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0" r:id="rId18"/>
    <p:sldId id="273"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x-none"/>
              <a:pPr>
                <a:defRPr/>
              </a:pPr>
              <a:t>‹#›</a:t>
            </a:fld>
            <a:endParaRPr lang="en-US"/>
          </a:p>
        </p:txBody>
      </p:sp>
    </p:spTree>
    <p:extLst>
      <p:ext uri="{BB962C8B-B14F-4D97-AF65-F5344CB8AC3E}">
        <p14:creationId xmlns:p14="http://schemas.microsoft.com/office/powerpoint/2010/main" xmlns="" val="2914439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x-none"/>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x-none"/>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x-none"/>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x-none"/>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عمادة التعلم</a:t>
            </a:r>
            <a:r>
              <a:rPr lang="x-none"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x-none" sz="1200" smtClean="0">
                <a:solidFill>
                  <a:schemeClr val="bg1"/>
                </a:solidFill>
              </a:rPr>
              <a:pPr/>
              <a:t>‹#›</a:t>
            </a:fld>
            <a:r>
              <a:rPr lang="en-US" sz="1200" dirty="0" smtClean="0">
                <a:solidFill>
                  <a:schemeClr val="bg1"/>
                </a:solidFill>
              </a:rPr>
              <a:t> [ </a:t>
            </a:r>
          </a:p>
        </p:txBody>
      </p:sp>
      <p:sp>
        <p:nvSpPr>
          <p:cNvPr id="22" name="عنصر نائب لرقم الشريحة 3"/>
          <p:cNvSpPr>
            <a:spLocks noGrp="1"/>
          </p:cNvSpPr>
          <p:nvPr userDrawn="1">
            <p:ph type="sldNum" sz="quarter" idx="4"/>
          </p:nvPr>
        </p:nvSpPr>
        <p:spPr>
          <a:xfrm>
            <a:off x="4876800" y="6356350"/>
            <a:ext cx="482600" cy="365125"/>
          </a:xfrm>
          <a:prstGeom prst="rect">
            <a:avLst/>
          </a:prstGeom>
        </p:spPr>
        <p:txBody>
          <a:bodyPr/>
          <a:lstStyle>
            <a:lvl1pPr>
              <a:defRPr>
                <a:solidFill>
                  <a:schemeClr val="bg1"/>
                </a:solidFill>
              </a:defRPr>
            </a:lvl1pPr>
          </a:lstStyle>
          <a:p>
            <a:pPr>
              <a:defRPr/>
            </a:pPr>
            <a:fld id="{7B8EA862-7DD5-4A06-BDE1-DB7EC5FAA60C}" type="slidenum">
              <a:rPr lang="x-none"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x-none"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Fouzi Slisli</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x-none"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b="1" spc="-150" dirty="0" smtClean="0">
                <a:solidFill>
                  <a:srgbClr val="376092"/>
                </a:solidFill>
                <a:latin typeface="ae_AlMateen" pitchFamily="2" charset="-78"/>
                <a:cs typeface="ae_AlMateen" pitchFamily="2" charset="-78"/>
              </a:rPr>
              <a:t>Lecture </a:t>
            </a:r>
            <a:r>
              <a:rPr lang="en-US" spc="-150" dirty="0" smtClean="0">
                <a:solidFill>
                  <a:srgbClr val="376092"/>
                </a:solidFill>
                <a:latin typeface="ae_AlMateen" pitchFamily="2" charset="-78"/>
                <a:cs typeface="ae_AlMateen" pitchFamily="2" charset="-78"/>
              </a:rPr>
              <a:t>10</a:t>
            </a:r>
            <a:endParaRPr lang="en-US" dirty="0"/>
          </a:p>
        </p:txBody>
      </p:sp>
      <p:sp>
        <p:nvSpPr>
          <p:cNvPr id="3" name="عنوان فرعي 2"/>
          <p:cNvSpPr>
            <a:spLocks noGrp="1"/>
          </p:cNvSpPr>
          <p:nvPr>
            <p:ph type="subTitle" idx="1"/>
          </p:nvPr>
        </p:nvSpPr>
        <p:spPr/>
        <p:txBody>
          <a:bodyPr/>
          <a:lstStyle/>
          <a:p>
            <a:r>
              <a:rPr lang="en-US" dirty="0" smtClean="0"/>
              <a:t>The Shakespearean Sonnet</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sz="2400" dirty="0"/>
          </a:p>
        </p:txBody>
      </p:sp>
      <p:sp>
        <p:nvSpPr>
          <p:cNvPr id="3" name="عنصر نائب للمحتوى 2"/>
          <p:cNvSpPr>
            <a:spLocks noGrp="1"/>
          </p:cNvSpPr>
          <p:nvPr>
            <p:ph idx="1"/>
          </p:nvPr>
        </p:nvSpPr>
        <p:spPr/>
        <p:txBody>
          <a:bodyPr/>
          <a:lstStyle/>
          <a:p>
            <a:pPr algn="ctr"/>
            <a:endParaRPr lang="en-US" sz="1600" b="1" u="sng" dirty="0" smtClean="0"/>
          </a:p>
          <a:p>
            <a:pPr algn="ctr"/>
            <a:r>
              <a:rPr lang="en-US" sz="1600" b="1" u="sng" dirty="0" smtClean="0"/>
              <a:t>Sonnet 55</a:t>
            </a:r>
          </a:p>
          <a:p>
            <a:pPr algn="ctr"/>
            <a:r>
              <a:rPr lang="en-US" sz="2000" dirty="0" smtClean="0"/>
              <a:t>Not Marble, Nor the Gilded Monuments</a:t>
            </a:r>
          </a:p>
          <a:p>
            <a:pPr algn="ctr"/>
            <a:endParaRPr lang="en-US" sz="1400" dirty="0" smtClean="0"/>
          </a:p>
          <a:p>
            <a:pPr algn="ctr"/>
            <a:r>
              <a:rPr lang="en-US" sz="2000" b="1" dirty="0" smtClean="0"/>
              <a:t>Not marble, nor the gilded monuments</a:t>
            </a:r>
          </a:p>
          <a:p>
            <a:pPr algn="ctr"/>
            <a:r>
              <a:rPr lang="en-US" sz="2000" b="1" dirty="0" smtClean="0"/>
              <a:t>Of princes, shall outlive this powerful rhyme;</a:t>
            </a:r>
          </a:p>
          <a:p>
            <a:pPr algn="ctr"/>
            <a:r>
              <a:rPr lang="en-US" sz="2000" b="1" dirty="0" smtClean="0"/>
              <a:t>But you shall shine more bright in these contents</a:t>
            </a:r>
          </a:p>
          <a:p>
            <a:pPr algn="ctr"/>
            <a:r>
              <a:rPr lang="en-US" sz="2000" b="1" dirty="0" smtClean="0"/>
              <a:t>Than unswept stone, besmeared with sluttish time.</a:t>
            </a:r>
          </a:p>
          <a:p>
            <a:pPr algn="ctr"/>
            <a:r>
              <a:rPr lang="en-US" sz="2000" b="1" dirty="0" smtClean="0"/>
              <a:t> </a:t>
            </a:r>
          </a:p>
          <a:p>
            <a:pPr algn="ctr"/>
            <a:r>
              <a:rPr lang="en-US" sz="2000" b="1" dirty="0" smtClean="0"/>
              <a:t>When wasteful war shall statues overturn,                               5</a:t>
            </a:r>
          </a:p>
          <a:p>
            <a:pPr algn="ctr"/>
            <a:r>
              <a:rPr lang="en-US" sz="2000" b="1" dirty="0" smtClean="0"/>
              <a:t>And broils root out the work of masonry,</a:t>
            </a:r>
          </a:p>
          <a:p>
            <a:pPr algn="ctr"/>
            <a:r>
              <a:rPr lang="en-US" sz="2000" b="1" dirty="0" smtClean="0"/>
              <a:t>Nor Mars his sword nor war's quick fire shall burn</a:t>
            </a:r>
          </a:p>
          <a:p>
            <a:pPr algn="ctr"/>
            <a:r>
              <a:rPr lang="en-US" sz="2000" b="1" dirty="0" smtClean="0"/>
              <a:t>The living record of your memory.</a:t>
            </a:r>
            <a:endParaRPr lang="en-US" sz="2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endParaRPr lang="en-US" sz="2800" dirty="0" smtClean="0"/>
          </a:p>
          <a:p>
            <a:pPr algn="ctr"/>
            <a:r>
              <a:rPr lang="en-US" sz="2800" dirty="0" smtClean="0"/>
              <a:t>'</a:t>
            </a:r>
            <a:r>
              <a:rPr lang="en-US" sz="2800" dirty="0" err="1" smtClean="0"/>
              <a:t>Gainst</a:t>
            </a:r>
            <a:r>
              <a:rPr lang="en-US" sz="2800" dirty="0" smtClean="0"/>
              <a:t> death and all-oblivious enmity</a:t>
            </a:r>
          </a:p>
          <a:p>
            <a:pPr algn="ctr"/>
            <a:r>
              <a:rPr lang="en-US" sz="2800" dirty="0" smtClean="0"/>
              <a:t>Shall you pace forth; your praise shall still find room   10</a:t>
            </a:r>
          </a:p>
          <a:p>
            <a:pPr algn="ctr"/>
            <a:r>
              <a:rPr lang="en-US" sz="2800" dirty="0" smtClean="0"/>
              <a:t>Even in the eyes of all posterity</a:t>
            </a:r>
          </a:p>
          <a:p>
            <a:pPr algn="ctr"/>
            <a:r>
              <a:rPr lang="en-US" sz="2800" dirty="0" smtClean="0"/>
              <a:t>That wear this world out to the ending doom.</a:t>
            </a:r>
          </a:p>
          <a:p>
            <a:pPr algn="ctr"/>
            <a:r>
              <a:rPr lang="en-US" sz="2800" dirty="0" smtClean="0"/>
              <a:t>So, till the judgment that yourself arise,</a:t>
            </a:r>
          </a:p>
          <a:p>
            <a:pPr algn="ctr"/>
            <a:r>
              <a:rPr lang="en-US" sz="2800" dirty="0" smtClean="0"/>
              <a:t>You live in this, and dwell in lovers' eyes.</a:t>
            </a:r>
          </a:p>
          <a:p>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800" dirty="0" smtClean="0"/>
              <a:t>   </a:t>
            </a:r>
            <a:r>
              <a:rPr lang="en-US" sz="2800" u="sng" dirty="0" smtClean="0"/>
              <a:t>First Quatrain</a:t>
            </a:r>
            <a:r>
              <a:rPr lang="en-US" sz="2800" dirty="0" smtClean="0"/>
              <a:t>: “Not marble, nor the gilded monuments”</a:t>
            </a:r>
          </a:p>
          <a:p>
            <a:pPr algn="l"/>
            <a:r>
              <a:rPr lang="en-US" sz="2800" dirty="0" smtClean="0"/>
              <a:t>   The speaker of Shakespeare sonnet  </a:t>
            </a:r>
            <a:r>
              <a:rPr lang="en-US" sz="2800" u="sng" dirty="0" smtClean="0"/>
              <a:t>55</a:t>
            </a:r>
            <a:r>
              <a:rPr lang="en-US" sz="2800" dirty="0" smtClean="0"/>
              <a:t> begins by proclaiming that his poem is more powerful than “marble” or “gilded monuments.” Princes have nothing on poets when it come to enshrining truth: “Not marble, nor the gilded monuments / Of princes, shall outlive this powerful rhyme.” The poet/speaker has faith that his sonnets will outlast any stone statue that is “besmear’d with sluttish </a:t>
            </a:r>
            <a:r>
              <a:rPr lang="en-US" dirty="0" smtClean="0"/>
              <a:t>time.”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dirty="0" smtClean="0"/>
          </a:p>
          <a:p>
            <a:pPr algn="l"/>
            <a:r>
              <a:rPr lang="en-US" dirty="0" smtClean="0"/>
              <a:t>    Marble and stone monuments become mere obscene gestures when compared to the written monuments that contain a true poet’s tributes to truth and beauty. The poet knows that truth is soul inspired, and therefore it is eternal.</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400" b="1" dirty="0" smtClean="0"/>
              <a:t>     </a:t>
            </a:r>
            <a:r>
              <a:rPr lang="en-US" sz="2400" b="1" u="sng" dirty="0" smtClean="0"/>
              <a:t>S</a:t>
            </a:r>
            <a:r>
              <a:rPr lang="en-US" sz="2400" u="sng" dirty="0" smtClean="0"/>
              <a:t>econd Quatrain</a:t>
            </a:r>
            <a:r>
              <a:rPr lang="en-US" sz="2400" dirty="0" smtClean="0"/>
              <a:t>: “When wasteful war shall statues overturn”</a:t>
            </a:r>
          </a:p>
          <a:p>
            <a:pPr algn="l"/>
            <a:r>
              <a:rPr lang="en-US" sz="2400" dirty="0" smtClean="0"/>
              <a:t>     In the second quatrain, the speaker insists that nothing can erase “The living record of your memory.” The poem’s memory is permanent; even though “wasteful war” may “overturn” “statues” and “broils root out the work of masonry.” The poem is ethereal and once written remains a permanent record written on memory.</a:t>
            </a:r>
          </a:p>
          <a:p>
            <a:pPr algn="l"/>
            <a:r>
              <a:rPr lang="en-US" sz="2400" dirty="0" smtClean="0"/>
              <a:t>     “The living record” includes more than just parchment and ink; it includes the power of thought that is born in each mind. The true seer/poet creates that living record in his poems to remind others that truth is indelible, beautiful, and eternal and cannot be waylaid even “[w]hen wasteful war shall statues overturn, / And broils root out the work of masonry.”</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u="sng" dirty="0" smtClean="0"/>
              <a:t>Third Quatrain</a:t>
            </a:r>
            <a:r>
              <a:rPr lang="en-US" sz="2000" dirty="0" smtClean="0"/>
              <a:t>: “'</a:t>
            </a:r>
            <a:r>
              <a:rPr lang="en-US" sz="2000" dirty="0" err="1" smtClean="0"/>
              <a:t>Gainst</a:t>
            </a:r>
            <a:r>
              <a:rPr lang="en-US" sz="2000" dirty="0" smtClean="0"/>
              <a:t> death, and all oblivious enmity”</a:t>
            </a:r>
          </a:p>
          <a:p>
            <a:pPr algn="l"/>
            <a:r>
              <a:rPr lang="en-US" sz="2000" dirty="0" smtClean="0"/>
              <a:t>      The poem containing truth and beauty is immortal; it is “'</a:t>
            </a:r>
            <a:r>
              <a:rPr lang="en-US" sz="2000" dirty="0" err="1" smtClean="0"/>
              <a:t>Gainst</a:t>
            </a:r>
            <a:r>
              <a:rPr lang="en-US" sz="2000" dirty="0" smtClean="0"/>
              <a:t> death.” No enemy can ever succeed against that soul-truth; as the speaker avers, “your praise shall still find room / Even in the eyes of all posterity / That wear this world out to the ending doom.”</a:t>
            </a:r>
          </a:p>
          <a:p>
            <a:pPr algn="l"/>
            <a:r>
              <a:rPr lang="en-US" sz="2000" dirty="0" smtClean="0"/>
              <a:t>      This poet/speaker, as the reader has experienced many times before in his sonnets, has the utmost confidence that his poems will be enjoying widespread fame and that all future generations of readers, “eyes of all posterity,” will be reading and studying them. The speaker’s faith in his own talent is deep and abiding, and he is certain they will continue to remain “[e]</a:t>
            </a:r>
            <a:r>
              <a:rPr lang="en-US" sz="2000" dirty="0" err="1" smtClean="0"/>
              <a:t>ven</a:t>
            </a:r>
            <a:r>
              <a:rPr lang="en-US" sz="2000" dirty="0" smtClean="0"/>
              <a:t> in the eyes of all posterity / That wear this world out to the ending doom</a:t>
            </a:r>
            <a:r>
              <a:rPr lang="en-US" dirty="0" smtClean="0"/>
              <a:t>.</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u="sng" dirty="0" smtClean="0"/>
              <a:t>The Couplet</a:t>
            </a:r>
            <a:r>
              <a:rPr lang="en-US" sz="2000" dirty="0" smtClean="0"/>
              <a:t>: “So, till the judgment that yourself arise”</a:t>
            </a:r>
          </a:p>
          <a:p>
            <a:pPr algn="l"/>
            <a:r>
              <a:rPr lang="en-US" sz="2000" dirty="0" smtClean="0"/>
              <a:t>      In the couplet, “So, till the judgment that yourself arise, / You live in this, and dwell in lovers' eyes,” the speaker caps his claims by asserting that in the accounting of the poem, the poetic truth and beauty will exist forever and remain imbedded in the vision of future readers.</a:t>
            </a:r>
          </a:p>
          <a:p>
            <a:pPr algn="l"/>
            <a:r>
              <a:rPr lang="en-US" sz="2000" dirty="0" smtClean="0"/>
              <a:t>      </a:t>
            </a:r>
            <a:r>
              <a:rPr lang="en-US" sz="2000" u="sng" dirty="0" smtClean="0"/>
              <a:t>Conclusion</a:t>
            </a:r>
            <a:r>
              <a:rPr lang="en-US" sz="2000" dirty="0" smtClean="0"/>
              <a:t>: </a:t>
            </a:r>
          </a:p>
          <a:p>
            <a:pPr algn="l"/>
            <a:r>
              <a:rPr lang="en-US" sz="2000" dirty="0" smtClean="0"/>
              <a:t>      The poem aims to immortalize the subject in verse. The poem is meant to impress the subject with the poet's intent. The poem shall survive longer than any gold-plated statue (gilded monument), that might be erected to a prince, etc. The subject of the </a:t>
            </a:r>
            <a:r>
              <a:rPr lang="en-US" sz="2000" dirty="0" smtClean="0"/>
              <a:t>poem, </a:t>
            </a:r>
            <a:r>
              <a:rPr lang="en-US" sz="2000" dirty="0" smtClean="0"/>
              <a:t>will be portrayed in the poem for all time, etc. Further, the ending basically says that she'll be immortalized in the poem until the Day of Judgement (reference Judeo-Christian belief system), and she "rises" from her grave to face said Judgement.</a:t>
            </a:r>
          </a:p>
          <a:p>
            <a:pPr algn="l"/>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r>
              <a:rPr lang="en-US" sz="2400" b="1" dirty="0" smtClean="0"/>
              <a:t>73</a:t>
            </a:r>
            <a:endParaRPr lang="en-US" sz="2400" dirty="0" smtClean="0"/>
          </a:p>
          <a:p>
            <a:r>
              <a:rPr lang="en-US" sz="2400" dirty="0" smtClean="0"/>
              <a:t> </a:t>
            </a:r>
          </a:p>
          <a:p>
            <a:pPr algn="ctr"/>
            <a:r>
              <a:rPr lang="en-US" sz="2400" dirty="0" smtClean="0"/>
              <a:t>That time of year thou mayst in me behold</a:t>
            </a:r>
          </a:p>
          <a:p>
            <a:pPr algn="ctr"/>
            <a:r>
              <a:rPr lang="en-US" sz="2400" dirty="0" smtClean="0"/>
              <a:t>When yellow leaves, or none, or few, do hang</a:t>
            </a:r>
          </a:p>
          <a:p>
            <a:pPr algn="ctr"/>
            <a:r>
              <a:rPr lang="en-US" sz="2400" dirty="0" smtClean="0"/>
              <a:t>Upon those boughs which shake against the cold,</a:t>
            </a:r>
          </a:p>
          <a:p>
            <a:pPr algn="ctr"/>
            <a:r>
              <a:rPr lang="en-US" sz="2400" dirty="0" smtClean="0"/>
              <a:t>Bare ruined choirs, where late the sweet birds sang.</a:t>
            </a:r>
          </a:p>
          <a:p>
            <a:pPr algn="ctr"/>
            <a:r>
              <a:rPr lang="en-US" sz="2400" dirty="0" smtClean="0"/>
              <a:t>In me thou seest the twilight of such day                           5</a:t>
            </a:r>
          </a:p>
          <a:p>
            <a:pPr algn="ctr"/>
            <a:r>
              <a:rPr lang="en-US" sz="2400" dirty="0" smtClean="0"/>
              <a:t>As after sunset fadeth in the west,</a:t>
            </a:r>
          </a:p>
          <a:p>
            <a:pPr algn="ctr"/>
            <a:r>
              <a:rPr lang="en-US" sz="2400" dirty="0" smtClean="0"/>
              <a:t>Which by and by black night doth take away,</a:t>
            </a:r>
          </a:p>
          <a:p>
            <a:pPr algn="ctr"/>
            <a:r>
              <a:rPr lang="en-US" sz="2400" dirty="0" smtClean="0"/>
              <a:t>Death’s second self, that seals up all in rest.</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endParaRPr lang="en-US" dirty="0" smtClean="0"/>
          </a:p>
          <a:p>
            <a:pPr algn="ctr"/>
            <a:r>
              <a:rPr lang="en-US" sz="2400" dirty="0" smtClean="0"/>
              <a:t>In me thou seest the glowing of such fire</a:t>
            </a:r>
          </a:p>
          <a:p>
            <a:pPr algn="ctr"/>
            <a:r>
              <a:rPr lang="en-US" sz="2400" dirty="0" smtClean="0"/>
              <a:t>           That on the ashes of his youth doth lie,              10</a:t>
            </a:r>
          </a:p>
          <a:p>
            <a:pPr algn="ctr"/>
            <a:r>
              <a:rPr lang="en-US" sz="2400" dirty="0" smtClean="0"/>
              <a:t>As the death-bed whereon it must expire,</a:t>
            </a:r>
          </a:p>
          <a:p>
            <a:pPr algn="ctr"/>
            <a:r>
              <a:rPr lang="en-US" sz="2400" dirty="0" smtClean="0"/>
              <a:t>Consumed with that which it was nourished by.</a:t>
            </a:r>
          </a:p>
          <a:p>
            <a:pPr algn="ctr"/>
            <a:r>
              <a:rPr lang="en-US" sz="2400" dirty="0" smtClean="0"/>
              <a:t>This thou perceiv’st, which makes thy love more strong,</a:t>
            </a:r>
          </a:p>
          <a:p>
            <a:pPr algn="ctr"/>
            <a:r>
              <a:rPr lang="en-US" sz="2400" dirty="0" smtClean="0"/>
              <a:t>To love that well, which thou must leave ere long.</a:t>
            </a:r>
          </a:p>
          <a:p>
            <a:r>
              <a:rPr lang="en-US" sz="2400" dirty="0" smtClean="0"/>
              <a:t> </a:t>
            </a:r>
          </a:p>
          <a:p>
            <a:pPr algn="ct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t>
            </a:r>
            <a:r>
              <a:rPr lang="en-US" sz="2000" u="sng" dirty="0" smtClean="0"/>
              <a:t>Analysis :</a:t>
            </a:r>
            <a:endParaRPr lang="en-US" sz="2000" dirty="0" smtClean="0"/>
          </a:p>
          <a:p>
            <a:pPr algn="l"/>
            <a:r>
              <a:rPr lang="en-US" sz="2000" dirty="0" smtClean="0"/>
              <a:t>      </a:t>
            </a:r>
          </a:p>
          <a:p>
            <a:pPr algn="l"/>
            <a:r>
              <a:rPr lang="en-US" sz="2000" dirty="0" smtClean="0"/>
              <a:t>      Shakespeare is perhaps the most well known poet of all time. Shakespeare was born in 1564 in Stratford-upon-Avon. Before his death at the age of 52, Shakespeare had written a great number of comedies, tragedies, plays and sonnets. Shakespeare's 73rd sonnet consists of 14 lines, 3 quatrains and a couplet in an iambic pentameter form. The first line of the sonnet is sometimes referenced as the title. It reads, "That time of year thou mayst in me behold." The poet paints a picture in each quatrain of the sonnet conveying his anxieties of the impending harshness of old age. He wants the reader to understand the value of life and love. He does this by illustrating that life is limited by time.</a:t>
            </a:r>
          </a:p>
          <a:p>
            <a:pPr algn="l"/>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r>
              <a:rPr lang="en-US" sz="2000" u="sng" dirty="0" smtClean="0"/>
              <a:t>Analysis :</a:t>
            </a:r>
          </a:p>
          <a:p>
            <a:pPr algn="l"/>
            <a:endParaRPr lang="en-US" sz="2000" dirty="0" smtClean="0"/>
          </a:p>
          <a:p>
            <a:pPr algn="l"/>
            <a:r>
              <a:rPr lang="en-US" sz="2000" dirty="0" smtClean="0"/>
              <a:t>      Shakespeare is perhaps the most well known poet of all time. Shakespeare was born in 1564 in Stratford-upon-Avon. Before his death at the age of 52, Shakespeare had written a great number of comedies, tragedies, plays and sonnets. Shakespeare's 73rd sonnet consists of 14 lines, 3 quatrains and a couplet in an iambic pentameter form. The first line of the sonnet is sometimes referenced as the title. It reads, "That time of year thou mayst in me behold." The poet paints a picture in each quatrain of the sonnet conveying his anxieties of the impending harshness of old age. He wants the reader to understand the value of life and love. He does this by illustrating that life is limited by time.</a:t>
            </a:r>
          </a:p>
          <a:p>
            <a:pPr algn="l"/>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In the first section of the sonnet, the poet draws an allusion between an external image and an internal state of mind. The poet anticipates the impending chill and abandonment that comes with old age. The first four lines read, "That time of year thou mayst in me behold/ When yellow leaves, or none, or few, do hang/ Upon those boughs which shake against the cold,/ Bare ruin'd choirs, where late the sweet birds sang." (1-4). The imagery of a harsh autumn day is made more tactile by the use of pauses in the second line. Each pause helps to create the imagery of leaves blowing away, one by one, and feeling the chill of a late autumn wind. The choice of the words, "Bare ruin'd choirs" is a reference to the remains of a church that has been stripped of its roof, exposing it to the elements and left to decay. It seems as if the poet is saying, "See this place, this is how I am feeling; old, cold and abandoned. I am in a state of ruin and I am barely hanging on." The knowledge that joy once existed in this place, as alluded to by the bird's sweet song, sets the emotional tone, one of sympathetic pity.</a:t>
            </a: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Fading youth is represented by twilight in the second section of the sonnet. "In me thou see'st the twilight of such a day/ As after sunset fadeth in the west," (5-6). The denotation of twilight as referenced in the Franklin dictionary is the light from the sky between sunset and full night. Here, a visual sense of darkness approaching with the connotation that the end is near is clearly illustrated. "Which by and by black night doth take away, /Death's second self, that seals up all in rest." (7-8). The twilight is rapidly taken away by the black night, figuratively expressed as, "death's second self." Sleep is often portrayed as a second self of death, or death's brother.</a:t>
            </a:r>
          </a:p>
          <a:p>
            <a:pPr algn="l"/>
            <a:r>
              <a:rPr lang="en-US" sz="1800" dirty="0" smtClean="0"/>
              <a:t>       In the third quatrain of the sonnet, the poet makes it clear by using a different metaphor, that his death will be permanent. "In me thou see'st the glowing of such fire/ That on the ashes of his youth doth lie, / As the death-bed whereon it must expire/ (9-11). He uses this simile to imply that the ashes of his youth equate to death. "Consumed with that which it was nourished by. / (12). The connotation simply stated, life lived is death. </a:t>
            </a:r>
            <a:endParaRPr lang="en-US"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1800" dirty="0" smtClean="0"/>
              <a:t>    -    The type of Sonnets rhyme schemes :</a:t>
            </a:r>
            <a:br>
              <a:rPr lang="en-US" sz="1800" dirty="0" smtClean="0"/>
            </a:br>
            <a:endParaRPr lang="en-US" sz="1800" dirty="0" smtClean="0"/>
          </a:p>
          <a:p>
            <a:pPr algn="l"/>
            <a:r>
              <a:rPr lang="en-US" sz="1800" dirty="0" smtClean="0"/>
              <a:t>                -  abab cdcd efef gg      is the Shakespearean rhyme scheme</a:t>
            </a:r>
            <a:br>
              <a:rPr lang="en-US" sz="1800" dirty="0" smtClean="0"/>
            </a:br>
            <a:r>
              <a:rPr lang="en-US" sz="1800" dirty="0" smtClean="0"/>
              <a:t>         -  abab bcbc cdcd ee     is the Spenserian rhyme scheme</a:t>
            </a:r>
            <a:br>
              <a:rPr lang="en-US" sz="1800" dirty="0" smtClean="0"/>
            </a:br>
            <a:r>
              <a:rPr lang="en-US" sz="1800" dirty="0" smtClean="0"/>
              <a:t>         -  abbaabba cdecde       is the  Petrarchan rhyme scheme</a:t>
            </a:r>
          </a:p>
          <a:p>
            <a:pPr algn="l"/>
            <a:r>
              <a:rPr lang="en-US" sz="1800" dirty="0" smtClean="0"/>
              <a:t> </a:t>
            </a:r>
          </a:p>
          <a:p>
            <a:pPr algn="l"/>
            <a:r>
              <a:rPr lang="en-US" sz="1800" dirty="0" smtClean="0"/>
              <a:t>-   The division of the Shakespearean sonnet : 3 quatrains (the quatrain is 4 lines) and </a:t>
            </a:r>
          </a:p>
          <a:p>
            <a:pPr algn="l"/>
            <a:r>
              <a:rPr lang="en-US" sz="1800" dirty="0" smtClean="0"/>
              <a:t>     a couplet ( 2 lines) .</a:t>
            </a:r>
          </a:p>
          <a:p>
            <a:pPr algn="l"/>
            <a:r>
              <a:rPr lang="en-US" sz="1800" dirty="0" smtClean="0"/>
              <a:t> -   The division of the Petrarchan sonnet : octave or octet ( 8 lines) and a sestet (six</a:t>
            </a:r>
          </a:p>
          <a:p>
            <a:pPr algn="l"/>
            <a:r>
              <a:rPr lang="en-US" sz="1800" dirty="0" smtClean="0"/>
              <a:t>     lines) .</a:t>
            </a:r>
          </a:p>
          <a:p>
            <a:pPr algn="l"/>
            <a:r>
              <a:rPr lang="en-US" sz="1800" dirty="0" smtClean="0"/>
              <a:t> -   Every form of sonnet is 14 line. This is a fixed form.</a:t>
            </a:r>
            <a:br>
              <a:rPr lang="en-US" sz="1800" dirty="0" smtClean="0"/>
            </a:br>
            <a:endParaRPr lang="en-US" sz="1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The true message of this sonnet is clearly written in the first line of each quatrain. I can hear Shakespeare shouting, "SEE ME, I am cold, abandoned and separated from joy! SEE ME, my mortal end is near! SEE ME, and know your love for me is strengthened! I beg you to understand; my life has an ending imposed by the restrictions of time. It is not a continuous cycle. Spring may follow winter and dawn may follow night, but alas, my youth will not, cannot, follow the decay of death. Know this and love me well!"</a:t>
            </a:r>
          </a:p>
          <a:p>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1743</Words>
  <Application>Microsoft Office PowerPoint</Application>
  <PresentationFormat>A4 Paper (210x297 mm)‎</PresentationFormat>
  <Paragraphs>100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Lecture 10</vt:lpstr>
      <vt:lpstr>الشريحة 3</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113</cp:revision>
  <dcterms:created xsi:type="dcterms:W3CDTF">2009-10-14T19:14:34Z</dcterms:created>
  <dcterms:modified xsi:type="dcterms:W3CDTF">2012-11-21T10:11:20Z</dcterms:modified>
</cp:coreProperties>
</file>