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7" r:id="rId18"/>
    <p:sldId id="288" r:id="rId19"/>
    <p:sldId id="289" r:id="rId20"/>
    <p:sldId id="291" r:id="rId21"/>
    <p:sldId id="292" r:id="rId22"/>
    <p:sldId id="293" r:id="rId23"/>
    <p:sldId id="294" r:id="rId24"/>
    <p:sldId id="295" r:id="rId25"/>
    <p:sldId id="296" r:id="rId26"/>
    <p:sldId id="297" r:id="rId27"/>
    <p:sldId id="298" r:id="rId28"/>
    <p:sldId id="309" r:id="rId29"/>
    <p:sldId id="310" r:id="rId30"/>
    <p:sldId id="312" r:id="rId31"/>
    <p:sldId id="314" r:id="rId32"/>
    <p:sldId id="315" r:id="rId33"/>
    <p:sldId id="316" r:id="rId34"/>
    <p:sldId id="266" r:id="rId3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varScale="1">
        <p:scale>
          <a:sx n="74" d="100"/>
          <a:sy n="74" d="100"/>
        </p:scale>
        <p:origin x="-870" y="-9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5/23/2011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gradesaver.com/character.html?character=18645"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dirty="0" smtClean="0">
                <a:solidFill>
                  <a:srgbClr val="376092"/>
                </a:solidFill>
                <a:latin typeface="ae_AlMateen" pitchFamily="2" charset="-78"/>
                <a:cs typeface="ae_AlMateen" pitchFamily="2" charset="-78"/>
              </a:rPr>
              <a:t>Lecture </a:t>
            </a:r>
            <a:r>
              <a:rPr lang="en-US" sz="3200" spc="-150" dirty="0" smtClean="0">
                <a:solidFill>
                  <a:srgbClr val="376092"/>
                </a:solidFill>
                <a:latin typeface="ae_AlMateen" pitchFamily="2" charset="-78"/>
                <a:cs typeface="ae_AlMateen" pitchFamily="2" charset="-78"/>
              </a:rPr>
              <a:t>5</a:t>
            </a:r>
          </a:p>
        </p:txBody>
      </p:sp>
      <p:sp>
        <p:nvSpPr>
          <p:cNvPr id="6147" name="Subtitle 5"/>
          <p:cNvSpPr>
            <a:spLocks noGrp="1"/>
          </p:cNvSpPr>
          <p:nvPr>
            <p:ph type="subTitle" idx="1"/>
          </p:nvPr>
        </p:nvSpPr>
        <p:spPr>
          <a:xfrm>
            <a:off x="990600" y="3886200"/>
            <a:ext cx="7429500" cy="1752600"/>
          </a:xfrm>
        </p:spPr>
        <p:txBody>
          <a:bodyPr/>
          <a:lstStyle/>
          <a:p>
            <a:r>
              <a:rPr lang="en-US" sz="3600" b="1" dirty="0" smtClean="0"/>
              <a:t> </a:t>
            </a:r>
            <a:endParaRPr lang="en-US" sz="3600" dirty="0" smtClean="0"/>
          </a:p>
          <a:p>
            <a:pPr eaLnBrk="1" hangingPunct="1"/>
            <a:r>
              <a:rPr lang="en-US" b="1" dirty="0" smtClean="0"/>
              <a:t>Christopher Marlowe and Sir Walter Raleigh : </a:t>
            </a:r>
            <a:r>
              <a:rPr lang="en-US" b="1" smtClean="0"/>
              <a:t>The Pastoral</a:t>
            </a:r>
            <a:endParaRPr lang="en-US" dirty="0" smtClean="0"/>
          </a:p>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sz="2800" dirty="0" smtClean="0"/>
              <a:t> </a:t>
            </a:r>
            <a:endParaRPr lang="en-US" sz="2000" dirty="0" smtClean="0"/>
          </a:p>
          <a:p>
            <a:pPr algn="l"/>
            <a:r>
              <a:rPr lang="en-US" sz="2000" b="1" dirty="0" smtClean="0"/>
              <a:t>      pastoral</a:t>
            </a:r>
            <a:r>
              <a:rPr lang="en-US" sz="2000" dirty="0" smtClean="0"/>
              <a:t> </a:t>
            </a:r>
            <a:r>
              <a:rPr lang="en-US" sz="2000" dirty="0" smtClean="0"/>
              <a:t>(L 'pertaining to shepherds') A minor but important mode which, by convention, is concerned with the lives of shepherds.</a:t>
            </a:r>
          </a:p>
          <a:p>
            <a:pPr algn="l"/>
            <a:r>
              <a:rPr lang="en-US" sz="2000" dirty="0" smtClean="0"/>
              <a:t>     For </a:t>
            </a:r>
            <a:r>
              <a:rPr lang="en-US" sz="2000" dirty="0" smtClean="0"/>
              <a:t>the most part pastoral tends to be an idealization of shepherd life, and, by so being, creates an image of a peaceful and uncorrupted existence; a kind of a clean world.</a:t>
            </a:r>
          </a:p>
          <a:p>
            <a:pPr algn="l"/>
            <a:r>
              <a:rPr lang="en-US" sz="2800" dirty="0" smtClean="0"/>
              <a:t>    </a:t>
            </a:r>
            <a:r>
              <a:rPr lang="en-US" sz="2000" dirty="0" smtClean="0"/>
              <a:t>      Marlowe’s </a:t>
            </a:r>
            <a:r>
              <a:rPr lang="en-US" sz="2000" dirty="0" smtClean="0"/>
              <a:t>poem embodies the classic example of </a:t>
            </a:r>
            <a:r>
              <a:rPr lang="en-US" sz="2000" i="1" dirty="0" smtClean="0"/>
              <a:t>carpe diem</a:t>
            </a:r>
            <a:r>
              <a:rPr lang="en-US" sz="2000" dirty="0" smtClean="0"/>
              <a:t>, as can be seen in the shepherd’s attitude, while Raleigh’s nymph finds in them an argument precisely for not seizing the day. </a:t>
            </a:r>
          </a:p>
          <a:p>
            <a:pPr algn="l"/>
            <a:r>
              <a:rPr lang="en-US" sz="2000" dirty="0" smtClean="0"/>
              <a:t>    </a:t>
            </a:r>
            <a:r>
              <a:rPr lang="en-US" sz="2000" dirty="0" smtClean="0"/>
              <a:t>  In </a:t>
            </a:r>
            <a:r>
              <a:rPr lang="en-US" sz="2000" dirty="0" smtClean="0"/>
              <a:t>the late </a:t>
            </a:r>
            <a:r>
              <a:rPr lang="en-US" sz="2000" dirty="0" smtClean="0"/>
              <a:t>6th </a:t>
            </a:r>
            <a:r>
              <a:rPr lang="en-US" sz="2000" dirty="0" smtClean="0"/>
              <a:t>c. many other works amplified the pastoral tradition, such as Marlowe's The Passionate Shepherd to His Love, which evoked a memorable reply from Sir 'Walter Raleigh.</a:t>
            </a:r>
          </a:p>
          <a:p>
            <a:pPr algn="l"/>
            <a:r>
              <a:rPr lang="en-US" sz="2000" dirty="0" smtClean="0"/>
              <a:t> </a:t>
            </a:r>
          </a:p>
          <a:p>
            <a:pPr algn="l"/>
            <a:endParaRPr lang="ar-SA"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ctr"/>
            <a:r>
              <a:rPr lang="en-US" sz="1800" b="1" dirty="0" smtClean="0"/>
              <a:t>The Passionate Shepherd to his Love</a:t>
            </a:r>
            <a:endParaRPr lang="en-US" sz="1800" dirty="0" smtClean="0"/>
          </a:p>
          <a:p>
            <a:pPr algn="ctr"/>
            <a:r>
              <a:rPr lang="en-US" sz="1800" dirty="0" smtClean="0"/>
              <a:t> </a:t>
            </a:r>
          </a:p>
          <a:p>
            <a:pPr algn="ctr"/>
            <a:r>
              <a:rPr lang="en-US" sz="1800" dirty="0" smtClean="0"/>
              <a:t>Come live with me and be my love,</a:t>
            </a:r>
          </a:p>
          <a:p>
            <a:pPr algn="ctr"/>
            <a:r>
              <a:rPr lang="en-US" sz="1800" dirty="0" smtClean="0"/>
              <a:t>And we will all the pleasures prove</a:t>
            </a:r>
          </a:p>
          <a:p>
            <a:pPr algn="ctr"/>
            <a:r>
              <a:rPr lang="en-US" sz="1800" dirty="0" smtClean="0"/>
              <a:t>That valleys, groves, hills and fields,</a:t>
            </a:r>
          </a:p>
          <a:p>
            <a:pPr algn="ctr"/>
            <a:r>
              <a:rPr lang="en-US" sz="1800" dirty="0" smtClean="0"/>
              <a:t>Woods or steepy mountain yields.</a:t>
            </a:r>
          </a:p>
          <a:p>
            <a:pPr algn="ctr"/>
            <a:r>
              <a:rPr lang="en-US" sz="1800" dirty="0" smtClean="0"/>
              <a:t>And we will sit upon the rocks,                               5</a:t>
            </a:r>
          </a:p>
          <a:p>
            <a:pPr algn="ctr"/>
            <a:r>
              <a:rPr lang="en-US" sz="1800" dirty="0" smtClean="0"/>
              <a:t>Seeing the shepherds feed their flocks,</a:t>
            </a:r>
          </a:p>
          <a:p>
            <a:pPr algn="ctr"/>
            <a:r>
              <a:rPr lang="en-US" sz="1800" dirty="0" smtClean="0"/>
              <a:t>By shallow rivers, to whose falls</a:t>
            </a:r>
          </a:p>
          <a:p>
            <a:pPr algn="ctr"/>
            <a:r>
              <a:rPr lang="en-US" sz="1800" dirty="0" smtClean="0"/>
              <a:t>Melodious birds sing madrigals.</a:t>
            </a:r>
          </a:p>
          <a:p>
            <a:pPr algn="ctr"/>
            <a:r>
              <a:rPr lang="en-US" sz="1800" dirty="0" smtClean="0"/>
              <a:t>And I will make thee beds of roses</a:t>
            </a:r>
          </a:p>
          <a:p>
            <a:pPr algn="ctr"/>
            <a:r>
              <a:rPr lang="en-US" sz="1800" dirty="0" smtClean="0"/>
              <a:t>And a thousand fragrant posies;                            10</a:t>
            </a:r>
          </a:p>
          <a:p>
            <a:pPr algn="ctr"/>
            <a:r>
              <a:rPr lang="en-US" sz="1800" dirty="0" smtClean="0"/>
              <a:t>A cap of flowers, and a kirtle</a:t>
            </a:r>
          </a:p>
          <a:p>
            <a:pPr algn="ctr"/>
            <a:endParaRPr lang="ar-SA"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ctr"/>
            <a:r>
              <a:rPr lang="en-US" sz="2400" dirty="0" smtClean="0"/>
              <a:t>Embroidered all with leaves of myrtle;</a:t>
            </a:r>
          </a:p>
          <a:p>
            <a:pPr algn="ctr"/>
            <a:r>
              <a:rPr lang="en-US" sz="2400" dirty="0" smtClean="0"/>
              <a:t>A gown made of the finest wool</a:t>
            </a:r>
          </a:p>
          <a:p>
            <a:pPr algn="ctr"/>
            <a:r>
              <a:rPr lang="en-US" sz="2400" dirty="0" smtClean="0"/>
              <a:t> Which from our pretty lambs we pull;</a:t>
            </a:r>
          </a:p>
          <a:p>
            <a:pPr algn="ctr"/>
            <a:r>
              <a:rPr lang="en-US" sz="2400" dirty="0" smtClean="0"/>
              <a:t>                         Fair linèd slippers for the cold,                              15</a:t>
            </a:r>
          </a:p>
          <a:p>
            <a:pPr algn="ctr"/>
            <a:r>
              <a:rPr lang="en-US" sz="2400" dirty="0" smtClean="0"/>
              <a:t>With buckles of the purest gold;</a:t>
            </a:r>
          </a:p>
          <a:p>
            <a:pPr algn="ctr"/>
            <a:r>
              <a:rPr lang="en-US" sz="2400" dirty="0" smtClean="0"/>
              <a:t>A belt of straw and ivy buds,</a:t>
            </a:r>
          </a:p>
          <a:p>
            <a:pPr algn="ctr"/>
            <a:r>
              <a:rPr lang="en-US" sz="2400" dirty="0" smtClean="0"/>
              <a:t>With coral clasps and amber studs.</a:t>
            </a:r>
          </a:p>
          <a:p>
            <a:pPr algn="ctr"/>
            <a:r>
              <a:rPr lang="en-US" sz="2400" dirty="0" smtClean="0"/>
              <a:t>And if these pleasures may thee move,</a:t>
            </a:r>
          </a:p>
          <a:p>
            <a:pPr algn="ctr"/>
            <a:r>
              <a:rPr lang="en-US" sz="2400" dirty="0" smtClean="0"/>
              <a:t>Come live with me and be my love. </a:t>
            </a:r>
            <a:endParaRPr lang="ar-SA"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ctr"/>
            <a:endParaRPr lang="en-US" sz="2800" dirty="0" smtClean="0"/>
          </a:p>
          <a:p>
            <a:pPr algn="ctr"/>
            <a:endParaRPr lang="en-US" sz="2800" dirty="0" smtClean="0"/>
          </a:p>
          <a:p>
            <a:pPr algn="ctr"/>
            <a:r>
              <a:rPr lang="en-US" sz="2800" dirty="0" smtClean="0"/>
              <a:t>The shepherds’ swains shall dance and sing</a:t>
            </a:r>
          </a:p>
          <a:p>
            <a:pPr algn="ctr"/>
            <a:r>
              <a:rPr lang="en-US" sz="2800" dirty="0" smtClean="0"/>
              <a:t>For thy delight each May morning.</a:t>
            </a:r>
          </a:p>
          <a:p>
            <a:pPr algn="ctr"/>
            <a:r>
              <a:rPr lang="en-US" sz="2800" dirty="0" smtClean="0"/>
              <a:t>If these delights thy mind may move,</a:t>
            </a:r>
          </a:p>
          <a:p>
            <a:pPr algn="ctr"/>
            <a:r>
              <a:rPr lang="en-US" sz="2800" dirty="0" smtClean="0"/>
              <a:t>Then live with me and be my love.</a:t>
            </a:r>
          </a:p>
          <a:p>
            <a:pPr algn="ct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ctr"/>
            <a:r>
              <a:rPr lang="en-US" sz="2400" b="1" u="sng" dirty="0" smtClean="0"/>
              <a:t>The Nymph’s Reply to the Shepherd</a:t>
            </a:r>
            <a:endParaRPr lang="en-US" sz="2400" u="sng" dirty="0" smtClean="0"/>
          </a:p>
          <a:p>
            <a:pPr algn="ctr"/>
            <a:r>
              <a:rPr lang="en-US" sz="2400" b="1" dirty="0" smtClean="0"/>
              <a:t> </a:t>
            </a:r>
            <a:endParaRPr lang="en-US" sz="2400" dirty="0" smtClean="0"/>
          </a:p>
          <a:p>
            <a:pPr algn="ctr"/>
            <a:r>
              <a:rPr lang="en-US" sz="2400" dirty="0" smtClean="0"/>
              <a:t>If all the world and love were young,</a:t>
            </a:r>
          </a:p>
          <a:p>
            <a:pPr algn="ctr"/>
            <a:r>
              <a:rPr lang="en-US" sz="2400" dirty="0" smtClean="0"/>
              <a:t>And truth in every shepherd’s tongue,</a:t>
            </a:r>
          </a:p>
          <a:p>
            <a:pPr algn="ctr"/>
            <a:r>
              <a:rPr lang="en-US" sz="2400" dirty="0" smtClean="0"/>
              <a:t>These pretty pleasures might me move</a:t>
            </a:r>
          </a:p>
          <a:p>
            <a:pPr algn="ctr"/>
            <a:r>
              <a:rPr lang="en-US" sz="2400" dirty="0" smtClean="0"/>
              <a:t>To live with thee and be thy love.</a:t>
            </a:r>
          </a:p>
          <a:p>
            <a:pPr algn="ctr"/>
            <a:r>
              <a:rPr lang="en-US" sz="2400" dirty="0" smtClean="0"/>
              <a:t>                Time drives the flocks from field to fold;           5</a:t>
            </a:r>
          </a:p>
          <a:p>
            <a:pPr algn="ctr"/>
            <a:r>
              <a:rPr lang="en-US" sz="2400" dirty="0" smtClean="0"/>
              <a:t>When rivers rage and rocks grow cold</a:t>
            </a:r>
          </a:p>
          <a:p>
            <a:pPr algn="ctr"/>
            <a:r>
              <a:rPr lang="en-US" sz="2400" dirty="0" smtClean="0"/>
              <a:t>And Philomel becometh dumb,</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ctr"/>
            <a:r>
              <a:rPr lang="en-US" sz="2800" b="1" dirty="0" smtClean="0"/>
              <a:t>The Nymph’s Reply to the Shepherd </a:t>
            </a:r>
            <a:endParaRPr lang="en-US" sz="2800" dirty="0" smtClean="0"/>
          </a:p>
          <a:p>
            <a:pPr algn="ctr"/>
            <a:r>
              <a:rPr lang="en-US" sz="2800" dirty="0" smtClean="0"/>
              <a:t>If all the world and love were young,</a:t>
            </a:r>
          </a:p>
          <a:p>
            <a:pPr algn="ctr"/>
            <a:r>
              <a:rPr lang="en-US" sz="2800" dirty="0" smtClean="0"/>
              <a:t>And truth in every shepherd’s tongue,</a:t>
            </a:r>
          </a:p>
          <a:p>
            <a:pPr algn="ctr"/>
            <a:r>
              <a:rPr lang="en-US" sz="2800" dirty="0" smtClean="0"/>
              <a:t>These pretty pleasures might me move</a:t>
            </a:r>
          </a:p>
          <a:p>
            <a:pPr algn="ctr"/>
            <a:r>
              <a:rPr lang="en-US" sz="2800" dirty="0" smtClean="0"/>
              <a:t>To live with thee and be thy love.</a:t>
            </a:r>
          </a:p>
          <a:p>
            <a:pPr algn="ctr"/>
            <a:r>
              <a:rPr lang="en-US" sz="2800" dirty="0" smtClean="0"/>
              <a:t>              Time drives the flocks from field to fold;           5</a:t>
            </a:r>
          </a:p>
          <a:p>
            <a:pPr algn="ctr"/>
            <a:r>
              <a:rPr lang="en-US" sz="2800" dirty="0" smtClean="0"/>
              <a:t>When rivers rage and rocks grow cold</a:t>
            </a:r>
          </a:p>
          <a:p>
            <a:pPr algn="ctr"/>
            <a:r>
              <a:rPr lang="en-US" sz="2800" dirty="0" smtClean="0"/>
              <a:t>And Philomel becometh dumb,</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ctr"/>
            <a:endParaRPr lang="en-US" sz="2800" dirty="0" smtClean="0"/>
          </a:p>
          <a:p>
            <a:pPr algn="ctr"/>
            <a:r>
              <a:rPr lang="en-US" sz="2800" dirty="0" smtClean="0"/>
              <a:t> </a:t>
            </a:r>
          </a:p>
          <a:p>
            <a:pPr algn="ctr"/>
            <a:r>
              <a:rPr lang="en-US" sz="2800" dirty="0" smtClean="0"/>
              <a:t>The rest complains of cares to come.</a:t>
            </a:r>
          </a:p>
          <a:p>
            <a:pPr algn="ctr"/>
            <a:r>
              <a:rPr lang="en-US" sz="2800" dirty="0" smtClean="0"/>
              <a:t>      The flowers do fade, and wanton fields</a:t>
            </a:r>
          </a:p>
          <a:p>
            <a:pPr algn="ctr"/>
            <a:r>
              <a:rPr lang="en-US" sz="2800" dirty="0" smtClean="0"/>
              <a:t>                    To wayward winter reckoning yields;             10</a:t>
            </a:r>
          </a:p>
          <a:p>
            <a:pPr algn="ctr"/>
            <a:r>
              <a:rPr lang="en-US" sz="2800" dirty="0" smtClean="0"/>
              <a:t>A honey tongue, a heart of gall</a:t>
            </a:r>
          </a:p>
          <a:p>
            <a:pPr algn="ctr"/>
            <a:r>
              <a:rPr lang="en-US" sz="2800" dirty="0" smtClean="0"/>
              <a:t>Is fancy’s spring but sorrow’s fall.</a:t>
            </a:r>
          </a:p>
          <a:p>
            <a:pPr algn="ct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ctr"/>
            <a:endParaRPr lang="en-US" sz="3600" dirty="0" smtClean="0"/>
          </a:p>
          <a:p>
            <a:pPr algn="ctr"/>
            <a:r>
              <a:rPr lang="en-US" sz="3600" dirty="0" smtClean="0"/>
              <a:t>Thy gowns, thy shoes, thy beds of roses,</a:t>
            </a:r>
          </a:p>
          <a:p>
            <a:pPr algn="ctr"/>
            <a:r>
              <a:rPr lang="en-US" sz="3600" dirty="0" smtClean="0"/>
              <a:t>Thy cap, thy kirtle, and thy posies</a:t>
            </a:r>
          </a:p>
          <a:p>
            <a:pPr algn="ctr"/>
            <a:r>
              <a:rPr lang="en-US" sz="3600" dirty="0" smtClean="0"/>
              <a:t>   Soon break, soon wither, soon forgotten,        </a:t>
            </a:r>
          </a:p>
          <a:p>
            <a:pPr algn="ctr"/>
            <a:r>
              <a:rPr lang="en-US" sz="3600" dirty="0" smtClean="0"/>
              <a:t>In folly ripe, in reason rotten.</a:t>
            </a:r>
          </a:p>
          <a:p>
            <a:pPr algn="ctr"/>
            <a:r>
              <a:rPr lang="en-US" sz="3600" dirty="0" smtClean="0"/>
              <a:t>Thy belt of straw and ivy buds,</a:t>
            </a:r>
          </a:p>
          <a:p>
            <a:pPr algn="ct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ctr"/>
            <a:endParaRPr lang="en-US" sz="2400" dirty="0" smtClean="0"/>
          </a:p>
          <a:p>
            <a:pPr algn="ctr"/>
            <a:r>
              <a:rPr lang="en-US" sz="2400" dirty="0" smtClean="0"/>
              <a:t>Thy coral clasps and amber studs,</a:t>
            </a:r>
          </a:p>
          <a:p>
            <a:pPr algn="ctr"/>
            <a:r>
              <a:rPr lang="en-US" sz="2400" dirty="0" smtClean="0"/>
              <a:t>All these in me no means can move</a:t>
            </a:r>
          </a:p>
          <a:p>
            <a:pPr algn="ctr"/>
            <a:r>
              <a:rPr lang="en-US" sz="2400" dirty="0" smtClean="0"/>
              <a:t>                   To come to thee and be thy love.                    20</a:t>
            </a:r>
          </a:p>
          <a:p>
            <a:pPr algn="ctr"/>
            <a:r>
              <a:rPr lang="en-US" sz="2400" dirty="0" smtClean="0"/>
              <a:t>      But could youth last and love still breed,</a:t>
            </a:r>
          </a:p>
          <a:p>
            <a:pPr algn="ctr"/>
            <a:r>
              <a:rPr lang="en-US" sz="2400" dirty="0" smtClean="0"/>
              <a:t>Had joys no date, nor age no need,</a:t>
            </a:r>
          </a:p>
          <a:p>
            <a:pPr algn="ctr"/>
            <a:r>
              <a:rPr lang="en-US" sz="2400" dirty="0" smtClean="0"/>
              <a:t>       Then these delights my mind might move</a:t>
            </a:r>
          </a:p>
          <a:p>
            <a:pPr algn="ctr"/>
            <a:r>
              <a:rPr lang="en-US" sz="2400" dirty="0" smtClean="0"/>
              <a:t>To live with thee and be thy love.</a:t>
            </a:r>
          </a:p>
          <a:p>
            <a:pPr algn="ct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ctr"/>
            <a:r>
              <a:rPr lang="en-US" sz="2000" b="1" dirty="0" smtClean="0"/>
              <a:t>Notes</a:t>
            </a:r>
            <a:r>
              <a:rPr lang="en-US" sz="2000" dirty="0" smtClean="0"/>
              <a:t> </a:t>
            </a:r>
          </a:p>
          <a:p>
            <a:pPr algn="l"/>
            <a:r>
              <a:rPr lang="en-US" sz="2000" dirty="0" smtClean="0"/>
              <a:t>       1.  prove: test, try out </a:t>
            </a:r>
            <a:br>
              <a:rPr lang="en-US" sz="2000" dirty="0" smtClean="0"/>
            </a:br>
            <a:r>
              <a:rPr lang="en-US" sz="2000" dirty="0" smtClean="0"/>
              <a:t> 2.  madrigals: poems set to music and sung by two to six voices with  </a:t>
            </a:r>
            <a:br>
              <a:rPr lang="en-US" sz="2000" dirty="0" smtClean="0"/>
            </a:br>
            <a:r>
              <a:rPr lang="en-US" sz="2000" dirty="0" smtClean="0"/>
              <a:t>      a single melody or interweaving melodies </a:t>
            </a:r>
            <a:br>
              <a:rPr lang="en-US" sz="2000" dirty="0" smtClean="0"/>
            </a:br>
            <a:r>
              <a:rPr lang="en-US" sz="2000" dirty="0" smtClean="0"/>
              <a:t>3.  kirtle: dress or skirt </a:t>
            </a:r>
            <a:br>
              <a:rPr lang="en-US" sz="2000" dirty="0" smtClean="0"/>
            </a:br>
            <a:r>
              <a:rPr lang="en-US" sz="2000" dirty="0" smtClean="0"/>
              <a:t>4.  myrtle: shrub with evergreen leaves, white or pink flowers, and dark </a:t>
            </a:r>
            <a:br>
              <a:rPr lang="en-US" sz="2000" dirty="0" smtClean="0"/>
            </a:br>
            <a:r>
              <a:rPr lang="en-US" sz="2000" dirty="0" smtClean="0"/>
              <a:t>     berries. In Greek mythology, a symbol of love. </a:t>
            </a:r>
            <a:br>
              <a:rPr lang="en-US" sz="2000" dirty="0" smtClean="0"/>
            </a:br>
            <a:r>
              <a:rPr lang="en-US" sz="2000" dirty="0" smtClean="0"/>
              <a:t>5.  coral: yellowish red;  </a:t>
            </a:r>
            <a:br>
              <a:rPr lang="en-US" sz="2000" dirty="0" smtClean="0"/>
            </a:br>
            <a:r>
              <a:rPr lang="en-US" sz="2000" dirty="0" smtClean="0"/>
              <a:t>6.  amber: yellow or brownish yellow </a:t>
            </a:r>
            <a:br>
              <a:rPr lang="en-US" sz="2000" dirty="0" smtClean="0"/>
            </a:br>
            <a:r>
              <a:rPr lang="en-US" sz="2000" dirty="0" smtClean="0"/>
              <a:t>7.  swains: country youths.</a:t>
            </a:r>
          </a:p>
          <a:p>
            <a:pPr algn="l"/>
            <a:r>
              <a:rPr lang="en-US" sz="2000" dirty="0" smtClean="0"/>
              <a:t>      8.  Philomel : </a:t>
            </a:r>
            <a:r>
              <a:rPr lang="en-US" sz="2000" i="1" dirty="0" smtClean="0"/>
              <a:t> </a:t>
            </a:r>
            <a:r>
              <a:rPr lang="en-US" sz="2000" dirty="0" smtClean="0"/>
              <a:t>the nightingale.</a:t>
            </a:r>
          </a:p>
          <a:p>
            <a:pPr algn="ct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endParaRPr lang="en-US" sz="2800" b="1" dirty="0" smtClean="0"/>
          </a:p>
          <a:p>
            <a:pPr algn="l"/>
            <a:r>
              <a:rPr lang="en-US" sz="2800" b="1" dirty="0" smtClean="0"/>
              <a:t>Type of Work</a:t>
            </a:r>
            <a:r>
              <a:rPr lang="en-US" sz="2800" dirty="0" smtClean="0"/>
              <a:t> </a:t>
            </a:r>
          </a:p>
          <a:p>
            <a:pPr algn="l"/>
            <a:r>
              <a:rPr lang="en-US" sz="2800" dirty="0" smtClean="0"/>
              <a:t>    “The Passionate Shepherd” is a pastoral poem. Pastoral poems generally center on the love of a shepherd for a maiden (as in Marlowe’s poem), on the death of a friend, or on the quiet simplicity of rural life. The writer of a pastoral poem may be an educated city dweller, like Marlowe, who extolls the virtues of a shepherd girl or longs for the peace and quiet of the country. </a:t>
            </a:r>
            <a:r>
              <a:rPr lang="en-US" sz="2800" i="1" dirty="0" smtClean="0"/>
              <a:t>Pastoral</a:t>
            </a:r>
            <a:r>
              <a:rPr lang="en-US" sz="2800" dirty="0" smtClean="0"/>
              <a:t> is derived from the Latin word </a:t>
            </a:r>
            <a:r>
              <a:rPr lang="en-US" sz="2800" i="1" dirty="0" smtClean="0"/>
              <a:t>pastor</a:t>
            </a:r>
            <a:r>
              <a:rPr lang="en-US" sz="2800" dirty="0" smtClean="0"/>
              <a:t>, meaning </a:t>
            </a:r>
            <a:r>
              <a:rPr lang="en-US" sz="2800" i="1" dirty="0" smtClean="0"/>
              <a:t>shepherd</a:t>
            </a:r>
            <a:r>
              <a:rPr lang="en-US" sz="2800" dirty="0" smtClean="0"/>
              <a:t>. </a:t>
            </a:r>
          </a:p>
          <a:p>
            <a:pPr algn="l"/>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b="1" dirty="0" smtClean="0"/>
              <a:t>Setting</a:t>
            </a:r>
            <a:r>
              <a:rPr lang="en-US" sz="2800" dirty="0" smtClean="0"/>
              <a:t> </a:t>
            </a:r>
          </a:p>
          <a:p>
            <a:pPr algn="l"/>
            <a:r>
              <a:rPr lang="en-US" sz="2800" dirty="0" smtClean="0"/>
              <a:t>    Christopher Marlowe sets the poem in early spring in a rural locale (presumably in England) where shepherds tend their flocks. The use of the word madrigals (line 8)—referring to poems set to music and sung by two to six voices with a single melody or interweaving melodies—suggests that the time is the sixteenth century, when madrigals were highly popular in England and elsewhere in Europe. However, the poem could be about any shepherd of any age in any country, for such is the universality of its theme.  </a:t>
            </a:r>
          </a:p>
          <a:p>
            <a:pPr algn="l"/>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sz="2800" b="1" dirty="0" smtClean="0"/>
              <a:t>Characters</a:t>
            </a:r>
            <a:r>
              <a:rPr lang="en-US" sz="2800" dirty="0" smtClean="0"/>
              <a:t> </a:t>
            </a:r>
            <a:br>
              <a:rPr lang="en-US" sz="2800" dirty="0" smtClean="0"/>
            </a:br>
            <a:r>
              <a:rPr lang="en-US" sz="2800" dirty="0" smtClean="0"/>
              <a:t/>
            </a:r>
            <a:br>
              <a:rPr lang="en-US" sz="2800" dirty="0" smtClean="0"/>
            </a:br>
            <a:r>
              <a:rPr lang="en-US" sz="2800" b="1" dirty="0" smtClean="0"/>
              <a:t>The Passionate Shepherd</a:t>
            </a:r>
            <a:r>
              <a:rPr lang="en-US" sz="2800" dirty="0" smtClean="0"/>
              <a:t>: He importunes a woman—presumably a young and pretty country girl—to become his sweetheart and enjoy with him all the pleasures that nature has to offer. </a:t>
            </a:r>
            <a:br>
              <a:rPr lang="en-US" sz="2800" dirty="0" smtClean="0"/>
            </a:br>
            <a:r>
              <a:rPr lang="en-US" sz="2800" b="1" dirty="0" smtClean="0"/>
              <a:t>The Shepherd’s Love</a:t>
            </a:r>
            <a:r>
              <a:rPr lang="en-US" sz="2800" dirty="0" smtClean="0"/>
              <a:t>: The young woman who receives the Passionate Shepherd’s message. </a:t>
            </a:r>
            <a:br>
              <a:rPr lang="en-US" sz="2800" dirty="0" smtClean="0"/>
            </a:br>
            <a:r>
              <a:rPr lang="en-US" sz="2800" b="1" dirty="0" smtClean="0"/>
              <a:t>Swains</a:t>
            </a:r>
            <a:r>
              <a:rPr lang="en-US" sz="2800" dirty="0" smtClean="0"/>
              <a:t>: Young country fellows whom the Passionate Shepherd promises will dance for his beloved. </a:t>
            </a:r>
          </a:p>
          <a:p>
            <a:pPr algn="l"/>
            <a:endParaRPr lang="ar-SA"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b="1" dirty="0" smtClean="0"/>
              <a:t>   Theme</a:t>
            </a:r>
            <a:r>
              <a:rPr lang="en-US" dirty="0" smtClean="0"/>
              <a:t> :</a:t>
            </a:r>
          </a:p>
          <a:p>
            <a:pPr algn="l"/>
            <a:r>
              <a:rPr lang="en-US" dirty="0" smtClean="0"/>
              <a:t>   The theme of “The Passionate Shepherd” is the rapture of </a:t>
            </a:r>
            <a:r>
              <a:rPr lang="en-US" dirty="0" smtClean="0"/>
              <a:t> enjoying nature in springtime in </a:t>
            </a:r>
            <a:r>
              <a:rPr lang="en-US" dirty="0" smtClean="0"/>
              <a:t>a simple, rural setting. Implicit in this theme is the motif of </a:t>
            </a:r>
            <a:r>
              <a:rPr lang="en-US" i="1" dirty="0" smtClean="0"/>
              <a:t>carpe diem</a:t>
            </a:r>
            <a:r>
              <a:rPr lang="en-US" dirty="0" smtClean="0"/>
              <a:t>—Latin for “seize the day.” </a:t>
            </a:r>
            <a:r>
              <a:rPr lang="en-US" i="1" dirty="0" smtClean="0"/>
              <a:t>Carpe diem</a:t>
            </a:r>
            <a:r>
              <a:rPr lang="en-US" dirty="0" smtClean="0"/>
              <a:t> urges people to enjoy the moment without worrying about the future.  </a:t>
            </a:r>
          </a:p>
          <a:p>
            <a:pPr algn="l"/>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b="1" dirty="0" smtClean="0"/>
              <a:t>     </a:t>
            </a:r>
            <a:r>
              <a:rPr lang="en-US" sz="2000" b="1" dirty="0" smtClean="0"/>
              <a:t>Rhyme</a:t>
            </a:r>
            <a:r>
              <a:rPr lang="en-US" sz="2000" dirty="0" smtClean="0"/>
              <a:t> </a:t>
            </a:r>
          </a:p>
          <a:p>
            <a:pPr algn="l"/>
            <a:r>
              <a:rPr lang="en-US" sz="2000" dirty="0" smtClean="0"/>
              <a:t>   In each stanza, the first line rhymes with the second, and the third rhymes with the fourth. </a:t>
            </a:r>
            <a:r>
              <a:rPr lang="en-US" sz="2400" dirty="0" smtClean="0"/>
              <a:t> </a:t>
            </a:r>
          </a:p>
          <a:p>
            <a:pPr algn="l"/>
            <a:r>
              <a:rPr lang="en-US" sz="2400" b="1" dirty="0" smtClean="0"/>
              <a:t> Structure</a:t>
            </a:r>
            <a:r>
              <a:rPr lang="en-US" sz="2400" dirty="0" smtClean="0"/>
              <a:t> </a:t>
            </a:r>
            <a:r>
              <a:rPr lang="en-US" sz="2400" dirty="0" smtClean="0"/>
              <a:t>:</a:t>
            </a:r>
          </a:p>
          <a:p>
            <a:pPr algn="l"/>
            <a:r>
              <a:rPr lang="en-US" sz="2400" dirty="0" smtClean="0"/>
              <a:t>     The poem contains seven quatrains (four-line stanzas) for a total of twenty-eight lines. Marlowe structures the poem as follows: </a:t>
            </a:r>
          </a:p>
          <a:p>
            <a:pPr algn="l"/>
            <a:r>
              <a:rPr lang="en-US" sz="2400" dirty="0" smtClean="0"/>
              <a:t>     </a:t>
            </a:r>
            <a:r>
              <a:rPr lang="en-US" sz="2400" u="sng" dirty="0" smtClean="0"/>
              <a:t>Stanza 1</a:t>
            </a:r>
            <a:r>
              <a:rPr lang="en-US" sz="2400" dirty="0" smtClean="0"/>
              <a:t>:   The shepherd asks the young lady to </a:t>
            </a:r>
            <a:r>
              <a:rPr lang="en-US" sz="2400" dirty="0" smtClean="0"/>
              <a:t>share him hid rustic life, noting </a:t>
            </a:r>
            <a:r>
              <a:rPr lang="en-US" sz="2400" dirty="0" smtClean="0"/>
              <a:t>that they will enjoy all the pleasures of nature. </a:t>
            </a:r>
            <a:br>
              <a:rPr lang="en-US" sz="2400" dirty="0" smtClean="0"/>
            </a:br>
            <a:r>
              <a:rPr lang="en-US" sz="2400" u="sng" dirty="0" smtClean="0"/>
              <a:t>Stanzas 2-4</a:t>
            </a:r>
            <a:r>
              <a:rPr lang="en-US" sz="2400" dirty="0" smtClean="0"/>
              <a:t>:   The shepherd makes promises that he hopes will persuade </a:t>
            </a:r>
            <a:r>
              <a:rPr lang="en-US" sz="2400" dirty="0" smtClean="0"/>
              <a:t>her to </a:t>
            </a:r>
            <a:r>
              <a:rPr lang="en-US" sz="2400" dirty="0" smtClean="0"/>
              <a:t>accept his proposal.  </a:t>
            </a:r>
            <a:br>
              <a:rPr lang="en-US" sz="2400" dirty="0" smtClean="0"/>
            </a:br>
            <a:r>
              <a:rPr lang="en-US" sz="2400" u="sng" dirty="0" smtClean="0"/>
              <a:t>Stanzas 5-7</a:t>
            </a:r>
            <a:r>
              <a:rPr lang="en-US" sz="2400" dirty="0" smtClean="0"/>
              <a:t>:   </a:t>
            </a:r>
            <a:r>
              <a:rPr lang="en-US" sz="2400" dirty="0" smtClean="0"/>
              <a:t>The shepherd </a:t>
            </a:r>
            <a:r>
              <a:rPr lang="en-US" sz="2400" dirty="0" smtClean="0"/>
              <a:t>makes </a:t>
            </a:r>
            <a:r>
              <a:rPr lang="en-US" sz="2400" dirty="0" smtClean="0"/>
              <a:t>additional promises.</a:t>
            </a:r>
            <a:endParaRPr lang="en-US" sz="2400" dirty="0" smtClean="0"/>
          </a:p>
          <a:p>
            <a:pPr algn="l"/>
            <a:r>
              <a:rPr lang="en-US" sz="2400" dirty="0" smtClean="0"/>
              <a:t> </a:t>
            </a:r>
          </a:p>
          <a:p>
            <a:pPr algn="l"/>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b="1" dirty="0" smtClean="0"/>
              <a:t>    </a:t>
            </a:r>
          </a:p>
          <a:p>
            <a:pPr algn="l"/>
            <a:r>
              <a:rPr lang="en-US" sz="2400" b="1" dirty="0" smtClean="0"/>
              <a:t>    The Passionate Shepherd to His Love</a:t>
            </a:r>
            <a:endParaRPr lang="en-US" sz="2400" dirty="0" smtClean="0"/>
          </a:p>
          <a:p>
            <a:pPr algn="l"/>
            <a:r>
              <a:rPr lang="en-US" sz="2400" b="1" dirty="0" smtClean="0"/>
              <a:t>     </a:t>
            </a:r>
            <a:r>
              <a:rPr lang="en-US" sz="2400" b="1" dirty="0" smtClean="0"/>
              <a:t>     </a:t>
            </a:r>
            <a:r>
              <a:rPr lang="en-US" sz="2400" b="1" dirty="0" smtClean="0"/>
              <a:t>Summary</a:t>
            </a:r>
            <a:endParaRPr lang="en-US" sz="2400" dirty="0" smtClean="0"/>
          </a:p>
          <a:p>
            <a:pPr algn="l"/>
            <a:r>
              <a:rPr lang="en-US" sz="2400" dirty="0" smtClean="0"/>
              <a:t>     "The Passionate </a:t>
            </a:r>
            <a:r>
              <a:rPr lang="en-US" sz="2400" dirty="0" smtClean="0">
                <a:hlinkClick r:id="rId2"/>
              </a:rPr>
              <a:t>Shepherd</a:t>
            </a:r>
            <a:r>
              <a:rPr lang="en-US" sz="2400" dirty="0" smtClean="0"/>
              <a:t> to His Love" is a pastoral lyric, a poetic form that is used to create an idealized vision of rural life within the context of personal emotion. Pastoral poems had been in vogue among poets for at least seventeen hundred years when Marlowe wrote this one. </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endParaRPr lang="en-US" sz="2000" dirty="0" smtClean="0"/>
          </a:p>
          <a:p>
            <a:pPr algn="l"/>
            <a:r>
              <a:rPr lang="en-US" sz="2000" dirty="0" smtClean="0"/>
              <a:t>      The poem is written in very regular iambic tetrameter. Each line contains exactly four heavy stresses, and the metrical feet are almost always iambic. Similarly, most lines contain eight syllables, and the few that don't create a specific poetic effect (such as lines 3 and 4), or have easily elided syllables which may be read as eight. This regular meter, sustained through the twenty-four lines, remarkably never descends into the sing-song quality so prevalent in tetrameter, primarily because Marlowe salts his lines with a variety of devices that complement the meter without drawing too much attention to its rigid regularity. Marlowe's use of soft consonants (such as W, M, </a:t>
            </a:r>
            <a:r>
              <a:rPr lang="en-US" sz="2000" dirty="0" err="1" smtClean="0"/>
              <a:t>Em</a:t>
            </a:r>
            <a:r>
              <a:rPr lang="en-US" sz="2000" dirty="0" smtClean="0"/>
              <a:t>, F) to start lines, with the occasional "feminine" ending of an unstressed syllable (in the third stanza) lend a delightful variety to an essentially regular and completely conventional form.</a:t>
            </a:r>
          </a:p>
          <a:p>
            <a:pPr algn="l"/>
            <a:r>
              <a:rPr lang="en-US" sz="2000" dirty="0" smtClean="0"/>
              <a:t> </a:t>
            </a:r>
          </a:p>
          <a:p>
            <a:pPr algn="l"/>
            <a:endParaRPr lang="en-US"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dirty="0" smtClean="0"/>
              <a:t> </a:t>
            </a:r>
          </a:p>
          <a:p>
            <a:pPr algn="l"/>
            <a:r>
              <a:rPr lang="en-US" dirty="0" smtClean="0"/>
              <a:t>  The </a:t>
            </a:r>
            <a:r>
              <a:rPr lang="en-US" dirty="0" smtClean="0"/>
              <a:t>idealization of rural life is essentially what separates pastoral poetry from simple rustic verse. Realism, which would not come into being as a poetic or literary style for many centuries after Marlowe, has little place in pastoral verse.</a:t>
            </a:r>
          </a:p>
          <a:p>
            <a:pPr algn="l"/>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a:t>
            </a:r>
          </a:p>
          <a:p>
            <a:pPr algn="l"/>
            <a:r>
              <a:rPr lang="en-US" sz="2400" dirty="0" smtClean="0"/>
              <a:t>     </a:t>
            </a:r>
            <a:r>
              <a:rPr lang="en-US" sz="2000" dirty="0" smtClean="0"/>
              <a:t>The </a:t>
            </a:r>
            <a:r>
              <a:rPr lang="en-US" sz="2000" u="sng" dirty="0" smtClean="0"/>
              <a:t>next</a:t>
            </a:r>
            <a:r>
              <a:rPr lang="en-US" sz="2000" dirty="0" smtClean="0"/>
              <a:t> stanza suggests that the lovers will </a:t>
            </a:r>
            <a:r>
              <a:rPr lang="en-US" sz="2000" dirty="0" smtClean="0"/>
              <a:t>entertain sitting </a:t>
            </a:r>
            <a:r>
              <a:rPr lang="en-US" sz="2000" dirty="0" smtClean="0"/>
              <a:t>upon rocks or by rivers. They will watch shepherds (of which the titular speaker is ostensibly one, except here it is implied that he will have ample leisure) feeding their flocks, or listening to waterfalls and the songs of birds. </a:t>
            </a:r>
            <a:r>
              <a:rPr lang="en-US" sz="2000" dirty="0" smtClean="0"/>
              <a:t>These </a:t>
            </a:r>
            <a:r>
              <a:rPr lang="en-US" sz="2000" dirty="0" smtClean="0"/>
              <a:t>are entirely </a:t>
            </a:r>
            <a:r>
              <a:rPr lang="en-US" sz="2000" dirty="0" smtClean="0"/>
              <a:t>bucolic (countryside), </a:t>
            </a:r>
            <a:r>
              <a:rPr lang="en-US" sz="2000" dirty="0" smtClean="0"/>
              <a:t>traditional entertainments; the idea of Marlowe, the young man </a:t>
            </a:r>
            <a:r>
              <a:rPr lang="en-US" sz="2000" dirty="0" smtClean="0"/>
              <a:t>leaving the town to chose  </a:t>
            </a:r>
            <a:r>
              <a:rPr lang="en-US" sz="2000" dirty="0" smtClean="0"/>
              <a:t>to live in London, actually enjoying these rustic pleasures exclusively and leaving the city behind is </a:t>
            </a:r>
            <a:r>
              <a:rPr lang="en-US" sz="2000" dirty="0" smtClean="0"/>
              <a:t>important.</a:t>
            </a:r>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The </a:t>
            </a:r>
            <a:r>
              <a:rPr lang="en-US" sz="2800" u="sng" dirty="0" smtClean="0"/>
              <a:t>third</a:t>
            </a:r>
            <a:r>
              <a:rPr lang="en-US" sz="2800" dirty="0" smtClean="0"/>
              <a:t>, fourth, and fifth stanzas are a kind of list of the "delights", mostly sartorial, that the Shepherd will make for his </a:t>
            </a:r>
            <a:r>
              <a:rPr lang="en-US" sz="2800" dirty="0" smtClean="0"/>
              <a:t>lady. </a:t>
            </a:r>
            <a:r>
              <a:rPr lang="en-US" sz="2800" dirty="0" smtClean="0"/>
              <a:t>Here it becomes clearer that the "Shepherd" is really none of the same; indeed, he is more like a feudal landowner who employs shepherds. </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The list of the things he will make for his lady: "beds of roses" (a phrase, incidentally, first coined by Marlowe, which has survived to this day in common speech, though in the negative , "no bed of roses" meaning "not a pleasant situation") "thousand fragrant posies," "cap of flowers," "kirtle embroidered with leaves of myrtle," "gown made of the finest wool/Which from our pretty lambs we pull," "fair-linèd slippers," "buckles of the purest gold," "belt of straw and ivy buds," "coral clasps," and "amber studs") reveal a great deal about the situation of the "Shepherd" and what he can offer his love. </a:t>
            </a:r>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While certainly many of the adornments Marlowe lists would be within the power of a real shepherd to procure or make (the slippers, the belt, possibly the bed of roses (in season), the cap of flowers, and the many posies, and possibly even the kirtle embroidered with myrtle and the lambs wool gown,) but the gold buckles, the coral clasps, and the amber studs would not be easily available to the smallholder or tenant shepherds who actually did the work of sheepherding. This increasingly fanciful list of gifts could only come from a member of the gentry, or a merchant in a town. </a:t>
            </a:r>
          </a:p>
          <a:p>
            <a:pPr algn="l"/>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This is another convention of pastoral poetry. While the delights of the countryside and the rural life of manual labor are celebrated, the poet (and the reader) is assumed to be noble, or at least above manual labor. The fantasy of bucolic paradise is entirely idealized; Marlowe's Shepherd is not a real person, but merely a poetic device to celebrate an old poetic ideal in verse. Incidentally, the plants mentioned (roses, flowers, and myrtle) are conventional horticultural expressions of romance. </a:t>
            </a:r>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This connotation would have been known to Marlowe's readers. The attribute of virginity should not necessarily be assumed here; it was not for a few more centuries that myrtle would come to symbolize </a:t>
            </a:r>
            <a:r>
              <a:rPr lang="en-US" sz="2400" dirty="0" smtClean="0"/>
              <a:t>purity</a:t>
            </a:r>
            <a:r>
              <a:rPr lang="en-US" sz="2400" dirty="0" smtClean="0"/>
              <a:t>. Therefore the kirtle embroidered with myrtle is not just a pretty rhyme and a word-picture of a desirable garment. It was meant to symbolize that this was a nuptial </a:t>
            </a:r>
            <a:r>
              <a:rPr lang="en-US" sz="2400" dirty="0" smtClean="0"/>
              <a:t>invitation. </a:t>
            </a:r>
            <a:endParaRPr lang="en-US" sz="2400" dirty="0" smtClean="0"/>
          </a:p>
          <a:p>
            <a:pPr algn="l"/>
            <a:endParaRPr lang="en-US"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The image of the Shepherd as a member of the gentry becomes complete when, in the last stanza, it is said "The shepherd swains shall dance and sing/For thy delight each May-morning." The picture here is of other shepherds doing the speaker's </a:t>
            </a:r>
            <a:r>
              <a:rPr lang="en-US" sz="2800" dirty="0" smtClean="0"/>
              <a:t>bidding.</a:t>
            </a:r>
            <a:endParaRPr 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b="1" dirty="0" smtClean="0"/>
              <a:t>      </a:t>
            </a:r>
          </a:p>
          <a:p>
            <a:pPr algn="l"/>
            <a:r>
              <a:rPr lang="en-US" sz="2400" b="1" dirty="0" smtClean="0"/>
              <a:t>      Comparison</a:t>
            </a:r>
            <a:r>
              <a:rPr lang="en-US" sz="2400" dirty="0" smtClean="0"/>
              <a:t> :</a:t>
            </a:r>
          </a:p>
          <a:p>
            <a:pPr algn="l"/>
            <a:r>
              <a:rPr lang="en-US" sz="2400" b="1" i="1" dirty="0" smtClean="0"/>
              <a:t>      Notes for "The Nymph's Reply to the Shepherd</a:t>
            </a:r>
            <a:r>
              <a:rPr lang="en-US" sz="2400" b="1" i="1" dirty="0" smtClean="0"/>
              <a:t>.“</a:t>
            </a:r>
            <a:endParaRPr lang="en-US" sz="2400" b="1" i="1" dirty="0" smtClean="0"/>
          </a:p>
          <a:p>
            <a:pPr algn="l"/>
            <a:r>
              <a:rPr lang="en-US" sz="2400" dirty="0" smtClean="0"/>
              <a:t>   </a:t>
            </a:r>
            <a:r>
              <a:rPr lang="en-US" sz="2400" dirty="0" smtClean="0"/>
              <a:t>  Raleigh </a:t>
            </a:r>
            <a:r>
              <a:rPr lang="en-US" sz="2400" dirty="0" smtClean="0"/>
              <a:t>argues that we </a:t>
            </a:r>
            <a:r>
              <a:rPr lang="en-US" sz="2400" dirty="0" smtClean="0"/>
              <a:t>should </a:t>
            </a:r>
            <a:r>
              <a:rPr lang="en-US" sz="2400" dirty="0" smtClean="0"/>
              <a:t>not seize </a:t>
            </a:r>
            <a:r>
              <a:rPr lang="en-US" sz="2400" dirty="0" smtClean="0"/>
              <a:t>the day because time flies. </a:t>
            </a:r>
            <a:r>
              <a:rPr lang="en-US" sz="2400" dirty="0" smtClean="0"/>
              <a:t>Time </a:t>
            </a:r>
            <a:r>
              <a:rPr lang="en-US" sz="2400" dirty="0" smtClean="0"/>
              <a:t>does not stand still; winter inevitably follows the spring; therefore, we cannot act on impulses until we have examined the consequences. </a:t>
            </a:r>
          </a:p>
          <a:p>
            <a:pPr algn="l"/>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lvl="0" algn="l"/>
            <a:endParaRPr lang="en-US" sz="2400" dirty="0" smtClean="0"/>
          </a:p>
          <a:p>
            <a:pPr lvl="0" algn="l"/>
            <a:r>
              <a:rPr lang="en-US" sz="2400" dirty="0" smtClean="0"/>
              <a:t> *rocks grow cold </a:t>
            </a:r>
          </a:p>
          <a:p>
            <a:pPr lvl="0" algn="l"/>
            <a:r>
              <a:rPr lang="en-US" sz="2400" dirty="0" smtClean="0"/>
              <a:t> *fields yield to the harvest </a:t>
            </a:r>
          </a:p>
          <a:p>
            <a:pPr lvl="0" algn="l"/>
            <a:r>
              <a:rPr lang="en-US" sz="2400" dirty="0" smtClean="0"/>
              <a:t> *the flocks are driven to fold in winter </a:t>
            </a:r>
          </a:p>
          <a:p>
            <a:pPr lvl="0" algn="l"/>
            <a:r>
              <a:rPr lang="en-US" sz="2400" dirty="0" smtClean="0"/>
              <a:t> *rivers rage </a:t>
            </a:r>
          </a:p>
          <a:p>
            <a:pPr lvl="0" algn="l"/>
            <a:r>
              <a:rPr lang="en-US" sz="2400" dirty="0" smtClean="0"/>
              <a:t> *birds complain of winter (a reference to the story of Philomela who was raped and turned into a nightingale). </a:t>
            </a:r>
            <a:br>
              <a:rPr lang="en-US" sz="2400" dirty="0" smtClean="0"/>
            </a:br>
            <a:r>
              <a:rPr lang="en-US" sz="2400" dirty="0" smtClean="0"/>
              <a:t>We live in a fallen world.  Free love in the grass in impossible now because the world is not in some eternal spring.  The seasons pass, as does time.  Nymphs grow old, and shepherds grow cold.</a:t>
            </a:r>
          </a:p>
          <a:p>
            <a:pPr algn="l"/>
            <a:endParaRPr lang="en-US"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Sir Walter Raleigh wrote a response to this poem in 1600 called "The Nymph's Reply to the Shepherd." He uses the young girl as the speaker, responding to the shepherd. There are no clues to the setting or the girl's </a:t>
            </a:r>
            <a:r>
              <a:rPr lang="en-US" sz="2400" dirty="0" smtClean="0"/>
              <a:t>description. </a:t>
            </a:r>
            <a:r>
              <a:rPr lang="en-US" sz="2400" dirty="0" smtClean="0"/>
              <a:t>The themes of this poem are doubt and the point that time changes things. The young girl thinks realistically and refutes the ideas of the idyllic world the young man had proposed to her. The shepherd seems to be very much of an optimist, whereas the young girl is a pessimist. The structure of these two  poems is exact. There are six stanzas consisting of four lines  each. This shows that "The Nymph's Reply to the Shepherd" is responding directly to the shepherd in "The Passionate Shepherd to His Love.</a:t>
            </a:r>
            <a:endParaRPr lang="en-US"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In "the Nymph's Reply to the Shepherd," the young girl is responding to the shepherd's plea. She thinks about life in a practical way, so the shepherd's words have no bearing on her decision. She rebuts his argument and says that if time had no end and every man told the truth, that the pleasures he had promised would convince her to be his lover. The theme of carpe diem is usually that one should "seize the day". However, the girl turns it around and says that because life is short, we should not seize the day. The serious decisions of life such as this one should not be taken lightly and acted upon irrationally. </a:t>
            </a:r>
            <a:endParaRPr lang="en-US"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000" dirty="0" smtClean="0"/>
              <a:t>      She states that flowers wither and die, and all the material possessions he offered would eventually break and be forgotten. She realizes that something substantial such as true love, is the only thing that will outlast the material items. In her mind, it is worth waiting for true love. Nothing he had to give can convince her, because she knows that he is only thinking about the present time and has no future plans for them. At the end of the poem, she reiterates the point she had made at the beginning:</a:t>
            </a:r>
            <a:br>
              <a:rPr lang="en-US" sz="2000" dirty="0" smtClean="0"/>
            </a:br>
            <a:r>
              <a:rPr lang="en-US" sz="2000" dirty="0" smtClean="0"/>
              <a:t/>
            </a:r>
            <a:br>
              <a:rPr lang="en-US" sz="2000" dirty="0" smtClean="0"/>
            </a:br>
            <a:r>
              <a:rPr lang="en-US" sz="2000" dirty="0" smtClean="0"/>
              <a:t>But could youth last and love still breed</a:t>
            </a:r>
            <a:br>
              <a:rPr lang="en-US" sz="2000" dirty="0" smtClean="0"/>
            </a:br>
            <a:r>
              <a:rPr lang="en-US" sz="2000" dirty="0" smtClean="0"/>
              <a:t/>
            </a:r>
            <a:br>
              <a:rPr lang="en-US" sz="2000" dirty="0" smtClean="0"/>
            </a:br>
            <a:r>
              <a:rPr lang="en-US" sz="2000" dirty="0" smtClean="0"/>
              <a:t>Had joys no date or age no need</a:t>
            </a:r>
            <a:br>
              <a:rPr lang="en-US" sz="2000" dirty="0" smtClean="0"/>
            </a:br>
            <a:r>
              <a:rPr lang="en-US" sz="2000" dirty="0" smtClean="0"/>
              <a:t/>
            </a:r>
            <a:br>
              <a:rPr lang="en-US" sz="2000" dirty="0" smtClean="0"/>
            </a:br>
            <a:r>
              <a:rPr lang="en-US" sz="2000" dirty="0" smtClean="0"/>
              <a:t>The these delights my mind might move</a:t>
            </a:r>
            <a:br>
              <a:rPr lang="en-US" sz="2000" dirty="0" smtClean="0"/>
            </a:br>
            <a:r>
              <a:rPr lang="en-US" sz="2000" dirty="0" smtClean="0"/>
              <a:t/>
            </a:r>
            <a:br>
              <a:rPr lang="en-US" sz="2000" dirty="0" smtClean="0"/>
            </a:br>
            <a:r>
              <a:rPr lang="en-US" sz="2000" dirty="0" smtClean="0"/>
              <a:t>To live with thee and be thy love (Raleigh 21-24).</a:t>
            </a:r>
          </a:p>
          <a:p>
            <a:pPr algn="l"/>
            <a:endParaRPr lang="en-US"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endParaRPr lang="en-US" sz="2000" dirty="0" smtClean="0"/>
          </a:p>
          <a:p>
            <a:pPr algn="l"/>
            <a:r>
              <a:rPr lang="en-US" sz="2000" dirty="0" smtClean="0"/>
              <a:t>     The use of imagery in "The Passionate Shepherd to His Love" is the main way that the shepherd's voice comes alive for the reader. He describes nature in such a vivid way that it makes them seem as if they accept his offer. The response sounds as if there is a bit of a mocking attitude towards the shepherd for his assumption that she will say yes to him. She is looking for something eternal, and all he has to offer to her are things that are fleeting. </a:t>
            </a:r>
            <a:r>
              <a:rPr lang="en-US" sz="2000" dirty="0" smtClean="0"/>
              <a:t>The girl </a:t>
            </a:r>
            <a:r>
              <a:rPr lang="en-US" sz="2000" dirty="0" smtClean="0"/>
              <a:t>saying that time passes, she says that "Time drives the flocks from field to fold" (Raleigh 5). She speaks of rivers raging instead of running, and also speaks of the "reckoning" of the fields. The use of negative imagery really shows the distrust in the girl's mind and makes her refutation of the shepherd's pleas seem much more believable.</a:t>
            </a:r>
            <a:br>
              <a:rPr lang="en-US" sz="2000" dirty="0" smtClean="0"/>
            </a:br>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1749</TotalTime>
  <Words>2238</Words>
  <Application>Microsoft Office PowerPoint</Application>
  <PresentationFormat>A4 Paper (210x297 mm)‎</PresentationFormat>
  <Paragraphs>140</Paragraphs>
  <Slides>34</Slides>
  <Notes>0</Notes>
  <HiddenSlides>0</HiddenSlides>
  <MMClips>0</MMClips>
  <ScaleCrop>false</ScaleCrop>
  <HeadingPairs>
    <vt:vector size="4" baseType="variant">
      <vt:variant>
        <vt:lpstr>سمة</vt:lpstr>
      </vt:variant>
      <vt:variant>
        <vt:i4>1</vt:i4>
      </vt:variant>
      <vt:variant>
        <vt:lpstr>عناوين الشرائح</vt:lpstr>
      </vt:variant>
      <vt:variant>
        <vt:i4>34</vt:i4>
      </vt:variant>
    </vt:vector>
  </HeadingPairs>
  <TitlesOfParts>
    <vt:vector size="35" baseType="lpstr">
      <vt:lpstr>Office Theme</vt:lpstr>
      <vt:lpstr>الشريحة 1</vt:lpstr>
      <vt:lpstr>Lecture 5</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144</cp:revision>
  <dcterms:created xsi:type="dcterms:W3CDTF">2009-10-14T19:14:34Z</dcterms:created>
  <dcterms:modified xsi:type="dcterms:W3CDTF">2011-05-22T22:10:24Z</dcterms:modified>
</cp:coreProperties>
</file>