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96" r:id="rId5"/>
    <p:sldId id="298" r:id="rId6"/>
    <p:sldId id="307" r:id="rId7"/>
    <p:sldId id="308" r:id="rId8"/>
    <p:sldId id="309" r:id="rId9"/>
    <p:sldId id="310" r:id="rId10"/>
    <p:sldId id="313" r:id="rId11"/>
    <p:sldId id="311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3B84AF"/>
    <a:srgbClr val="FF0066"/>
    <a:srgbClr val="FF3300"/>
    <a:srgbClr val="000000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34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362200"/>
            <a:ext cx="6091238" cy="17526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Rules &amp; Systems</a:t>
            </a:r>
          </a:p>
          <a:p>
            <a:pPr algn="ctr">
              <a:lnSpc>
                <a:spcPct val="80000"/>
              </a:lnSpc>
            </a:pPr>
            <a:endParaRPr lang="en-US" sz="3200" b="1" i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متقدمه ونظم</a:t>
            </a:r>
          </a:p>
          <a:p>
            <a:pPr algn="ctr">
              <a:lnSpc>
                <a:spcPct val="80000"/>
              </a:lnSpc>
            </a:pPr>
            <a:endParaRPr lang="ar-SA" sz="2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TWO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241</a:t>
            </a: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Nayfi</a:t>
            </a:r>
            <a:endParaRPr lang="en-US" sz="2800" b="1" spc="-15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TWO</a:t>
            </a:r>
            <a:r>
              <a:rPr lang="ar-S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endParaRPr lang="en-US" sz="5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733800"/>
            <a:ext cx="7429500" cy="1905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i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Rules &amp; Systems</a:t>
            </a:r>
          </a:p>
          <a:p>
            <a:pPr>
              <a:lnSpc>
                <a:spcPct val="80000"/>
              </a:lnSpc>
            </a:pPr>
            <a:r>
              <a:rPr lang="ar-SA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ونظم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Eng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241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Contents of Lecture 2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     </a:t>
            </a:r>
          </a:p>
          <a:p>
            <a:pPr algn="l" rtl="1" eaLnBrk="1" hangingPunct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Subjects In English </a:t>
            </a: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Subject Pronouns </a:t>
            </a:r>
            <a:endParaRPr lang="ar-S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II. Subject nouns 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Nouns in English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Sample Questions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endParaRPr lang="ar-SA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rtl="1" eaLnBrk="1" hangingPunct="1"/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Subject Pronouns</a:t>
            </a:r>
            <a:endParaRPr lang="ar-SA" sz="4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rtl="1" eaLnBrk="1" hangingPunct="1">
              <a:buNone/>
            </a:pPr>
            <a:r>
              <a:rPr lang="en-US" sz="1200" b="1" dirty="0" smtClean="0">
                <a:cs typeface="Arial" pitchFamily="34" charset="0"/>
              </a:rPr>
              <a:t> </a:t>
            </a:r>
            <a:r>
              <a:rPr lang="en-US" sz="1600" b="1" dirty="0" smtClean="0">
                <a:cs typeface="Arial" pitchFamily="34" charset="0"/>
              </a:rPr>
              <a:t> </a:t>
            </a:r>
            <a:endParaRPr lang="en-US" sz="1600" b="1" u="sng" dirty="0" smtClean="0">
              <a:cs typeface="Arial" pitchFamily="34" charset="0"/>
            </a:endParaRPr>
          </a:p>
          <a:p>
            <a:pPr algn="l" rtl="1" eaLnBrk="1" hangingPunct="1">
              <a:buNone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1. First  subject pronouns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A. </a:t>
            </a:r>
            <a:r>
              <a:rPr lang="en-US" sz="2000" b="1" u="sng" dirty="0" smtClean="0">
                <a:cs typeface="Arial" pitchFamily="34" charset="0"/>
              </a:rPr>
              <a:t>First subject singular pronoun: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[ I ]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    - I  saw an accident ( simple sentence )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I ( 1</a:t>
            </a:r>
            <a:r>
              <a:rPr lang="en-US" sz="1800" b="1" baseline="30000" dirty="0" smtClean="0">
                <a:solidFill>
                  <a:srgbClr val="0070C0"/>
                </a:solidFill>
                <a:cs typeface="Arial" pitchFamily="34" charset="0"/>
              </a:rPr>
              <a:t>st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subject singular pronoun)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saw ( simple past tense- irregular verb- transitive verb- mono )</a:t>
            </a:r>
          </a:p>
          <a:p>
            <a:pPr marL="457200" indent="-457200" algn="l" rtl="1" eaLnBrk="1" hangingPunct="1">
              <a:buNone/>
            </a:pPr>
            <a:r>
              <a:rPr lang="ar-SA" sz="18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an   ( indefinite singular article )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accident ( singular common noun)   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an accident ( direct object – noun phrase)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B. </a:t>
            </a:r>
            <a:r>
              <a:rPr lang="en-US" sz="2000" b="1" u="sng" dirty="0" smtClean="0">
                <a:cs typeface="Arial" pitchFamily="34" charset="0"/>
              </a:rPr>
              <a:t>First subject plural pronoun: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[ We ]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Subject Pronouns</a:t>
            </a:r>
            <a:endParaRPr lang="ar-SA" sz="4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marL="457200" indent="-457200" algn="l" rtl="1" eaLnBrk="1" hangingPunct="1">
              <a:buNone/>
            </a:pPr>
            <a:r>
              <a:rPr lang="en-US" sz="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</a:p>
          <a:p>
            <a:pPr marL="457200" indent="-457200" algn="l" rtl="1" eaLnBrk="1" hangingPunct="1">
              <a:buNone/>
            </a:pP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2. Second subject pronoun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[ You ]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There is only one 2</a:t>
            </a:r>
            <a:r>
              <a:rPr lang="en-US" sz="2000" b="1" baseline="30000" dirty="0" smtClean="0">
                <a:cs typeface="Arial" pitchFamily="34" charset="0"/>
              </a:rPr>
              <a:t>nd</a:t>
            </a:r>
            <a:r>
              <a:rPr lang="en-US" sz="2000" b="1" dirty="0" smtClean="0">
                <a:cs typeface="Arial" pitchFamily="34" charset="0"/>
              </a:rPr>
              <a:t>  subject pronoun that might be used as singular or plural.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</a:t>
            </a:r>
            <a:r>
              <a:rPr lang="en-US" sz="2000" b="1" u="sng" dirty="0" smtClean="0">
                <a:cs typeface="Arial" pitchFamily="34" charset="0"/>
              </a:rPr>
              <a:t>A. You have finished the work, Ahmed.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   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You ( 2</a:t>
            </a:r>
            <a:r>
              <a:rPr lang="en-US" sz="1800" b="1" baseline="30000" dirty="0" smtClean="0">
                <a:solidFill>
                  <a:srgbClr val="3B84AF"/>
                </a:solidFill>
                <a:cs typeface="Arial" pitchFamily="34" charset="0"/>
              </a:rPr>
              <a:t>nd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subject singular male  pronoun )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have finished ( verb phrase – present perfect tense )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have ( an auxiliary verb- verb to have )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finished ( perfect regular verb )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the work ( noun phrase – direct object )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the ( definite article )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work ( common singular countable noun )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Ahmed ( proper noun refers to the subject pronoun you )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</a:t>
            </a:r>
            <a:r>
              <a:rPr lang="en-US" sz="2000" b="1" u="sng" dirty="0" smtClean="0">
                <a:cs typeface="Arial" pitchFamily="34" charset="0"/>
              </a:rPr>
              <a:t>B. You can leave the class, girls. </a:t>
            </a:r>
          </a:p>
          <a:p>
            <a:pPr marL="457200" indent="-457200" algn="l" rtl="1" eaLnBrk="1" hangingPunct="1"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             You ( 2</a:t>
            </a:r>
            <a:r>
              <a:rPr lang="en-US" sz="1800" b="1" baseline="30000" dirty="0" smtClean="0">
                <a:solidFill>
                  <a:srgbClr val="3B84AF"/>
                </a:solidFill>
                <a:cs typeface="Arial" pitchFamily="34" charset="0"/>
              </a:rPr>
              <a:t>nd</a:t>
            </a: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subject plural female pronoun )</a:t>
            </a:r>
            <a:endParaRPr lang="en-US" sz="2000" b="1" dirty="0" smtClean="0">
              <a:solidFill>
                <a:srgbClr val="3B84AF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Subject Pronouns</a:t>
            </a:r>
            <a:endParaRPr lang="ar-SA" sz="4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marL="457200" indent="-457200" algn="l" rtl="1" eaLnBrk="1" hangingPunct="1">
              <a:buNone/>
            </a:pPr>
            <a:r>
              <a:rPr lang="en-US" sz="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</a:p>
          <a:p>
            <a:pPr marL="457200" indent="-457200" algn="l" rtl="1" eaLnBrk="1" hangingPunct="1">
              <a:buNone/>
            </a:pP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2. Third subject pronouns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[ He- She – It  - They ]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   </a:t>
            </a:r>
            <a:r>
              <a:rPr lang="en-US" sz="2000" b="1" u="sng" dirty="0" smtClean="0">
                <a:cs typeface="Arial" pitchFamily="34" charset="0"/>
              </a:rPr>
              <a:t>A. 3</a:t>
            </a:r>
            <a:r>
              <a:rPr lang="en-US" sz="2000" b="1" u="sng" baseline="30000" dirty="0" smtClean="0">
                <a:cs typeface="Arial" pitchFamily="34" charset="0"/>
              </a:rPr>
              <a:t>rd</a:t>
            </a:r>
            <a:r>
              <a:rPr lang="en-US" sz="2000" b="1" u="sng" dirty="0" smtClean="0">
                <a:cs typeface="Arial" pitchFamily="34" charset="0"/>
              </a:rPr>
              <a:t> singular male personal subject pronoun [ He ]</a:t>
            </a:r>
            <a:endParaRPr lang="en-US" sz="1800" b="1" dirty="0" smtClean="0">
              <a:solidFill>
                <a:srgbClr val="3B84AF"/>
              </a:solidFill>
              <a:cs typeface="Arial" pitchFamily="34" charset="0"/>
            </a:endParaRP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</a:t>
            </a:r>
            <a:r>
              <a:rPr lang="en-US" sz="2000" b="1" u="sng" dirty="0" smtClean="0">
                <a:cs typeface="Arial" pitchFamily="34" charset="0"/>
              </a:rPr>
              <a:t>B. 3</a:t>
            </a:r>
            <a:r>
              <a:rPr lang="en-US" sz="2000" b="1" u="sng" baseline="30000" dirty="0" smtClean="0">
                <a:cs typeface="Arial" pitchFamily="34" charset="0"/>
              </a:rPr>
              <a:t>rd</a:t>
            </a:r>
            <a:r>
              <a:rPr lang="en-US" sz="2000" b="1" u="sng" dirty="0" smtClean="0">
                <a:cs typeface="Arial" pitchFamily="34" charset="0"/>
              </a:rPr>
              <a:t> singular female personal subject pronoun [ She]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   </a:t>
            </a:r>
            <a:r>
              <a:rPr lang="en-US" sz="2000" b="1" u="sng" dirty="0" smtClean="0">
                <a:cs typeface="Arial" pitchFamily="34" charset="0"/>
              </a:rPr>
              <a:t>C. 3</a:t>
            </a:r>
            <a:r>
              <a:rPr lang="en-US" sz="2000" b="1" u="sng" baseline="30000" dirty="0" smtClean="0">
                <a:cs typeface="Arial" pitchFamily="34" charset="0"/>
              </a:rPr>
              <a:t>rd</a:t>
            </a:r>
            <a:r>
              <a:rPr lang="en-US" sz="2000" b="1" u="sng" dirty="0" smtClean="0">
                <a:cs typeface="Arial" pitchFamily="34" charset="0"/>
              </a:rPr>
              <a:t> singular  subject impersonal pronoun [ It ]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1800" b="1" dirty="0" smtClean="0">
                <a:solidFill>
                  <a:srgbClr val="3B84AF"/>
                </a:solidFill>
                <a:cs typeface="Arial" pitchFamily="34" charset="0"/>
              </a:rPr>
              <a:t>   </a:t>
            </a:r>
            <a:r>
              <a:rPr lang="en-US" sz="2000" b="1" u="sng" dirty="0" smtClean="0">
                <a:cs typeface="Arial" pitchFamily="34" charset="0"/>
              </a:rPr>
              <a:t>D. 3</a:t>
            </a:r>
            <a:r>
              <a:rPr lang="en-US" sz="2000" b="1" u="sng" baseline="30000" dirty="0" smtClean="0">
                <a:cs typeface="Arial" pitchFamily="34" charset="0"/>
              </a:rPr>
              <a:t>rd</a:t>
            </a:r>
            <a:r>
              <a:rPr lang="en-US" sz="2000" b="1" u="sng" dirty="0" smtClean="0">
                <a:cs typeface="Arial" pitchFamily="34" charset="0"/>
              </a:rPr>
              <a:t> plural personal subject pronoun [ They]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endParaRPr lang="en-US" sz="2000" b="1" u="sng" dirty="0" smtClean="0">
              <a:solidFill>
                <a:srgbClr val="3B84AF"/>
              </a:solidFill>
              <a:cs typeface="Arial" pitchFamily="34" charset="0"/>
            </a:endParaRP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Note: keep in mind that [ They ] might refer to male or female </a:t>
            </a:r>
            <a:endParaRPr lang="en-US" sz="2000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II. Nouns in English </a:t>
            </a:r>
            <a:endParaRPr lang="ar-SA" sz="4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marL="457200" indent="-457200" algn="l" rtl="1" eaLnBrk="1" hangingPunct="1">
              <a:buNone/>
            </a:pPr>
            <a:r>
              <a:rPr lang="en-US" sz="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</a:p>
          <a:p>
            <a:pPr marL="457200" indent="-457200" algn="l" rtl="1" eaLnBrk="1" hangingPunct="1">
              <a:buNone/>
            </a:pP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1. </a:t>
            </a: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Proper nouns &amp; common nouns.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     A.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A proper noun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( most often used with no article ) which is the name of a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particular person, well-known places, organization, days, months  …. Etc.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Example : 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Rami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, 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Fatin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, Friday, Riyadh, England, ….etc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    B.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A Common noun: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 noun that refers to a thing, a place, an event or a 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situation…etc. 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Example: car, man, lesson, country, journey, ..etc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 2.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Countable Nouns &amp; Uncountable Nouns: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A.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A countable noun</a:t>
            </a:r>
            <a:r>
              <a:rPr lang="en-US" sz="2000" b="1" u="sng" dirty="0" smtClean="0">
                <a:solidFill>
                  <a:srgbClr val="0070C0"/>
                </a:solidFill>
                <a:cs typeface="Arial" pitchFamily="34" charset="0"/>
              </a:rPr>
              <a:t>: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a noun which can have a plural form and a singular form </a:t>
            </a:r>
          </a:p>
          <a:p>
            <a:pPr marL="457200" indent="-457200" algn="l" rtl="1" eaLnBrk="1" hangingPunct="1">
              <a:buNone/>
            </a:pPr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 (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like ( car, cars , book, books , lady, ladies , man, men…etc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B.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An uncountable noun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: a noun which can’t have plural or singular forms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like ( water, salt, milk, tea, money, …etc ) 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II. Nouns in English </a:t>
            </a:r>
            <a:endParaRPr lang="ar-SA" sz="4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marL="457200" indent="-457200" algn="l" rtl="1" eaLnBrk="1" hangingPunct="1">
              <a:buNone/>
            </a:pPr>
            <a:r>
              <a:rPr lang="en-US" sz="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</a:p>
          <a:p>
            <a:pPr marL="457200" indent="-457200" algn="l" rtl="1" eaLnBrk="1" hangingPunct="1">
              <a:buNone/>
            </a:pP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3. Regular &amp; Irregular Nouns</a:t>
            </a:r>
          </a:p>
          <a:p>
            <a:pPr marL="457200" indent="-457200" algn="l" rtl="1" eaLnBrk="1" hangingPunct="1"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A. Regular Nouns: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The nouns that we add “s” when we change them from singular                                        to plural.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Example ( mother- mothers, lecture-lectures, flat- flats, apple-    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apples, shirt- shirts, …. Etc )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B. Irregular nouns</a:t>
            </a:r>
            <a:r>
              <a:rPr lang="en-US" sz="2000" b="1" dirty="0" smtClean="0">
                <a:cs typeface="Arial" pitchFamily="34" charset="0"/>
              </a:rPr>
              <a:t>: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The nouns that we don’t add ‘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s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” when we change them from 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singular to plural.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Example ( child- children , tooth- teeth, man- men, phenomenon-                                    phenomena, criterion- criteria, goose- geese, ….etc )          </a:t>
            </a:r>
          </a:p>
          <a:p>
            <a:pPr marL="457200" indent="-457200" algn="l" rtl="1" eaLnBrk="1" hangingPunct="1">
              <a:lnSpc>
                <a:spcPct val="150000"/>
              </a:lnSpc>
              <a:buNone/>
            </a:pPr>
            <a:endParaRPr lang="en-US" sz="2000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II. Nouns in English </a:t>
            </a:r>
            <a:endParaRPr lang="ar-SA" sz="4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762000" y="1143000"/>
            <a:ext cx="9144000" cy="4678363"/>
          </a:xfrm>
        </p:spPr>
        <p:txBody>
          <a:bodyPr/>
          <a:lstStyle/>
          <a:p>
            <a:pPr marL="457200" indent="-457200" algn="l" rtl="1" eaLnBrk="1" hangingPunct="1">
              <a:buNone/>
            </a:pPr>
            <a:r>
              <a:rPr lang="en-US" sz="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</a:p>
          <a:p>
            <a:pPr marL="457200" indent="-457200" algn="l" rtl="1" eaLnBrk="1" hangingPunct="1">
              <a:buNone/>
            </a:pP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3. –</a:t>
            </a:r>
            <a:r>
              <a:rPr lang="en-US" sz="2400" b="1" u="sng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ing</a:t>
            </a: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Form Nouns. </a:t>
            </a:r>
            <a:r>
              <a:rPr lang="en-US" sz="2400" b="1" u="sng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 Gerund )</a:t>
            </a:r>
            <a:endParaRPr lang="en-US" sz="24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The noun that is formed from a verb by adding –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ing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.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It can be used as subject Or object in a sentence.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A. –</a:t>
            </a:r>
            <a:r>
              <a:rPr lang="en-US" sz="2000" b="1" dirty="0" err="1" smtClean="0">
                <a:solidFill>
                  <a:srgbClr val="009900"/>
                </a:solidFill>
                <a:cs typeface="Arial" pitchFamily="34" charset="0"/>
              </a:rPr>
              <a:t>ing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Subject nouns: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- Reading is very useful to improve your knowledge.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- Playing in the streets is very dangerous.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B.  -</a:t>
            </a:r>
            <a:r>
              <a:rPr lang="en-US" sz="2000" b="1" dirty="0" err="1" smtClean="0">
                <a:solidFill>
                  <a:srgbClr val="009900"/>
                </a:solidFill>
                <a:cs typeface="Arial" pitchFamily="34" charset="0"/>
              </a:rPr>
              <a:t>ing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object nouns: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 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- I enjoy watching football matches.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- We don’t like smoking.</a:t>
            </a:r>
          </a:p>
          <a:p>
            <a:pPr marL="457200" indent="-457200" algn="l" rtl="1" eaLnBrk="1" hangingPunct="1">
              <a:buNone/>
            </a:pPr>
            <a:r>
              <a:rPr lang="ar-SA" sz="2000" b="1" dirty="0" smtClean="0">
                <a:solidFill>
                  <a:srgbClr val="009900"/>
                </a:solidFill>
                <a:cs typeface="Arial" pitchFamily="34" charset="0"/>
              </a:rPr>
              <a:t> 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</a:t>
            </a:r>
            <a:r>
              <a:rPr 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4. Compound Nouns: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The nouns that are made of two or more parts.</a:t>
            </a:r>
            <a:endParaRPr lang="en-US" sz="2400" b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 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Example ( bus driver, school teacher , white house, students performance  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assessment,…etc  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Sample questions </a:t>
            </a:r>
            <a:endParaRPr lang="ar-SA" sz="4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143000"/>
            <a:ext cx="9144000" cy="4830763"/>
          </a:xfrm>
        </p:spPr>
        <p:txBody>
          <a:bodyPr/>
          <a:lstStyle/>
          <a:p>
            <a:pPr marL="457200" indent="-457200" algn="l" rtl="1" eaLnBrk="1" hangingPunct="1">
              <a:buNone/>
            </a:pPr>
            <a:r>
              <a:rPr lang="en-US" sz="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u="sng" dirty="0" smtClean="0">
                <a:cs typeface="Arial" pitchFamily="34" charset="0"/>
              </a:rPr>
              <a:t>Sami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u="sng" dirty="0" smtClean="0">
                <a:cs typeface="Arial" pitchFamily="34" charset="0"/>
              </a:rPr>
              <a:t>went</a:t>
            </a:r>
            <a:r>
              <a:rPr lang="en-US" sz="2000" b="1" dirty="0" smtClean="0">
                <a:cs typeface="Arial" pitchFamily="34" charset="0"/>
              </a:rPr>
              <a:t> to the </a:t>
            </a:r>
            <a:r>
              <a:rPr lang="en-US" sz="2000" b="1" u="sng" dirty="0" smtClean="0">
                <a:cs typeface="Arial" pitchFamily="34" charset="0"/>
              </a:rPr>
              <a:t>mall </a:t>
            </a:r>
            <a:r>
              <a:rPr lang="en-US" sz="2000" b="1" dirty="0" smtClean="0">
                <a:cs typeface="Arial" pitchFamily="34" charset="0"/>
              </a:rPr>
              <a:t>at eight and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</a:t>
            </a:r>
            <a:r>
              <a:rPr lang="en-US" sz="2000" b="1" dirty="0" smtClean="0">
                <a:cs typeface="Arial" pitchFamily="34" charset="0"/>
              </a:rPr>
              <a:t> waited him outside.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1. The underlined word “ mall” is ________________________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A. a subject noun                                              B. an object pronoun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 A common noun                                          D. proper noun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2. The underlined verb “ went” is a ________________________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A. simple present tense                                  B. simple past irregular verb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simple past regular verb                            D. subject singular regular noun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3. “______________” is the only proper noun in the above sentence.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eight                                                              B. outside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Sami                                                               D. mall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4. In the above sentence, “___________” is first subject singular personal pronoun.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A. him                                                                 B. I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C. Sami                                                                D. mall      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Sample questions </a:t>
            </a:r>
            <a:endParaRPr lang="ar-SA" sz="4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marL="457200" indent="-457200" algn="l" rtl="1" eaLnBrk="1" hangingPunct="1">
              <a:buNone/>
            </a:pPr>
            <a:r>
              <a:rPr lang="en-US" sz="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5.  One of the following nouns is uncountable.  It is ______________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monkey                                                             B. Money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storey                                                                 D. Example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6.  “ ______________” is considered as a compound noun.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A.  Talk about                                                        B. open-ended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bus driver                                                          D. well-done </a:t>
            </a:r>
          </a:p>
          <a:p>
            <a:pPr marL="457200" indent="-457200" algn="l" rtl="1" eaLnBrk="1" hangingPunct="1">
              <a:buNone/>
            </a:pPr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7. The plural form of the noun “ criterion” is ________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A.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Criterias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       B. 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Crieteriones</a:t>
            </a:r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</a:t>
            </a:r>
            <a:r>
              <a:rPr lang="en-US" sz="2000" b="1" dirty="0" err="1" smtClean="0">
                <a:solidFill>
                  <a:srgbClr val="0070C0"/>
                </a:solidFill>
                <a:cs typeface="Arial" pitchFamily="34" charset="0"/>
              </a:rPr>
              <a:t>Criterionos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     D. Criteria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8. I don’t like </a:t>
            </a:r>
            <a:r>
              <a:rPr lang="en-US" sz="2000" b="1" u="sng" dirty="0" smtClean="0">
                <a:cs typeface="Arial" pitchFamily="34" charset="0"/>
              </a:rPr>
              <a:t>swimming</a:t>
            </a:r>
            <a:r>
              <a:rPr lang="en-US" sz="2000" b="1" dirty="0" smtClean="0">
                <a:cs typeface="Arial" pitchFamily="34" charset="0"/>
              </a:rPr>
              <a:t> in winter.  The underlined word is ______________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A. a present progressive  verb                          B. an object gerund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 A subject gerund                                            D. a past continuous verb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                                   with my best wishes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                                </a:t>
            </a:r>
          </a:p>
          <a:p>
            <a:pPr marL="457200" indent="-457200" algn="l" rtl="1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       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92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2578</TotalTime>
  <Words>1072</Words>
  <Application>Microsoft Office PowerPoint</Application>
  <PresentationFormat>A4 Paper (210x297 mm)‎</PresentationFormat>
  <Paragraphs>149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Lecture TWO </vt:lpstr>
      <vt:lpstr>Contents of Lecture 2</vt:lpstr>
      <vt:lpstr>I. Subject Pronouns</vt:lpstr>
      <vt:lpstr>I. Subject Pronouns</vt:lpstr>
      <vt:lpstr>I. Subject Pronouns</vt:lpstr>
      <vt:lpstr>II. Nouns in English </vt:lpstr>
      <vt:lpstr>II. Nouns in English </vt:lpstr>
      <vt:lpstr>II. Nouns in English </vt:lpstr>
      <vt:lpstr>III. Sample questions </vt:lpstr>
      <vt:lpstr>III. Sample questions 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248</cp:revision>
  <dcterms:created xsi:type="dcterms:W3CDTF">2009-10-14T19:14:34Z</dcterms:created>
  <dcterms:modified xsi:type="dcterms:W3CDTF">2011-03-07T07:24:34Z</dcterms:modified>
</cp:coreProperties>
</file>