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333" r:id="rId5"/>
    <p:sldId id="343" r:id="rId6"/>
    <p:sldId id="352" r:id="rId7"/>
    <p:sldId id="354" r:id="rId8"/>
    <p:sldId id="353" r:id="rId9"/>
    <p:sldId id="357" r:id="rId10"/>
    <p:sldId id="358" r:id="rId11"/>
    <p:sldId id="339" r:id="rId12"/>
    <p:sldId id="35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9900"/>
    <a:srgbClr val="FF3300"/>
    <a:srgbClr val="FF0066"/>
    <a:srgbClr val="3B84AF"/>
    <a:srgbClr val="000000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362200"/>
            <a:ext cx="6091238" cy="17526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Rules &amp; Systems</a:t>
            </a:r>
          </a:p>
          <a:p>
            <a:pPr algn="ctr">
              <a:lnSpc>
                <a:spcPct val="80000"/>
              </a:lnSpc>
            </a:pPr>
            <a:endParaRPr lang="en-US" sz="3200" b="1" i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متقدمه ونظم</a:t>
            </a:r>
          </a:p>
          <a:p>
            <a:pPr algn="ctr">
              <a:lnSpc>
                <a:spcPct val="80000"/>
              </a:lnSpc>
            </a:pPr>
            <a:endParaRPr lang="ar-SA" sz="2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11</a:t>
            </a:r>
            <a:r>
              <a:rPr lang="ar-S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 241</a:t>
            </a: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Instructor: Dr.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Ghassan</a:t>
            </a:r>
            <a:r>
              <a:rPr lang="en-US" sz="2800" b="1" spc="-150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 M </a:t>
            </a:r>
            <a:r>
              <a:rPr lang="en-US" sz="2800" b="1" spc="-150" dirty="0" err="1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Nayfi</a:t>
            </a:r>
            <a:endParaRPr lang="en-US" sz="2800" b="1" spc="-15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Lecture 9</a:t>
            </a:r>
            <a:endParaRPr lang="en-US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i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Grammatical  Structure &amp; Systems</a:t>
            </a:r>
          </a:p>
          <a:p>
            <a:pPr>
              <a:lnSpc>
                <a:spcPct val="80000"/>
              </a:lnSpc>
            </a:pPr>
            <a:r>
              <a:rPr lang="ar-SA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b="1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قواعد نحويه ونظم 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241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Adverbials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 Yet, still &amp; already 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Long &amp; far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III. Too, so , very, enough</a:t>
            </a: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IV. Ever &amp; never</a:t>
            </a:r>
            <a:endParaRPr lang="en-US" sz="2400" b="1" dirty="0" smtClean="0">
              <a:solidFill>
                <a:srgbClr val="FF0066"/>
              </a:solidFill>
              <a:latin typeface="Arial Black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V. Sample Questions </a:t>
            </a:r>
          </a:p>
          <a:p>
            <a:pPr rtl="1" eaLnBrk="1" hangingPunct="1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I.  Yet, still &amp; already </a:t>
            </a:r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algn="l" rtl="1"/>
            <a:r>
              <a:rPr lang="en-US" sz="2000" b="1" dirty="0" smtClean="0">
                <a:solidFill>
                  <a:srgbClr val="0070C0"/>
                </a:solidFill>
                <a:latin typeface="Arial Black" pitchFamily="34" charset="0"/>
              </a:rPr>
              <a:t>A. Yet</a:t>
            </a:r>
            <a:r>
              <a:rPr lang="en-US" sz="2000" b="1" dirty="0" smtClean="0">
                <a:latin typeface="Arial Black" pitchFamily="34" charset="0"/>
              </a:rPr>
              <a:t>.  It is used to show that something is expected/     </a:t>
            </a:r>
          </a:p>
          <a:p>
            <a:pPr algn="l" rtl="1"/>
            <a:r>
              <a:rPr lang="ar-SA" sz="2000" b="1" dirty="0" smtClean="0">
                <a:latin typeface="Arial Black" pitchFamily="34" charset="0"/>
              </a:rPr>
              <a:t>    </a:t>
            </a:r>
            <a:r>
              <a:rPr lang="en-US" sz="2000" b="1" dirty="0" smtClean="0">
                <a:latin typeface="Arial Black" pitchFamily="34" charset="0"/>
              </a:rPr>
              <a:t>             astonishing or surprising 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It is also used in the following TWO positions: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</a:t>
            </a:r>
            <a:r>
              <a:rPr lang="en-US" sz="2000" b="1" u="sng" dirty="0" err="1" smtClean="0">
                <a:solidFill>
                  <a:srgbClr val="0070C0"/>
                </a:solidFill>
                <a:latin typeface="Arial Black" pitchFamily="34" charset="0"/>
              </a:rPr>
              <a:t>i</a:t>
            </a:r>
            <a:r>
              <a:rPr lang="en-US" sz="2000" b="1" u="sng" dirty="0" smtClean="0">
                <a:solidFill>
                  <a:srgbClr val="0070C0"/>
                </a:solidFill>
                <a:latin typeface="Arial Black" pitchFamily="34" charset="0"/>
              </a:rPr>
              <a:t>. At the end of a question 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   [ Have you finished the work,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yet</a:t>
            </a:r>
            <a:r>
              <a:rPr lang="en-US" sz="2000" b="1" dirty="0" smtClean="0">
                <a:latin typeface="Arial Black" pitchFamily="34" charset="0"/>
              </a:rPr>
              <a:t>?]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     Hasn’t she come, yet?!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</a:t>
            </a:r>
            <a:r>
              <a:rPr lang="en-US" sz="2000" b="1" u="sng" dirty="0" smtClean="0">
                <a:solidFill>
                  <a:srgbClr val="0070C0"/>
                </a:solidFill>
                <a:latin typeface="Arial Black" pitchFamily="34" charset="0"/>
              </a:rPr>
              <a:t>ii. At the end of a negative statement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    [ I haven’t had my breakfast , yet] 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Example: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I have waited in the airport for a long time. He hasn’t arrived, ___.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latin typeface="Arial Black" pitchFamily="34" charset="0"/>
              </a:rPr>
              <a:t>A) either                                                     B) too</a:t>
            </a:r>
          </a:p>
          <a:p>
            <a:pPr algn="l" rtl="1"/>
            <a:r>
              <a:rPr lang="en-US" sz="2000" b="1" dirty="0" smtClean="0">
                <a:solidFill>
                  <a:srgbClr val="0070C0"/>
                </a:solidFill>
                <a:latin typeface="Arial Black" pitchFamily="34" charset="0"/>
              </a:rPr>
              <a:t>      C. yet                                                          D) already  </a:t>
            </a:r>
          </a:p>
          <a:p>
            <a:pPr algn="l" rtl="1"/>
            <a:r>
              <a:rPr lang="ar-SA" sz="2000" b="1" dirty="0" smtClean="0"/>
              <a:t>  </a:t>
            </a:r>
            <a:r>
              <a:rPr lang="en-US" sz="2000" b="1" dirty="0" smtClean="0"/>
              <a:t> 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 I.  Yet, still &amp; already </a:t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B. Still</a:t>
            </a:r>
            <a:r>
              <a:rPr lang="en-US" sz="2000" b="1" dirty="0" smtClean="0">
                <a:cs typeface="Arial" pitchFamily="34" charset="0"/>
              </a:rPr>
              <a:t>. It used to for something going on longer than expected.</a:t>
            </a:r>
          </a:p>
          <a:p>
            <a:pPr algn="l" rtl="1"/>
            <a:r>
              <a:rPr lang="en-US" sz="2000" b="1" dirty="0" smtClean="0">
                <a:cs typeface="Arial" pitchFamily="34" charset="0"/>
              </a:rPr>
              <a:t> Regarding its location or position, it has two situations:-</a:t>
            </a:r>
          </a:p>
          <a:p>
            <a:pPr algn="l" rtl="1"/>
            <a:r>
              <a:rPr lang="en-US" sz="2000" b="1" i="1" dirty="0" smtClean="0">
                <a:solidFill>
                  <a:srgbClr val="FF0066"/>
                </a:solidFill>
                <a:cs typeface="Arial" pitchFamily="34" charset="0"/>
              </a:rPr>
              <a:t>  </a:t>
            </a:r>
            <a:r>
              <a:rPr lang="en-US" sz="2000" b="1" i="1" dirty="0" err="1" smtClean="0">
                <a:solidFill>
                  <a:srgbClr val="FF0066"/>
                </a:solidFill>
                <a:cs typeface="Arial" pitchFamily="34" charset="0"/>
              </a:rPr>
              <a:t>i</a:t>
            </a:r>
            <a:r>
              <a:rPr lang="en-US" sz="2000" b="1" i="1" dirty="0" smtClean="0">
                <a:solidFill>
                  <a:srgbClr val="FF0066"/>
                </a:solidFill>
                <a:cs typeface="Arial" pitchFamily="34" charset="0"/>
              </a:rPr>
              <a:t>- In positive statements &amp; questions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. </a:t>
            </a:r>
            <a:r>
              <a:rPr lang="en-US" sz="2000" b="1" dirty="0" smtClean="0">
                <a:cs typeface="Arial" pitchFamily="34" charset="0"/>
              </a:rPr>
              <a:t>[ in mid position of a statement or a question ]</a:t>
            </a:r>
          </a:p>
          <a:p>
            <a:pPr algn="l" rtl="1"/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   </a:t>
            </a:r>
            <a:r>
              <a:rPr lang="en-US" sz="2000" b="1" dirty="0" smtClean="0">
                <a:cs typeface="Arial" pitchFamily="34" charset="0"/>
              </a:rPr>
              <a:t>Example: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(1) She is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sleeping. Go and wake her up. [ statement] 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(2) </a:t>
            </a:r>
            <a:r>
              <a:rPr lang="en-US" sz="1800" b="1" dirty="0" err="1" smtClean="0">
                <a:cs typeface="Arial" pitchFamily="34" charset="0"/>
              </a:rPr>
              <a:t>Salamah</a:t>
            </a:r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goes to work late.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      Does </a:t>
            </a:r>
            <a:r>
              <a:rPr lang="en-US" sz="1800" b="1" dirty="0" err="1" smtClean="0">
                <a:cs typeface="Arial" pitchFamily="34" charset="0"/>
              </a:rPr>
              <a:t>Salamah</a:t>
            </a:r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go to work late?   [ question]</a:t>
            </a:r>
            <a:endParaRPr lang="en-US" sz="2000" b="1" dirty="0" smtClean="0">
              <a:cs typeface="Arial" pitchFamily="34" charset="0"/>
            </a:endParaRPr>
          </a:p>
          <a:p>
            <a:pPr algn="l" rtl="1"/>
            <a:r>
              <a:rPr lang="en-US" sz="2000" b="1" i="1" dirty="0" smtClean="0">
                <a:solidFill>
                  <a:srgbClr val="FF0066"/>
                </a:solidFill>
                <a:cs typeface="Arial" pitchFamily="34" charset="0"/>
              </a:rPr>
              <a:t> ii- In Negative statements</a:t>
            </a:r>
            <a:r>
              <a:rPr lang="en-US" sz="2000" b="1" i="1" dirty="0" smtClean="0">
                <a:cs typeface="Arial" pitchFamily="34" charset="0"/>
              </a:rPr>
              <a:t>. </a:t>
            </a:r>
            <a:r>
              <a:rPr lang="en-US" sz="2000" b="1" dirty="0" smtClean="0">
                <a:cs typeface="Arial" pitchFamily="34" charset="0"/>
              </a:rPr>
              <a:t>[ Still comes immediately after the subject ]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(1)  </a:t>
            </a:r>
            <a:r>
              <a:rPr lang="en-US" sz="1800" b="1" dirty="0" err="1" smtClean="0">
                <a:cs typeface="Arial" pitchFamily="34" charset="0"/>
              </a:rPr>
              <a:t>Manal</a:t>
            </a:r>
            <a:r>
              <a:rPr lang="en-US" sz="1800" b="1" dirty="0" smtClean="0">
                <a:cs typeface="Arial" pitchFamily="34" charset="0"/>
              </a:rPr>
              <a:t> has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learned English. [ Notice the location of still. Here it is a statement ]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(2) </a:t>
            </a:r>
            <a:r>
              <a:rPr lang="en-US" sz="1800" b="1" dirty="0" err="1" smtClean="0">
                <a:cs typeface="Arial" pitchFamily="34" charset="0"/>
              </a:rPr>
              <a:t>Manal</a:t>
            </a:r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hasn’t learned English. [ Her it is a negative statement ]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   But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comes after a negative auxiliary when express a surprise.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          - He still doesn’t feel happy.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          - He doesn’t </a:t>
            </a:r>
            <a:r>
              <a:rPr lang="en-US" sz="1800" b="1" dirty="0" smtClean="0">
                <a:solidFill>
                  <a:srgbClr val="FF0000"/>
                </a:solidFill>
                <a:cs typeface="Arial" pitchFamily="34" charset="0"/>
              </a:rPr>
              <a:t>still</a:t>
            </a:r>
            <a:r>
              <a:rPr lang="en-US" sz="1800" b="1" dirty="0" smtClean="0">
                <a:cs typeface="Arial" pitchFamily="34" charset="0"/>
              </a:rPr>
              <a:t> feel happy, does he? [ </a:t>
            </a:r>
            <a:r>
              <a:rPr lang="en-US" sz="1800" b="1" dirty="0" err="1" smtClean="0">
                <a:cs typeface="Arial" pitchFamily="34" charset="0"/>
              </a:rPr>
              <a:t>Iam</a:t>
            </a:r>
            <a:r>
              <a:rPr lang="en-US" sz="1800" b="1" dirty="0" smtClean="0">
                <a:cs typeface="Arial" pitchFamily="34" charset="0"/>
              </a:rPr>
              <a:t> surprised that he feels unhappy he took full  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                  mark    </a:t>
            </a:r>
          </a:p>
          <a:p>
            <a:pPr algn="l" rtl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  </a:t>
            </a:r>
            <a:endParaRPr lang="ar-SA" sz="2000" b="1" dirty="0" smtClean="0">
              <a:solidFill>
                <a:srgbClr val="FF0066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 I.  Yet, still &amp; already </a:t>
            </a: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C. Already. </a:t>
            </a:r>
            <a:r>
              <a:rPr lang="en-US" sz="2000" b="1" dirty="0" smtClean="0"/>
              <a:t>It is used for something happening sooner than expected.</a:t>
            </a:r>
          </a:p>
          <a:p>
            <a:pPr algn="l" rtl="1"/>
            <a:r>
              <a:rPr lang="en-US" sz="2000" b="1" dirty="0" smtClean="0"/>
              <a:t>                            It is mainly used in the mid position of positive statements &amp; questions.</a:t>
            </a:r>
          </a:p>
          <a:p>
            <a:pPr algn="l" rtl="1"/>
            <a:r>
              <a:rPr lang="en-US" sz="2000" b="1" dirty="0" smtClean="0"/>
              <a:t>   </a:t>
            </a:r>
            <a:r>
              <a:rPr lang="en-US" sz="2000" b="1" dirty="0" err="1" smtClean="0">
                <a:solidFill>
                  <a:srgbClr val="FF0000"/>
                </a:solidFill>
              </a:rPr>
              <a:t>i</a:t>
            </a:r>
            <a:r>
              <a:rPr lang="en-US" sz="2000" b="1" dirty="0" smtClean="0">
                <a:solidFill>
                  <a:srgbClr val="FF0000"/>
                </a:solidFill>
              </a:rPr>
              <a:t>- In the mid position of a positive statement.</a:t>
            </a:r>
          </a:p>
          <a:p>
            <a:pPr algn="l" rtl="1"/>
            <a:r>
              <a:rPr lang="en-US" sz="2000" b="1" dirty="0" smtClean="0"/>
              <a:t>      Example:- </a:t>
            </a:r>
          </a:p>
          <a:p>
            <a:pPr algn="l" rtl="1"/>
            <a:r>
              <a:rPr lang="en-US" sz="2000" b="1" dirty="0" smtClean="0"/>
              <a:t>      (1) </a:t>
            </a:r>
            <a:r>
              <a:rPr lang="en-US" sz="2000" b="1" dirty="0" err="1" smtClean="0"/>
              <a:t>Kamal</a:t>
            </a:r>
            <a:r>
              <a:rPr lang="en-US" sz="2000" b="1" dirty="0" smtClean="0"/>
              <a:t> got up early. He has </a:t>
            </a:r>
            <a:r>
              <a:rPr lang="en-US" sz="2000" b="1" u="sng" dirty="0" smtClean="0">
                <a:solidFill>
                  <a:srgbClr val="FF0066"/>
                </a:solidFill>
              </a:rPr>
              <a:t>already </a:t>
            </a:r>
            <a:r>
              <a:rPr lang="en-US" sz="2000" b="1" dirty="0" smtClean="0"/>
              <a:t>done his homework. </a:t>
            </a:r>
            <a:r>
              <a:rPr lang="en-US" sz="1400" b="1" u="sng" dirty="0" smtClean="0">
                <a:solidFill>
                  <a:srgbClr val="FF0000"/>
                </a:solidFill>
              </a:rPr>
              <a:t>[ Immediately Before the main verb ]</a:t>
            </a:r>
          </a:p>
          <a:p>
            <a:pPr algn="l" rtl="1"/>
            <a:r>
              <a:rPr lang="en-US" sz="1400" b="1" dirty="0" smtClean="0">
                <a:solidFill>
                  <a:srgbClr val="FF0000"/>
                </a:solidFill>
              </a:rPr>
              <a:t>    </a:t>
            </a:r>
            <a:r>
              <a:rPr lang="en-US" sz="2000" b="1" dirty="0" smtClean="0">
                <a:solidFill>
                  <a:srgbClr val="FF0000"/>
                </a:solidFill>
              </a:rPr>
              <a:t>ii- In the mid position of a question.</a:t>
            </a:r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r>
              <a:rPr lang="en-US" sz="2000" b="1" dirty="0" smtClean="0"/>
              <a:t>(1) Have you </a:t>
            </a:r>
            <a:r>
              <a:rPr lang="en-US" sz="2000" b="1" u="sng" dirty="0" smtClean="0">
                <a:solidFill>
                  <a:srgbClr val="FF0066"/>
                </a:solidFill>
              </a:rPr>
              <a:t>already</a:t>
            </a:r>
            <a:r>
              <a:rPr lang="en-US" sz="2000" b="1" dirty="0" smtClean="0"/>
              <a:t> done the homework?</a:t>
            </a:r>
          </a:p>
          <a:p>
            <a:pPr algn="l" rtl="1"/>
            <a:r>
              <a:rPr lang="en-US" sz="2000" b="1" dirty="0" smtClean="0"/>
              <a:t>   </a:t>
            </a:r>
            <a:r>
              <a:rPr lang="en-US" sz="2000" b="1" u="sng" dirty="0" smtClean="0">
                <a:solidFill>
                  <a:srgbClr val="C00000"/>
                </a:solidFill>
              </a:rPr>
              <a:t>Note</a:t>
            </a:r>
            <a:r>
              <a:rPr lang="en-US" sz="2000" b="1" dirty="0" smtClean="0"/>
              <a:t>: If we use already at the end of a statement or a question, it means </a:t>
            </a:r>
            <a:r>
              <a:rPr lang="en-US" sz="2000" b="1" i="1" dirty="0" smtClean="0">
                <a:solidFill>
                  <a:srgbClr val="FF0066"/>
                </a:solidFill>
              </a:rPr>
              <a:t>more  </a:t>
            </a:r>
          </a:p>
          <a:p>
            <a:pPr algn="l" rtl="1"/>
            <a:r>
              <a:rPr lang="en-US" sz="2000" b="1" i="1" dirty="0" smtClean="0">
                <a:solidFill>
                  <a:srgbClr val="FF0066"/>
                </a:solidFill>
              </a:rPr>
              <a:t>               emphasis</a:t>
            </a:r>
          </a:p>
          <a:p>
            <a:pPr algn="l" rtl="1"/>
            <a:r>
              <a:rPr lang="en-US" sz="2000" b="1" i="1" dirty="0" smtClean="0">
                <a:solidFill>
                  <a:srgbClr val="FF0066"/>
                </a:solidFill>
              </a:rPr>
              <a:t>      </a:t>
            </a:r>
            <a:r>
              <a:rPr lang="en-US" sz="2000" b="1" i="1" dirty="0" smtClean="0"/>
              <a:t>Example:</a:t>
            </a:r>
          </a:p>
          <a:p>
            <a:pPr algn="l" rtl="1"/>
            <a:r>
              <a:rPr lang="en-US" sz="2000" b="1" i="1" dirty="0" smtClean="0"/>
              <a:t>      -</a:t>
            </a:r>
            <a:r>
              <a:rPr lang="en-US" sz="2000" b="1" i="1" dirty="0" smtClean="0">
                <a:solidFill>
                  <a:srgbClr val="FF0066"/>
                </a:solidFill>
              </a:rPr>
              <a:t> </a:t>
            </a:r>
            <a:r>
              <a:rPr lang="en-US" sz="2000" b="1" i="1" dirty="0" smtClean="0"/>
              <a:t>Have you already finished everything? </a:t>
            </a:r>
            <a:r>
              <a:rPr lang="en-US" sz="2000" b="1" i="1" dirty="0" smtClean="0">
                <a:solidFill>
                  <a:srgbClr val="FF0066"/>
                </a:solidFill>
              </a:rPr>
              <a:t>Less emphasis</a:t>
            </a:r>
          </a:p>
          <a:p>
            <a:pPr algn="l" rtl="1"/>
            <a:r>
              <a:rPr lang="en-US" sz="2000" b="1" i="1" dirty="0" smtClean="0"/>
              <a:t>      - Have you finished everything, already? </a:t>
            </a:r>
            <a:r>
              <a:rPr lang="en-US" sz="2000" b="1" i="1" dirty="0" smtClean="0">
                <a:solidFill>
                  <a:srgbClr val="FF0066"/>
                </a:solidFill>
              </a:rPr>
              <a:t>More emphasis</a:t>
            </a:r>
            <a:r>
              <a:rPr lang="en-US" sz="2000" b="1" dirty="0" smtClean="0">
                <a:solidFill>
                  <a:srgbClr val="FF0066"/>
                </a:solidFill>
              </a:rPr>
              <a:t>    </a:t>
            </a: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</a:rPr>
              <a:t>. Long &amp; far</a:t>
            </a:r>
            <a:endParaRPr lang="ar-SA" sz="240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algn="l" rtl="1"/>
            <a:r>
              <a:rPr lang="en-US" sz="1800" b="1" dirty="0" smtClean="0"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Arial Black" pitchFamily="34" charset="0"/>
              </a:rPr>
              <a:t>Long and far: </a:t>
            </a:r>
            <a:r>
              <a:rPr lang="en-US" sz="2000" b="1" dirty="0" smtClean="0"/>
              <a:t>They  are normally used in questions and negative statements.</a:t>
            </a:r>
          </a:p>
          <a:p>
            <a:pPr algn="l" rtl="1"/>
            <a:r>
              <a:rPr lang="en-US" sz="2000" b="1" dirty="0" err="1" smtClean="0">
                <a:solidFill>
                  <a:srgbClr val="FF0000"/>
                </a:solidFill>
              </a:rPr>
              <a:t>i</a:t>
            </a:r>
            <a:r>
              <a:rPr lang="en-US" sz="2000" b="1" dirty="0" smtClean="0">
                <a:solidFill>
                  <a:srgbClr val="FF0000"/>
                </a:solidFill>
              </a:rPr>
              <a:t>- Questions &amp; negative </a:t>
            </a:r>
            <a:r>
              <a:rPr lang="en-US" sz="2000" b="1" dirty="0" smtClean="0"/>
              <a:t>: Have you been waiting </a:t>
            </a:r>
            <a:r>
              <a:rPr lang="en-US" sz="2000" b="1" dirty="0" smtClean="0">
                <a:solidFill>
                  <a:srgbClr val="FF0000"/>
                </a:solidFill>
              </a:rPr>
              <a:t>long</a:t>
            </a:r>
            <a:r>
              <a:rPr lang="en-US" sz="2000" b="1" dirty="0" smtClean="0"/>
              <a:t>? – It isn’t </a:t>
            </a:r>
            <a:r>
              <a:rPr lang="en-US" sz="2000" b="1" dirty="0" smtClean="0">
                <a:solidFill>
                  <a:srgbClr val="FF0000"/>
                </a:solidFill>
              </a:rPr>
              <a:t>far</a:t>
            </a:r>
            <a:r>
              <a:rPr lang="en-US" sz="2000" b="1" dirty="0" smtClean="0"/>
              <a:t> from here to the station.</a:t>
            </a:r>
          </a:p>
          <a:p>
            <a:pPr algn="l" rtl="1"/>
            <a:r>
              <a:rPr lang="en-US" sz="2000" b="1" dirty="0" smtClean="0"/>
              <a:t>   </a:t>
            </a:r>
            <a:r>
              <a:rPr lang="en-US" sz="2000" b="1" i="1" u="sng" dirty="0" smtClean="0">
                <a:solidFill>
                  <a:srgbClr val="7030A0"/>
                </a:solidFill>
              </a:rPr>
              <a:t>Be careful! In case of a positive statement, we use a long time/ way</a:t>
            </a:r>
            <a:r>
              <a:rPr lang="en-US" sz="2000" b="1" dirty="0" smtClean="0"/>
              <a:t>.</a:t>
            </a:r>
          </a:p>
          <a:p>
            <a:pPr algn="l" rtl="1"/>
            <a:r>
              <a:rPr lang="en-US" sz="2000" b="1" dirty="0" smtClean="0"/>
              <a:t>    For example: I had to wait for </a:t>
            </a:r>
            <a:r>
              <a:rPr lang="en-US" sz="2000" b="1" dirty="0" smtClean="0">
                <a:solidFill>
                  <a:srgbClr val="FF0000"/>
                </a:solidFill>
              </a:rPr>
              <a:t>a long time</a:t>
            </a:r>
            <a:r>
              <a:rPr lang="en-US" sz="2000" b="1" dirty="0" smtClean="0"/>
              <a:t>. It is </a:t>
            </a:r>
            <a:r>
              <a:rPr lang="en-US" sz="2000" b="1" dirty="0" smtClean="0">
                <a:solidFill>
                  <a:srgbClr val="FF0000"/>
                </a:solidFill>
              </a:rPr>
              <a:t>a long way </a:t>
            </a:r>
            <a:r>
              <a:rPr lang="en-US" sz="2000" b="1" dirty="0" smtClean="0"/>
              <a:t>to the station </a:t>
            </a:r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</a:rPr>
              <a:t>ii- We use long &amp; far after too, so, as and with enough.</a:t>
            </a:r>
          </a:p>
          <a:p>
            <a:pPr algn="l" rtl="1"/>
            <a:r>
              <a:rPr lang="en-US" sz="2000" b="1" dirty="0" smtClean="0">
                <a:latin typeface="Arial Black" pitchFamily="34" charset="0"/>
              </a:rPr>
              <a:t>  </a:t>
            </a:r>
            <a:r>
              <a:rPr lang="en-US" sz="2000" b="1" dirty="0" smtClean="0"/>
              <a:t>For example:  (1) The speech went on too </a:t>
            </a:r>
            <a:r>
              <a:rPr lang="en-US" sz="2000" b="1" dirty="0" smtClean="0">
                <a:solidFill>
                  <a:srgbClr val="FF0000"/>
                </a:solidFill>
              </a:rPr>
              <a:t>long</a:t>
            </a:r>
          </a:p>
          <a:p>
            <a:pPr algn="l" rtl="1"/>
            <a:r>
              <a:rPr lang="en-US" sz="2000" b="1" dirty="0" smtClean="0"/>
              <a:t>                             (2) </a:t>
            </a:r>
            <a:r>
              <a:rPr lang="en-US" sz="2000" b="1" dirty="0" err="1" smtClean="0"/>
              <a:t>Iam</a:t>
            </a:r>
            <a:r>
              <a:rPr lang="en-US" sz="2000" b="1" dirty="0" smtClean="0"/>
              <a:t> angry because I had to wait </a:t>
            </a:r>
            <a:r>
              <a:rPr lang="en-US" sz="2000" b="1" dirty="0" smtClean="0">
                <a:solidFill>
                  <a:srgbClr val="FF0000"/>
                </a:solidFill>
              </a:rPr>
              <a:t>so long/ such a long time</a:t>
            </a:r>
            <a:r>
              <a:rPr lang="en-US" sz="2000" b="1" dirty="0" smtClean="0"/>
              <a:t>.               </a:t>
            </a:r>
          </a:p>
          <a:p>
            <a:pPr algn="l" rtl="1"/>
            <a:r>
              <a:rPr lang="en-US" sz="2000" b="1" dirty="0" smtClean="0"/>
              <a:t>                             (3) Let’s go back now. We have walked </a:t>
            </a:r>
            <a:r>
              <a:rPr lang="en-US" sz="2000" b="1" dirty="0" smtClean="0">
                <a:solidFill>
                  <a:srgbClr val="FF0000"/>
                </a:solidFill>
              </a:rPr>
              <a:t>far enough</a:t>
            </a:r>
            <a:r>
              <a:rPr lang="en-US" sz="2000" b="1" dirty="0" smtClean="0"/>
              <a:t>.</a:t>
            </a:r>
          </a:p>
          <a:p>
            <a:pPr algn="l" rtl="1"/>
            <a:r>
              <a:rPr lang="en-US" sz="2000" b="1" dirty="0" smtClean="0"/>
              <a:t>                             (4) Let’s stop now. We have worked long enough.</a:t>
            </a:r>
          </a:p>
          <a:p>
            <a:pPr algn="l" rtl="1"/>
            <a:r>
              <a:rPr lang="en-US" sz="2000" b="1" dirty="0" smtClean="0">
                <a:solidFill>
                  <a:srgbClr val="FF0000"/>
                </a:solidFill>
              </a:rPr>
              <a:t>iii-  We can use the comparative and superlative forms in positive statements. </a:t>
            </a:r>
          </a:p>
          <a:p>
            <a:pPr algn="l" rtl="1"/>
            <a:r>
              <a:rPr lang="en-US" sz="2000" b="1" dirty="0" smtClean="0"/>
              <a:t>                             (5) The way to the station takes </a:t>
            </a:r>
            <a:r>
              <a:rPr lang="en-US" sz="2000" b="1" u="sng" dirty="0" smtClean="0">
                <a:solidFill>
                  <a:srgbClr val="FF0000"/>
                </a:solidFill>
              </a:rPr>
              <a:t>longer</a:t>
            </a:r>
            <a:r>
              <a:rPr lang="en-US" sz="2000" b="1" dirty="0" smtClean="0"/>
              <a:t> in the rush hour.</a:t>
            </a:r>
          </a:p>
          <a:p>
            <a:pPr algn="l" rtl="1"/>
            <a:r>
              <a:rPr lang="en-US" sz="2000" b="1" dirty="0" smtClean="0"/>
              <a:t>                              (6) You reached </a:t>
            </a:r>
            <a:r>
              <a:rPr lang="en-US" sz="2000" b="1" u="sng" dirty="0" smtClean="0">
                <a:solidFill>
                  <a:srgbClr val="FF0000"/>
                </a:solidFill>
              </a:rPr>
              <a:t>the furthest </a:t>
            </a:r>
            <a:r>
              <a:rPr lang="en-US" sz="2000" b="1" dirty="0" smtClean="0"/>
              <a:t>during the competition.</a:t>
            </a:r>
          </a:p>
          <a:p>
            <a:pPr algn="l" rtl="1"/>
            <a:endParaRPr lang="en-US" sz="2000" b="1" dirty="0" smtClean="0"/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 </a:t>
            </a:r>
            <a:br>
              <a:rPr lang="en-US" sz="2400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III. So , such, quite and too, enough</a:t>
            </a:r>
            <a:br>
              <a:rPr lang="en-US" sz="24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9601200" cy="4754563"/>
          </a:xfrm>
        </p:spPr>
        <p:txBody>
          <a:bodyPr/>
          <a:lstStyle/>
          <a:p>
            <a:pPr algn="l" rtl="1"/>
            <a:endParaRPr lang="en-US" sz="1000" dirty="0" smtClean="0">
              <a:latin typeface="Arial Black" pitchFamily="34" charset="0"/>
            </a:endParaRPr>
          </a:p>
          <a:p>
            <a:pPr algn="l" rtl="1"/>
            <a:r>
              <a:rPr lang="en-US" sz="1800" dirty="0" smtClean="0">
                <a:solidFill>
                  <a:srgbClr val="00B0F0"/>
                </a:solidFill>
                <a:latin typeface="Arial Black" pitchFamily="34" charset="0"/>
              </a:rPr>
              <a:t>These </a:t>
            </a:r>
            <a:r>
              <a:rPr lang="en-US" sz="1800" dirty="0" smtClean="0">
                <a:solidFill>
                  <a:srgbClr val="00B0F0"/>
                </a:solidFill>
                <a:latin typeface="Arial Black" pitchFamily="34" charset="0"/>
              </a:rPr>
              <a:t>adverbials </a:t>
            </a:r>
            <a:r>
              <a:rPr lang="en-US" sz="1800" dirty="0" smtClean="0">
                <a:solidFill>
                  <a:srgbClr val="00B0F0"/>
                </a:solidFill>
                <a:latin typeface="Arial Black" pitchFamily="34" charset="0"/>
              </a:rPr>
              <a:t>of DEGREE can be used with attributive adjectives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The question is </a:t>
            </a:r>
            <a:r>
              <a:rPr lang="en-US" sz="2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too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difficult </a:t>
            </a:r>
            <a:r>
              <a:rPr lang="en-US" sz="2000" u="sng" dirty="0" smtClean="0">
                <a:latin typeface="Aharoni" pitchFamily="2" charset="-79"/>
                <a:cs typeface="Aharoni" pitchFamily="2" charset="-79"/>
              </a:rPr>
              <a:t>for me to answer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The question is </a:t>
            </a:r>
            <a:r>
              <a:rPr lang="en-US" sz="2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so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difficult </a:t>
            </a:r>
            <a:r>
              <a:rPr lang="en-US" sz="2000" u="sng" dirty="0" smtClean="0">
                <a:latin typeface="Aharoni" pitchFamily="2" charset="-79"/>
                <a:cs typeface="Aharoni" pitchFamily="2" charset="-79"/>
              </a:rPr>
              <a:t>that I can’t answer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it.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The question is </a:t>
            </a:r>
            <a:r>
              <a:rPr lang="en-US" sz="2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very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difficult. I can’t answer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That questions </a:t>
            </a:r>
            <a:r>
              <a:rPr lang="en-US" sz="2000" u="sng" dirty="0" smtClean="0">
                <a:latin typeface="Aharoni" pitchFamily="2" charset="-79"/>
                <a:cs typeface="Aharoni" pitchFamily="2" charset="-79"/>
              </a:rPr>
              <a:t>is not easy enough for me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to answer.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That is </a:t>
            </a:r>
            <a:r>
              <a:rPr lang="en-US" sz="2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such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u="sng" dirty="0" smtClean="0">
                <a:latin typeface="Aharoni" pitchFamily="2" charset="-79"/>
                <a:cs typeface="Aharoni" pitchFamily="2" charset="-79"/>
              </a:rPr>
              <a:t>a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difficult question. </a:t>
            </a:r>
          </a:p>
          <a:p>
            <a:pPr algn="l" rtl="1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That is </a:t>
            </a:r>
            <a:r>
              <a:rPr lang="en-US" sz="2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quite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u="sng" dirty="0" smtClean="0">
                <a:latin typeface="Aharoni" pitchFamily="2" charset="-79"/>
                <a:cs typeface="Aharoni" pitchFamily="2" charset="-79"/>
              </a:rPr>
              <a:t>a </a:t>
            </a: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difficult question</a:t>
            </a:r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.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==================================================</a:t>
            </a:r>
          </a:p>
          <a:p>
            <a:pPr algn="l" rtl="1"/>
            <a:r>
              <a:rPr lang="en-US" sz="2000" dirty="0" smtClean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above 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adverbials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of degree are all similarly used before or after adjectives to express the degree of the adjectives regarding the situations they are used in.</a:t>
            </a:r>
          </a:p>
          <a:p>
            <a:pPr algn="l" rt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contrast, they  are grammatically and meaningfully different:-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/>
            <a:endParaRPr lang="en-US" sz="2000" dirty="0" smtClean="0">
              <a:solidFill>
                <a:srgbClr val="00B0F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III. So , such, quite and too, enough</a:t>
            </a:r>
            <a:b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algn="l" rtl="1"/>
            <a:r>
              <a:rPr lang="en-US" sz="1800" b="1" dirty="0" smtClean="0">
                <a:latin typeface="Arial Black" pitchFamily="34" charset="0"/>
              </a:rPr>
              <a:t>A. Too 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The germs are too small for people to see in the naked eye.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B. So</a:t>
            </a: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r>
              <a:rPr lang="en-US" sz="2000" b="1" dirty="0" smtClean="0"/>
              <a:t>      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>
                <a:solidFill>
                  <a:srgbClr val="C00000"/>
                </a:solidFill>
              </a:rPr>
              <a:t>The germs are so small that people can’t see them in the naked eye.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2057400"/>
          <a:ext cx="6604000" cy="70104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Infinitive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verb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Noun / pronoun 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for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adjective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Too  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595" y="4038600"/>
          <a:ext cx="7924805" cy="914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87400"/>
                <a:gridCol w="1476830"/>
                <a:gridCol w="1132115"/>
                <a:gridCol w="1132115"/>
                <a:gridCol w="1132115"/>
                <a:gridCol w="1132115"/>
                <a:gridCol w="113211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object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Infinitive verb without to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Can’t</a:t>
                      </a:r>
                    </a:p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Couldn’t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Subject 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That 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adjective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So 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  <a:t>III. So , such, quite and too, enough</a:t>
            </a:r>
            <a:br>
              <a:rPr lang="en-US" sz="2800" b="1" dirty="0" smtClean="0">
                <a:solidFill>
                  <a:srgbClr val="009900"/>
                </a:solidFill>
                <a:latin typeface="Arial Black" pitchFamily="34" charset="0"/>
                <a:cs typeface="Arial" pitchFamily="34" charset="0"/>
              </a:rPr>
            </a:br>
            <a:endParaRPr lang="ar-SA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372600" cy="4678363"/>
          </a:xfrm>
        </p:spPr>
        <p:txBody>
          <a:bodyPr/>
          <a:lstStyle/>
          <a:p>
            <a:pPr algn="l" rtl="1"/>
            <a:r>
              <a:rPr lang="en-US" sz="1800" b="1" dirty="0" smtClean="0">
                <a:latin typeface="Arial Black" pitchFamily="34" charset="0"/>
              </a:rPr>
              <a:t>A. very </a:t>
            </a:r>
          </a:p>
          <a:p>
            <a:pPr algn="l" rtl="1"/>
            <a:endParaRPr lang="en-US" sz="18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endParaRPr lang="en-US" sz="2000" b="1" dirty="0" smtClean="0">
              <a:latin typeface="Arial Black" pitchFamily="34" charset="0"/>
            </a:endParaRPr>
          </a:p>
          <a:p>
            <a:pPr algn="l" rtl="1"/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9900"/>
                </a:solidFill>
              </a:rPr>
              <a:t>The germs are very small . People can’t see them in the naked eye.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1800" b="1" dirty="0" smtClean="0">
                <a:latin typeface="Arial Black" pitchFamily="34" charset="0"/>
              </a:rPr>
              <a:t>B. enough</a:t>
            </a:r>
          </a:p>
          <a:p>
            <a:pPr algn="l" rtl="1"/>
            <a:r>
              <a:rPr lang="en-US" sz="2000" b="1" dirty="0" smtClean="0"/>
              <a:t> </a:t>
            </a:r>
          </a:p>
          <a:p>
            <a:pPr algn="l" rtl="1"/>
            <a:r>
              <a:rPr lang="en-US" sz="2000" b="1" dirty="0" smtClean="0"/>
              <a:t>        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>
                <a:solidFill>
                  <a:srgbClr val="FF3300"/>
                </a:solidFill>
              </a:rPr>
              <a:t>The germs aren’t big enough for people to see them in the naked eye.</a:t>
            </a:r>
          </a:p>
          <a:p>
            <a:pPr algn="l" rtl="1"/>
            <a:endParaRPr lang="en-US" sz="2000" b="1" dirty="0" smtClean="0"/>
          </a:p>
          <a:p>
            <a:pPr algn="l" rtl="1"/>
            <a:r>
              <a:rPr lang="en-US" sz="2000" b="1" dirty="0" smtClean="0"/>
              <a:t>  </a:t>
            </a:r>
          </a:p>
          <a:p>
            <a:pPr algn="l" rtl="1"/>
            <a:endParaRPr lang="en-US" sz="2000" dirty="0" smtClean="0"/>
          </a:p>
          <a:p>
            <a:pPr algn="l" rtl="1"/>
            <a:r>
              <a:rPr lang="en-US" sz="2000" dirty="0" smtClean="0"/>
              <a:t> 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2057400"/>
          <a:ext cx="7924800" cy="70104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3962400"/>
                <a:gridCol w="792480"/>
                <a:gridCol w="1584960"/>
                <a:gridCol w="158496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FF0066"/>
                          </a:solidFill>
                        </a:rPr>
                        <a:t>A sentence matching the situation</a:t>
                      </a:r>
                      <a:endParaRPr lang="ar-SA" sz="2000" dirty="0">
                        <a:solidFill>
                          <a:srgbClr val="FF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4000" dirty="0" smtClean="0">
                          <a:solidFill>
                            <a:srgbClr val="FF0066"/>
                          </a:solidFill>
                        </a:rPr>
                        <a:t>.</a:t>
                      </a:r>
                      <a:endParaRPr lang="ar-SA" sz="4000" dirty="0">
                        <a:solidFill>
                          <a:srgbClr val="FF0066"/>
                        </a:solidFill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FF0066"/>
                          </a:solidFill>
                        </a:rPr>
                        <a:t>adjective</a:t>
                      </a:r>
                      <a:endParaRPr lang="ar-SA" sz="2000" dirty="0">
                        <a:solidFill>
                          <a:srgbClr val="FF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FF0066"/>
                          </a:solidFill>
                        </a:rPr>
                        <a:t>very</a:t>
                      </a:r>
                      <a:endParaRPr lang="ar-SA" sz="2000" dirty="0">
                        <a:solidFill>
                          <a:srgbClr val="FF0066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4038600"/>
          <a:ext cx="7696200" cy="701040"/>
        </p:xfrm>
        <a:graphic>
          <a:graphicData uri="http://schemas.openxmlformats.org/drawingml/2006/table">
            <a:tbl>
              <a:tblPr rtl="1" firstRow="1" bandRow="1">
                <a:tableStyleId>{638B1855-1B75-4FBE-930C-398BA8C253C6}</a:tableStyleId>
              </a:tblPr>
              <a:tblGrid>
                <a:gridCol w="1539240"/>
                <a:gridCol w="1539240"/>
                <a:gridCol w="2230120"/>
                <a:gridCol w="1143000"/>
                <a:gridCol w="12446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Infinitive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verb</a:t>
                      </a:r>
                      <a:endParaRPr lang="ar-SA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Noun / pronoun </a:t>
                      </a:r>
                      <a:endParaRPr lang="ar-SA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For</a:t>
                      </a:r>
                    </a:p>
                    <a:p>
                      <a:pPr rtl="1"/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Or another  clause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ar-SA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enough</a:t>
                      </a:r>
                      <a:endParaRPr lang="ar-SA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002060"/>
                          </a:solidFill>
                        </a:rPr>
                        <a:t>adjective </a:t>
                      </a:r>
                      <a:endParaRPr lang="ar-SA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1. The water is __________ cold for you to drink.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so                                                              B. enough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very                                                           D. too </a:t>
            </a:r>
          </a:p>
          <a:p>
            <a:pPr algn="l" rtl="1" eaLnBrk="1" hangingPunct="1"/>
            <a:r>
              <a:rPr lang="ar-SA" sz="18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2. It is now _________ late. I can’t help you.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enough                                                      B. so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very                                                           D. such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3. The weather was ____________bad that we couldn’t go out.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so                                                              B. enough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very                                                           D. too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4. Does Yusuf ___________ ride that old car he had at university?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far                                                              B. still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C. already                                                      D. long  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. Sample 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5. Do you see building? It’s not  __________ from here.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long                                                           B. far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already                                                      D. still </a:t>
            </a:r>
          </a:p>
          <a:p>
            <a:pPr algn="l" rtl="1" eaLnBrk="1" hangingPunct="1"/>
            <a:r>
              <a:rPr lang="ar-SA" sz="18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6. I’m very angry. I have had to wait ______ a long time.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enough                                                      B. so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very                                                           D. such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7. This box isn’t light ______ for me to carry. Can you help me, please?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so                                                              B. enough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 C. very                                                           D. too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8. Have you ___________ replied to the email ?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A. far                                                              B. still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  C. already                                                      D. long      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   </a:t>
            </a:r>
          </a:p>
          <a:p>
            <a:pPr algn="l" rtl="1" eaLnBrk="1" hangingPunct="1"/>
            <a:r>
              <a:rPr lang="en-US" sz="1800" b="1" dirty="0" smtClean="0">
                <a:latin typeface="Arial Black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</a:t>
            </a: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4762</TotalTime>
  <Words>1230</Words>
  <Application>Microsoft Office PowerPoint</Application>
  <PresentationFormat>A4 Paper (210x297 mm)‎</PresentationFormat>
  <Paragraphs>219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Lecture 9</vt:lpstr>
      <vt:lpstr>Adverbials </vt:lpstr>
      <vt:lpstr>   I.  Yet, still &amp; already  </vt:lpstr>
      <vt:lpstr>    I.  Yet, still &amp; already  </vt:lpstr>
      <vt:lpstr>    I.  Yet, still &amp; already </vt:lpstr>
      <vt:lpstr>II. Long &amp; far</vt:lpstr>
      <vt:lpstr>     III. So , such, quite and too, enough  </vt:lpstr>
      <vt:lpstr>   III. So , such, quite and too, enough </vt:lpstr>
      <vt:lpstr>   III. So , such, quite and too, enough </vt:lpstr>
      <vt:lpstr>IV. Sample questions</vt:lpstr>
      <vt:lpstr>IV. Sample questions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504</cp:revision>
  <dcterms:created xsi:type="dcterms:W3CDTF">2009-10-14T19:14:34Z</dcterms:created>
  <dcterms:modified xsi:type="dcterms:W3CDTF">2011-04-27T07:41:28Z</dcterms:modified>
</cp:coreProperties>
</file>