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360" r:id="rId4"/>
    <p:sldId id="361" r:id="rId5"/>
    <p:sldId id="362" r:id="rId6"/>
    <p:sldId id="363" r:id="rId7"/>
    <p:sldId id="364" r:id="rId8"/>
    <p:sldId id="369" r:id="rId9"/>
    <p:sldId id="370" r:id="rId10"/>
    <p:sldId id="372" r:id="rId11"/>
    <p:sldId id="374" r:id="rId12"/>
    <p:sldId id="367" r:id="rId13"/>
    <p:sldId id="368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0066"/>
    <a:srgbClr val="FF3300"/>
    <a:srgbClr val="009900"/>
    <a:srgbClr val="3B84AF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660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13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13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 Structure &amp; Systems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Contents of Lecture 13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Revision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I. Nouns </a:t>
            </a:r>
          </a:p>
          <a:p>
            <a:pPr algn="l" rtl="1" eaLnBrk="1" hangingPunct="1"/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 Abstract nouns</a:t>
            </a:r>
          </a:p>
          <a:p>
            <a:pPr algn="l" rtl="1" eaLnBrk="1" hangingPunct="1"/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 Concrete nouns</a:t>
            </a:r>
          </a:p>
          <a:p>
            <a:pPr algn="l" rtl="1" eaLnBrk="1" hangingPunct="1"/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 Noun phrase</a:t>
            </a:r>
          </a:p>
          <a:p>
            <a:pPr algn="l" rtl="1" eaLnBrk="1" hangingPunct="1"/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 Collective nouns</a:t>
            </a:r>
          </a:p>
          <a:p>
            <a:pPr algn="l" rtl="1" eaLnBrk="1" hangingPunct="1"/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 Complement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II. Clauses 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III. Verb Transitivity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IV. Action &amp; Non-action Verbs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V. Sample questions </a:t>
            </a:r>
            <a:endParaRPr lang="en-US" b="1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Nouns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1100" b="1" u="sng" dirty="0" smtClean="0"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A. Abstract noun: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The name of something which we experience as an idea, not by </a:t>
            </a:r>
          </a:p>
          <a:p>
            <a:pPr algn="l" rtl="1" eaLnBrk="1" hangingPunct="1">
              <a:buNone/>
            </a:pPr>
            <a:r>
              <a:rPr lang="ar-SA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           seeing, touching… etc.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doubt,  hate , enjoyment, geography, love, height, weather … etc ]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Concrete noun:-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The opposite of an abstract noun. The name of something that 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    we can see or touch.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car,   boy, street, an apple, table,  building…..etc ]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C. Noun phrase:-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A group of words which acts as the subject , object or complement in a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clause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   </a:t>
            </a:r>
            <a:r>
              <a:rPr lang="en-US" sz="1800" b="1" dirty="0" smtClean="0">
                <a:cs typeface="Arial" pitchFamily="34" charset="0"/>
              </a:rPr>
              <a:t>Examples –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Noun phrase as Subject- 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The new car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 very beautiful. [ article+ adjective+ noun ]     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Noun phrase as object- 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 saw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the new car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. [ article+ adjective+ noun ]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Noun phrase as complement-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It is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the new car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. [ article+ adjective+ noun ] </a:t>
            </a:r>
            <a:endParaRPr lang="en-US" sz="2000" b="1" u="sng" dirty="0" smtClean="0">
              <a:solidFill>
                <a:srgbClr val="C00000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Abstract nouns- Concrete nouns- Noun phrase- Collective nouns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1100" b="1" u="sng" dirty="0" smtClean="0"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D. Collective Nouns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:-  A singular word for a group 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class, team, family, .. etc ]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E. Complement:-</a:t>
            </a:r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                           1.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A part of a sentence that gives more information about the subject 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or about the object.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- He is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the best person to do the work .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 [ subject complement 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                             - They elected him  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the chairman of the company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. [ object complement 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2. A structure or words needed after a noun, adjective, verb, or preposition to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complete its meaning.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</a:t>
            </a:r>
            <a:r>
              <a:rPr lang="en-US" sz="1800" b="1" dirty="0" smtClean="0">
                <a:cs typeface="Arial" pitchFamily="34" charset="0"/>
              </a:rPr>
              <a:t>Example:-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-  The need </a:t>
            </a:r>
            <a:r>
              <a:rPr lang="en-US" sz="1800" b="1" u="sng" dirty="0" smtClean="0">
                <a:solidFill>
                  <a:srgbClr val="0070C0"/>
                </a:solidFill>
                <a:cs typeface="Arial" pitchFamily="34" charset="0"/>
              </a:rPr>
              <a:t>to complete the project.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[ noun complement 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-  Full of water. [ adjective complement 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-  She tries studying English. [ verb complement 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-  In the building. [ preposition complement ]    </a:t>
            </a:r>
          </a:p>
          <a:p>
            <a:pPr marL="457200" indent="-457200" algn="l" rtl="1" eaLnBrk="1" hangingPunct="1">
              <a:buNone/>
            </a:pP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Clauses </a:t>
            </a:r>
            <a:endParaRPr lang="ar-SA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1100" b="1" u="sng" dirty="0" smtClean="0"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F. Clause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:-  A part of a sentence which contains a subject and a verb , usually joined to the 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rest  of a sentence by a conjunction.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Sami said that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he was very tired.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 ]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- It is also and sometimes used for structures containing participles or infinitives 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with no subject or conjunction.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knowing what to do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, I telephoned  my friend ]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</a:t>
            </a:r>
          </a:p>
          <a:p>
            <a:pPr marL="457200" indent="-457200"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-Main Clause &amp; Subordinate Clause:-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Some sentences consist of a main clause and one or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                                      more subordinate clauses.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-Subordinate clause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acts like a part of the main clause .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Subject of the main clause [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Who is he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, doesn’t matter. 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Direct object in the main clause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I told you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that I didn’t care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.]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An adverb in the main clause-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You’ll find friends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wherever you go/ anywhere </a:t>
            </a:r>
            <a:r>
              <a:rPr lang="en-US" sz="1800" b="1" i="1" dirty="0" smtClean="0">
                <a:solidFill>
                  <a:srgbClr val="C00000"/>
                </a:solidFill>
                <a:cs typeface="Arial" pitchFamily="34" charset="0"/>
              </a:rPr>
              <a:t>]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Clauses </a:t>
            </a:r>
            <a:endPara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1100" b="1" u="sng" dirty="0" smtClean="0"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Relative clause:-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A clause which modifies a noun , usually introduced by a relative pronoun </a:t>
            </a:r>
          </a:p>
          <a:p>
            <a:pPr algn="l" rtl="1" eaLnBrk="1" hangingPunct="1">
              <a:buNone/>
            </a:pPr>
            <a:r>
              <a:rPr lang="ar-SA" sz="1800" b="1" dirty="0" smtClean="0">
                <a:solidFill>
                  <a:srgbClr val="3B84AF"/>
                </a:solidFill>
                <a:cs typeface="Arial" pitchFamily="34" charset="0"/>
              </a:rPr>
              <a:t> 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 like who, or which or that.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I like people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who respect me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. ]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</a:t>
            </a:r>
          </a:p>
          <a:p>
            <a:pPr marL="457200" indent="-457200"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Identifying ( defining ) relative clause: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 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A relative clause which identify or tells us which </a:t>
            </a:r>
          </a:p>
          <a:p>
            <a:pPr marL="457200" indent="-457200" algn="l" rtl="1" eaLnBrk="1" hangingPunct="1">
              <a:buNone/>
            </a:pPr>
            <a:r>
              <a:rPr lang="ar-SA" sz="1800" b="1" dirty="0" smtClean="0">
                <a:solidFill>
                  <a:srgbClr val="3B84AF"/>
                </a:solidFill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person or thing is being talked about.</a:t>
            </a:r>
          </a:p>
          <a:p>
            <a:pPr marL="457200" indent="-457200" algn="l" rtl="1" eaLnBrk="1" hangingPunct="1">
              <a:buFontTx/>
              <a:buChar char="-"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That is the man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who always asks about you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.]</a:t>
            </a:r>
          </a:p>
          <a:p>
            <a:pPr marL="457200" indent="-457200" algn="l" rtl="1" eaLnBrk="1" hangingPunct="1">
              <a:buFontTx/>
              <a:buChar char="-"/>
            </a:pP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-Non- identifying ( non-</a:t>
            </a:r>
            <a:r>
              <a:rPr lang="en-U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definig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 relative clause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A relative clause which doesn’t identify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                                                           the noun it refers to ( because we already 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                                                           know which person or thing is meant ).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That is </a:t>
            </a:r>
            <a:r>
              <a:rPr lang="en-US" sz="1800" b="1" u="sng" dirty="0" smtClean="0">
                <a:solidFill>
                  <a:srgbClr val="009900"/>
                </a:solidFill>
                <a:cs typeface="Arial" pitchFamily="34" charset="0"/>
              </a:rPr>
              <a:t>Abdullah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who always asks about you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.] </a:t>
            </a: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</a:t>
            </a:r>
            <a:r>
              <a:rPr lang="ar-SA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We already know by the name Abdullah.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Verb Transitivity </a:t>
            </a:r>
            <a:endParaRPr lang="en-US" sz="3200" b="1" dirty="0" smtClean="0">
              <a:solidFill>
                <a:srgbClr val="C00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en-US" sz="2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A transitive verb</a:t>
            </a:r>
            <a:r>
              <a:rPr lang="en-US" sz="2600" b="1" dirty="0" smtClean="0">
                <a:cs typeface="Arial" pitchFamily="34" charset="0"/>
              </a:rPr>
              <a:t>:- The verb that can have an object/objects.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05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en-US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A.</a:t>
            </a:r>
            <a:r>
              <a:rPr lang="en-US" sz="24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Mono-transitive verb</a:t>
            </a:r>
            <a:r>
              <a:rPr lang="en-US" sz="2600" b="1" dirty="0" smtClean="0">
                <a:cs typeface="Arial" pitchFamily="34" charset="0"/>
              </a:rPr>
              <a:t>: The verb that takes one object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           - The policeman arrested </a:t>
            </a:r>
            <a:r>
              <a:rPr lang="en-US" sz="2600" b="1" u="sng" dirty="0" smtClean="0">
                <a:cs typeface="Arial" pitchFamily="34" charset="0"/>
              </a:rPr>
              <a:t>the thief </a:t>
            </a:r>
            <a:r>
              <a:rPr lang="en-US" sz="2600" b="1" dirty="0" smtClean="0">
                <a:cs typeface="Arial" pitchFamily="34" charset="0"/>
              </a:rPr>
              <a:t>at nigh.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 B. </a:t>
            </a:r>
            <a:r>
              <a:rPr lang="en-US" sz="2600" b="1" u="sng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Diatransitive</a:t>
            </a:r>
            <a:r>
              <a:rPr lang="en-US" sz="26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Verb</a:t>
            </a:r>
            <a:r>
              <a:rPr lang="en-US" sz="26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600" b="1" dirty="0" smtClean="0">
                <a:cs typeface="Arial" pitchFamily="34" charset="0"/>
              </a:rPr>
              <a:t>: The verb that takes two objects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</a:t>
            </a:r>
            <a:r>
              <a:rPr lang="en-US" sz="2600" b="1" dirty="0" smtClean="0">
                <a:cs typeface="Arial" pitchFamily="34" charset="0"/>
              </a:rPr>
              <a:t>- My friend sent </a:t>
            </a:r>
            <a:r>
              <a:rPr lang="en-US" sz="2600" b="1" u="sng" dirty="0" smtClean="0">
                <a:cs typeface="Arial" pitchFamily="34" charset="0"/>
              </a:rPr>
              <a:t>me</a:t>
            </a: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600" b="1" u="sng" dirty="0" smtClean="0">
                <a:cs typeface="Arial" pitchFamily="34" charset="0"/>
              </a:rPr>
              <a:t>a gift </a:t>
            </a:r>
            <a:r>
              <a:rPr lang="en-US" sz="2600" b="1" dirty="0" smtClean="0">
                <a:cs typeface="Arial" pitchFamily="34" charset="0"/>
              </a:rPr>
              <a:t>on my birthday.</a:t>
            </a:r>
            <a:endParaRPr 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dirty="0" smtClean="0">
                <a:cs typeface="Arial" pitchFamily="34" charset="0"/>
              </a:rPr>
              <a:t> 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An Intransitive Verb</a:t>
            </a:r>
            <a:r>
              <a:rPr lang="en-US" sz="2600" b="1" dirty="0" smtClean="0">
                <a:cs typeface="Arial" pitchFamily="34" charset="0"/>
              </a:rPr>
              <a:t>: The verb that takes no object.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-</a:t>
            </a:r>
            <a:r>
              <a:rPr lang="en-US" sz="2600" b="1" dirty="0" smtClean="0">
                <a:cs typeface="Arial" pitchFamily="34" charset="0"/>
              </a:rPr>
              <a:t> I went out late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</a:t>
            </a:r>
            <a:r>
              <a:rPr lang="en-US" sz="2600" b="1" dirty="0" smtClean="0">
                <a:cs typeface="Arial" pitchFamily="34" charset="0"/>
              </a:rPr>
              <a:t>- She felt happy.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Action &amp; Non-action Verbs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Non-Action Verbs </a:t>
            </a:r>
            <a:r>
              <a:rPr lang="en-US" sz="2400" b="1" dirty="0" smtClean="0">
                <a:cs typeface="Arial" pitchFamily="34" charset="0"/>
              </a:rPr>
              <a:t>are the verbs that have no –</a:t>
            </a:r>
            <a:r>
              <a:rPr lang="en-US" sz="2400" b="1" dirty="0" err="1" smtClean="0">
                <a:cs typeface="Arial" pitchFamily="34" charset="0"/>
              </a:rPr>
              <a:t>ing</a:t>
            </a:r>
            <a:r>
              <a:rPr lang="en-US" sz="2400" b="1" dirty="0" smtClean="0">
                <a:cs typeface="Arial" pitchFamily="34" charset="0"/>
              </a:rPr>
              <a:t> forms in Present continuous tense.   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  - see   - hear –  believe- understand -  like – hate – love – dislike –taste 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    – smell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–want – need – believe 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 Examples: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1. I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hear</a:t>
            </a:r>
            <a:r>
              <a:rPr lang="en-US" sz="2400" b="1" dirty="0" smtClean="0">
                <a:cs typeface="Arial" pitchFamily="34" charset="0"/>
              </a:rPr>
              <a:t> you now clearly. 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2. They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understand </a:t>
            </a:r>
            <a:r>
              <a:rPr lang="en-US" sz="2400" b="1" dirty="0" smtClean="0">
                <a:cs typeface="Arial" pitchFamily="34" charset="0"/>
              </a:rPr>
              <a:t>the lesson now.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3. Be careful! We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smell a </a:t>
            </a:r>
            <a:r>
              <a:rPr lang="en-US" sz="2400" b="1" dirty="0" smtClean="0">
                <a:cs typeface="Arial" pitchFamily="34" charset="0"/>
              </a:rPr>
              <a:t>dangerous kind of  chemical gas.</a:t>
            </a:r>
          </a:p>
          <a:p>
            <a:pPr algn="l" rtl="1" eaLnBrk="1" hangingPunct="1">
              <a:buNone/>
            </a:pP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Action Verbs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All the other verbs that have –</a:t>
            </a:r>
            <a:r>
              <a:rPr lang="en-US" sz="2400" b="1" dirty="0" err="1" smtClean="0">
                <a:cs typeface="Arial" pitchFamily="34" charset="0"/>
              </a:rPr>
              <a:t>ing</a:t>
            </a:r>
            <a:r>
              <a:rPr lang="en-US" sz="2400" b="1" dirty="0" smtClean="0">
                <a:cs typeface="Arial" pitchFamily="34" charset="0"/>
              </a:rPr>
              <a:t> form in Present continuous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              </a:t>
            </a:r>
            <a:r>
              <a:rPr lang="en-US" sz="1800" b="1" dirty="0" smtClean="0">
                <a:cs typeface="Arial" pitchFamily="34" charset="0"/>
              </a:rPr>
              <a:t>  read, drive, eat, watch, …….etc </a:t>
            </a:r>
            <a:r>
              <a:rPr lang="en-US" sz="2400" b="1" dirty="0" smtClean="0">
                <a:cs typeface="Arial" pitchFamily="34" charset="0"/>
              </a:rPr>
              <a:t>  </a:t>
            </a:r>
            <a:endParaRPr lang="en-US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Sample Questions   </a:t>
            </a:r>
            <a:endParaRPr lang="ar-SA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4488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1. The men__________________ the work properly.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doesn’t do                                         B. don’t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didn’t do                                            D. didn’t did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2. Early humans  were ______________ caves in the mountains.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live                                                     B. living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 Lived                                                 D. lives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3. Students </a:t>
            </a:r>
            <a:r>
              <a:rPr lang="en-US" sz="2000" b="1" i="1" u="sng" dirty="0" smtClean="0">
                <a:cs typeface="Arial" pitchFamily="34" charset="0"/>
              </a:rPr>
              <a:t>should</a:t>
            </a:r>
            <a:r>
              <a:rPr lang="en-US" sz="2000" b="1" dirty="0" smtClean="0">
                <a:cs typeface="Arial" pitchFamily="34" charset="0"/>
              </a:rPr>
              <a:t> study hard in order to succeed in the tests. The underlined modal  is 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used in this sentence to express__________________ 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advice                                               B. permission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probability                                       D. ability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4.we use the modal “ ____________” to express necessity.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A. can                                                     B. may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C. must                                                  D. will                                                                       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Sample Questions   </a:t>
            </a:r>
            <a:endParaRPr lang="ar-SA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4488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5. I taught the students a new grammatical rule. The verb “ taught”  is _____________.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Mono-transitive                                    B.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Diatransitive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Intransitive                                             D. Non-action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6. A/An “ ______________” verb is the one that have no object.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Mono-transitive                                    B.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Diatransitive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Intransitive                                             D. Non-action</a:t>
            </a:r>
          </a:p>
          <a:p>
            <a:pPr algn="l" rtl="1" eaLnBrk="1" hangingPunct="1">
              <a:buNone/>
            </a:pP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7. A/An “ _____________” verb takes only one direct object .</a:t>
            </a:r>
          </a:p>
          <a:p>
            <a:pPr algn="l" rtl="1" eaLnBrk="1" hangingPunct="1">
              <a:buNone/>
            </a:pP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Mono-transitive                                    B.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Diatransitive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Intransitive                                             D. Non-action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8. My father gave me some money. The underlined word “me” is a/an_____________</a:t>
            </a:r>
          </a:p>
          <a:p>
            <a:pPr algn="l" rtl="1" eaLnBrk="1" hangingPunct="1"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article                                                     B. indirect object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C. direct object                                          D. subject pronoun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Sample questions </a:t>
            </a:r>
            <a:endParaRPr lang="ar-SA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457200" indent="-457200" algn="l" rtl="1" eaLnBrk="1" hangingPunct="1">
              <a:buNone/>
            </a:pPr>
            <a:r>
              <a:rPr 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9. The underlined words in “ She looks </a:t>
            </a:r>
            <a:r>
              <a:rPr lang="en-US" sz="2000" b="1" i="1" u="sng" dirty="0" smtClean="0">
                <a:cs typeface="Arial" pitchFamily="34" charset="0"/>
              </a:rPr>
              <a:t>very tired</a:t>
            </a:r>
            <a:r>
              <a:rPr lang="en-US" sz="2000" b="1" dirty="0" smtClean="0">
                <a:cs typeface="Arial" pitchFamily="34" charset="0"/>
              </a:rPr>
              <a:t>” is _______________________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A. an object complement           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a subject complement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C. a non-identifying clause                          D. a collective noun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10. The subordinate clause is “ ________________” in the sentence “ I don’t care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whenever he comes”.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adverb                                                         B. subject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C. object                                                           D. adjective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11. The word “ ___________________-” is a collective noun.</a:t>
            </a:r>
            <a:endParaRPr lang="en-US" sz="1800" b="1" dirty="0" smtClean="0"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A. university                                                    B. football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C. job                                                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D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group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12. The word “ friendship” is ____________________.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a collective noun                                       B. concrete noun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C. an abstract noun                                       D. a compound noun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57200" y="2286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Sample questions </a:t>
            </a:r>
            <a:endParaRPr lang="ar-SA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152400" y="1295400"/>
            <a:ext cx="9525000" cy="4678363"/>
          </a:xfrm>
        </p:spPr>
        <p:txBody>
          <a:bodyPr/>
          <a:lstStyle/>
          <a:p>
            <a:pPr marL="457200" indent="-457200" algn="l" rtl="1" eaLnBrk="1" hangingPunct="1">
              <a:buNone/>
            </a:pPr>
            <a:r>
              <a:rPr 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13. </a:t>
            </a:r>
            <a:r>
              <a:rPr lang="en-US" sz="2000" b="1" i="1" u="sng" dirty="0" smtClean="0">
                <a:cs typeface="Arial" pitchFamily="34" charset="0"/>
              </a:rPr>
              <a:t>To get high marks</a:t>
            </a:r>
            <a:r>
              <a:rPr lang="en-US" sz="2000" b="1" dirty="0" smtClean="0">
                <a:cs typeface="Arial" pitchFamily="34" charset="0"/>
              </a:rPr>
              <a:t>, a students should study hard. The underlined words is considered        as _______________________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A. an object complement                            B. a subject complement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C. a non-identifying clause         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D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an infinitive  clause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14. The mistake in the sentence “ The mice is very frightening at homes” is________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frightening                                  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is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C. homes                                                          D. at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15. The underlined words in “ This is the text book </a:t>
            </a:r>
            <a:r>
              <a:rPr lang="en-US" sz="2000" b="1" i="1" u="sng" dirty="0" smtClean="0">
                <a:cs typeface="Arial" pitchFamily="34" charset="0"/>
              </a:rPr>
              <a:t>which our doctor has recommended</a:t>
            </a:r>
            <a:r>
              <a:rPr lang="en-US" sz="2000" b="1" dirty="0" smtClean="0">
                <a:cs typeface="Arial" pitchFamily="34" charset="0"/>
              </a:rPr>
              <a:t>”        is___________________.</a:t>
            </a:r>
            <a:endParaRPr lang="en-US" sz="1800" b="1" dirty="0" smtClean="0"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A. an object complement           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an identifying relative clause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C. a non-identifying clause                          D. an infinitive  clause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16. The complement “ </a:t>
            </a:r>
            <a:r>
              <a:rPr lang="en-US" sz="2000" b="1" i="1" u="sng" dirty="0" smtClean="0">
                <a:cs typeface="Arial" pitchFamily="34" charset="0"/>
              </a:rPr>
              <a:t>near the post office</a:t>
            </a:r>
            <a:r>
              <a:rPr lang="en-US" sz="2000" b="1" dirty="0" smtClean="0">
                <a:cs typeface="Arial" pitchFamily="34" charset="0"/>
              </a:rPr>
              <a:t>”  is ____________________ complement.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a preposition                                             B. an adverb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C. a  noun                                                        D.  verb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10515600" y="15240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5708</TotalTime>
  <Words>1469</Words>
  <Application>Microsoft Office PowerPoint</Application>
  <PresentationFormat>A4 Paper (210x297 mm)</PresentationFormat>
  <Paragraphs>180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Lecture 13</vt:lpstr>
      <vt:lpstr>Contents of Lecture 13 </vt:lpstr>
      <vt:lpstr>I. Nouns </vt:lpstr>
      <vt:lpstr>I. Abstract nouns- Concrete nouns- Noun phrase- Collective nouns </vt:lpstr>
      <vt:lpstr>II. Clauses </vt:lpstr>
      <vt:lpstr>II. Clauses </vt:lpstr>
      <vt:lpstr>III. Verb Transitivity </vt:lpstr>
      <vt:lpstr>IV. Action &amp; Non-action Verbs</vt:lpstr>
      <vt:lpstr>V. Sample Questions   </vt:lpstr>
      <vt:lpstr>V. Sample Questions   </vt:lpstr>
      <vt:lpstr>V. Sample questions </vt:lpstr>
      <vt:lpstr>V. Sample questions 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570</cp:revision>
  <dcterms:created xsi:type="dcterms:W3CDTF">2009-10-14T19:14:34Z</dcterms:created>
  <dcterms:modified xsi:type="dcterms:W3CDTF">2011-05-02T06:31:45Z</dcterms:modified>
</cp:coreProperties>
</file>