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7" r:id="rId4"/>
    <p:sldId id="259" r:id="rId5"/>
    <p:sldId id="287" r:id="rId6"/>
    <p:sldId id="291" r:id="rId7"/>
    <p:sldId id="290" r:id="rId8"/>
    <p:sldId id="294" r:id="rId9"/>
    <p:sldId id="293" r:id="rId10"/>
    <p:sldId id="292" r:id="rId11"/>
    <p:sldId id="289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3300"/>
    <a:srgbClr val="000000"/>
    <a:srgbClr val="FF0066"/>
    <a:srgbClr val="3B84AF"/>
    <a:srgbClr val="709256"/>
    <a:srgbClr val="AD996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0" d="100"/>
          <a:sy n="70" d="100"/>
        </p:scale>
        <p:origin x="-264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2/20/2011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arnesandnoble.com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ghnayfi@kfu.edu.sa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762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410200" y="4648200"/>
            <a:ext cx="4495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</a:t>
            </a:r>
            <a:r>
              <a:rPr lang="en-US" sz="28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Learning</a:t>
            </a:r>
            <a:r>
              <a:rPr lang="en-US" sz="32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spc="-15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  <a:endParaRPr lang="en-US" b="1" spc="-150" dirty="0" smtClean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362200"/>
            <a:ext cx="6091238" cy="17526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2819400"/>
            <a:ext cx="5638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6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Grammatical Rules &amp; Systems</a:t>
            </a:r>
          </a:p>
          <a:p>
            <a:pPr algn="l">
              <a:lnSpc>
                <a:spcPct val="80000"/>
              </a:lnSpc>
            </a:pPr>
            <a:r>
              <a:rPr lang="ar-SA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</a:p>
          <a:p>
            <a:pPr algn="ctr">
              <a:lnSpc>
                <a:spcPct val="80000"/>
              </a:lnSpc>
            </a:pPr>
            <a:r>
              <a:rPr lang="ar-S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قواعد نحويه متقدمه ونظم </a:t>
            </a:r>
            <a:endParaRPr lang="en-US" sz="3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600" b="1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Eng 241</a:t>
            </a: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Instructor: Dr. </a:t>
            </a:r>
            <a:r>
              <a:rPr lang="en-US" sz="2800" b="1" spc="-150" dirty="0" err="1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Ghassan</a:t>
            </a:r>
            <a:r>
              <a:rPr lang="en-US" sz="2800" b="1" spc="-150" dirty="0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 M </a:t>
            </a:r>
            <a:r>
              <a:rPr lang="en-US" sz="2800" b="1" spc="-150" dirty="0" err="1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Nayfi</a:t>
            </a:r>
            <a:endParaRPr lang="en-US" sz="2800" b="1" spc="-15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b="1" i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Orientation Lecture</a:t>
            </a:r>
            <a:endParaRPr lang="en-US" i="1" spc="-150" dirty="0" smtClean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733800"/>
            <a:ext cx="7429500" cy="1905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b="1" i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Grammatical Rules &amp; Systems</a:t>
            </a:r>
          </a:p>
          <a:p>
            <a:pPr>
              <a:lnSpc>
                <a:spcPct val="80000"/>
              </a:lnSpc>
            </a:pPr>
            <a:r>
              <a:rPr lang="ar-SA" b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r>
              <a:rPr lang="en-US" b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  <a:r>
              <a:rPr lang="ar-S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قواعد </a:t>
            </a:r>
            <a:r>
              <a:rPr lang="ar-S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نحويه</a:t>
            </a:r>
            <a:r>
              <a:rPr lang="ar-S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r>
              <a:rPr lang="ar-S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متقدمه </a:t>
            </a:r>
            <a:r>
              <a:rPr lang="ar-S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ونـظـم </a:t>
            </a:r>
            <a:endParaRPr lang="en-US" sz="3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eaLnBrk="1" hangingPunct="1"/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Eng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241</a:t>
            </a:r>
          </a:p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Elements of the Lecture 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1" eaLnBrk="1" hangingPunct="1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I. Course Identification</a:t>
            </a:r>
            <a:endParaRPr lang="ar-SA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28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II. Course Content</a:t>
            </a:r>
          </a:p>
          <a:p>
            <a:pPr algn="l" rtl="1" eaLnBrk="1" hangingPunct="1"/>
            <a:r>
              <a:rPr lang="en-US" sz="28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III. Course Rationale</a:t>
            </a:r>
          </a:p>
          <a:p>
            <a:pPr algn="l" rtl="1" eaLnBrk="1" hangingPunct="1"/>
            <a:r>
              <a:rPr 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IV. Course Objectives</a:t>
            </a:r>
          </a:p>
          <a:p>
            <a:pPr algn="l" rtl="1" eaLnBrk="1" hangingPunct="1"/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V.  Teaching Methods</a:t>
            </a:r>
          </a:p>
          <a:p>
            <a:pPr algn="l" rtl="1" eaLnBrk="1" hangingPunct="1"/>
            <a:r>
              <a:rPr lang="en-US" sz="28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VI. Students Evaluation</a:t>
            </a:r>
          </a:p>
          <a:p>
            <a:pPr algn="l" rtl="1" eaLnBrk="1" hangingPunct="1"/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VII. References</a:t>
            </a:r>
          </a:p>
          <a:p>
            <a:pPr algn="l" rtl="1" eaLnBrk="1" hangingPunct="1"/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VIII. Contact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  <a:endParaRPr lang="ar-SA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rtl="1" eaLnBrk="1" hangingPunct="1"/>
            <a:endParaRPr lang="en-US" b="1" dirty="0" smtClean="0">
              <a:cs typeface="Arial" pitchFamily="34" charset="0"/>
            </a:endParaRP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4000" b="1" dirty="0" smtClean="0">
                <a:solidFill>
                  <a:srgbClr val="C00000"/>
                </a:solidFill>
              </a:rPr>
              <a:t>I. Course Identification</a:t>
            </a:r>
            <a:endParaRPr lang="ar-SA" sz="4000" b="1" dirty="0" smtClean="0">
              <a:solidFill>
                <a:srgbClr val="C00000"/>
              </a:solidFill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marL="457200" indent="-457200" algn="l" eaLnBrk="1" hangingPunct="1">
              <a:buFont typeface="Wingdings" pitchFamily="2" charset="2"/>
              <a:buChar char="q"/>
            </a:pPr>
            <a:r>
              <a:rPr lang="en-US" sz="2400" b="1" dirty="0" smtClean="0">
                <a:cs typeface="Arial" pitchFamily="34" charset="0"/>
              </a:rPr>
              <a:t>College: Arts </a:t>
            </a:r>
          </a:p>
          <a:p>
            <a:pPr marL="457200" indent="-457200" algn="l" eaLnBrk="1" hangingPunct="1">
              <a:buFont typeface="Wingdings" pitchFamily="2" charset="2"/>
              <a:buChar char="q"/>
            </a:pPr>
            <a:r>
              <a:rPr lang="en-US" sz="2400" b="1" dirty="0" smtClean="0">
                <a:cs typeface="Arial" pitchFamily="34" charset="0"/>
              </a:rPr>
              <a:t>Department: English Language</a:t>
            </a:r>
          </a:p>
          <a:p>
            <a:pPr marL="457200" indent="-457200" algn="l" eaLnBrk="1" hangingPunct="1">
              <a:buFont typeface="Wingdings" pitchFamily="2" charset="2"/>
              <a:buChar char="q"/>
            </a:pPr>
            <a:r>
              <a:rPr lang="en-US" sz="2400" b="1" dirty="0" smtClean="0">
                <a:cs typeface="Arial" pitchFamily="34" charset="0"/>
              </a:rPr>
              <a:t>Level : 4</a:t>
            </a:r>
          </a:p>
          <a:p>
            <a:pPr marL="457200" indent="-457200" algn="l" eaLnBrk="1" hangingPunct="1">
              <a:buFont typeface="Wingdings" pitchFamily="2" charset="2"/>
              <a:buChar char="q"/>
            </a:pPr>
            <a:r>
              <a:rPr lang="en-US" sz="2400" b="1" dirty="0" smtClean="0">
                <a:cs typeface="Arial" pitchFamily="34" charset="0"/>
              </a:rPr>
              <a:t>Course Title: </a:t>
            </a:r>
            <a:r>
              <a:rPr lang="en-US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Grammatical Rules &amp; Systems </a:t>
            </a:r>
            <a:endParaRPr lang="en-US" sz="2400" b="1" i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marL="457200" indent="-457200" algn="l" eaLnBrk="1" hangingPunct="1">
              <a:buFont typeface="Wingdings" pitchFamily="2" charset="2"/>
              <a:buChar char="q"/>
            </a:pPr>
            <a:r>
              <a:rPr lang="en-US" sz="2400" b="1" dirty="0" smtClean="0">
                <a:cs typeface="Arial" pitchFamily="34" charset="0"/>
              </a:rPr>
              <a:t>Code: 7403</a:t>
            </a:r>
            <a:r>
              <a:rPr lang="en-US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241</a:t>
            </a:r>
          </a:p>
          <a:p>
            <a:pPr marL="457200" indent="-457200" algn="l" eaLnBrk="1" hangingPunct="1">
              <a:buFont typeface="Wingdings" pitchFamily="2" charset="2"/>
              <a:buChar char="q"/>
            </a:pPr>
            <a:r>
              <a:rPr lang="en-US" sz="2400" b="1" dirty="0" smtClean="0">
                <a:cs typeface="Arial" pitchFamily="34" charset="0"/>
              </a:rPr>
              <a:t>Course: Theoretical</a:t>
            </a:r>
          </a:p>
          <a:p>
            <a:pPr marL="457200" indent="-457200" algn="l" eaLnBrk="1" hangingPunct="1">
              <a:buFont typeface="Wingdings" pitchFamily="2" charset="2"/>
              <a:buChar char="q"/>
            </a:pPr>
            <a:r>
              <a:rPr lang="en-US" sz="2400" b="1" dirty="0" smtClean="0">
                <a:cs typeface="Arial" pitchFamily="34" charset="0"/>
              </a:rPr>
              <a:t>Domain: Language- Applied Linguistics</a:t>
            </a:r>
          </a:p>
          <a:p>
            <a:pPr marL="457200" indent="-457200" algn="l" eaLnBrk="1" hangingPunct="1">
              <a:buFont typeface="Wingdings" pitchFamily="2" charset="2"/>
              <a:buChar char="q"/>
            </a:pPr>
            <a:r>
              <a:rPr lang="en-US" sz="2400" b="1" dirty="0" smtClean="0">
                <a:cs typeface="Arial" pitchFamily="34" charset="0"/>
              </a:rPr>
              <a:t>Prerequisite(s): Grammatical Structure  </a:t>
            </a:r>
            <a:r>
              <a:rPr lang="en-US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7403240</a:t>
            </a:r>
          </a:p>
          <a:p>
            <a:pPr marL="457200" indent="-457200" algn="l" eaLnBrk="1" hangingPunct="1">
              <a:buFont typeface="Wingdings" pitchFamily="2" charset="2"/>
              <a:buChar char="q"/>
            </a:pPr>
            <a:r>
              <a:rPr lang="en-US" sz="2400" b="1" dirty="0" smtClean="0">
                <a:cs typeface="Arial" pitchFamily="34" charset="0"/>
              </a:rPr>
              <a:t>Credit Hours: 2</a:t>
            </a:r>
          </a:p>
          <a:p>
            <a:pPr marL="457200" indent="-457200" algn="l" eaLnBrk="1" hangingPunct="1">
              <a:buFont typeface="Wingdings" pitchFamily="2" charset="2"/>
              <a:buChar char="q"/>
            </a:pPr>
            <a:r>
              <a:rPr lang="en-US" sz="2400" b="1" dirty="0" smtClean="0">
                <a:cs typeface="Arial" pitchFamily="34" charset="0"/>
              </a:rPr>
              <a:t>Contact Hours: 2</a:t>
            </a:r>
          </a:p>
          <a:p>
            <a:pPr algn="l" eaLnBrk="1" hangingPunct="1"/>
            <a:endParaRPr lang="ar-SA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4000" b="1" dirty="0" smtClean="0">
                <a:solidFill>
                  <a:srgbClr val="C00000"/>
                </a:solidFill>
              </a:rPr>
              <a:t>II. Course Content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l" eaLnBrk="1" hangingPunct="1"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 </a:t>
            </a:r>
            <a:r>
              <a:rPr lang="en-US" sz="2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Grammatical </a:t>
            </a:r>
            <a:r>
              <a:rPr lang="en-US" sz="26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Rulres</a:t>
            </a:r>
            <a:r>
              <a:rPr lang="en-US" sz="2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&amp; Systems: </a:t>
            </a:r>
            <a:endParaRPr lang="en-US" sz="2400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eaLnBrk="1" hangingPunct="1">
              <a:buFont typeface="Wingdings" pitchFamily="2" charset="2"/>
              <a:buChar char="q"/>
            </a:pPr>
            <a:r>
              <a:rPr lang="en-US" sz="1800" b="1" dirty="0" smtClean="0">
                <a:cs typeface="Arial" pitchFamily="34" charset="0"/>
              </a:rPr>
              <a:t>It introduces the rules and systems of </a:t>
            </a:r>
            <a:r>
              <a:rPr lang="en-US" sz="1800" b="1" u="sng" dirty="0" smtClean="0">
                <a:cs typeface="Arial" pitchFamily="34" charset="0"/>
              </a:rPr>
              <a:t>sentence structure </a:t>
            </a:r>
            <a:r>
              <a:rPr lang="en-US" sz="1800" b="1" dirty="0" smtClean="0">
                <a:cs typeface="Arial" pitchFamily="34" charset="0"/>
              </a:rPr>
              <a:t> in English language . </a:t>
            </a:r>
          </a:p>
          <a:p>
            <a:pPr algn="l" eaLnBrk="1" hangingPunct="1">
              <a:buFont typeface="Wingdings" pitchFamily="2" charset="2"/>
              <a:buChar char="q"/>
            </a:pPr>
            <a:r>
              <a:rPr lang="en-US" sz="1800" b="1" dirty="0" smtClean="0">
                <a:cs typeface="Arial" pitchFamily="34" charset="0"/>
              </a:rPr>
              <a:t>It covers </a:t>
            </a:r>
            <a:r>
              <a:rPr lang="en-US" sz="1800" b="1" u="sng" dirty="0" smtClean="0">
                <a:solidFill>
                  <a:srgbClr val="009900"/>
                </a:solidFill>
                <a:cs typeface="Arial" pitchFamily="34" charset="0"/>
              </a:rPr>
              <a:t>clause types </a:t>
            </a:r>
            <a:r>
              <a:rPr lang="en-US" sz="1800" b="1" dirty="0" smtClean="0">
                <a:cs typeface="Arial" pitchFamily="34" charset="0"/>
              </a:rPr>
              <a:t>in English and their realizations in the sentence.</a:t>
            </a:r>
          </a:p>
          <a:p>
            <a:pPr algn="l" eaLnBrk="1" hangingPunct="1">
              <a:buFont typeface="Wingdings" pitchFamily="2" charset="2"/>
              <a:buChar char="q"/>
            </a:pPr>
            <a:r>
              <a:rPr lang="en-US" sz="1800" b="1" dirty="0" smtClean="0">
                <a:cs typeface="Arial" pitchFamily="34" charset="0"/>
              </a:rPr>
              <a:t>It studies the mechanisms of </a:t>
            </a:r>
            <a:r>
              <a:rPr lang="en-US" sz="1800" b="1" u="sng" dirty="0" smtClean="0">
                <a:solidFill>
                  <a:srgbClr val="FF3300"/>
                </a:solidFill>
                <a:cs typeface="Arial" pitchFamily="34" charset="0"/>
              </a:rPr>
              <a:t>Co- ordination</a:t>
            </a:r>
            <a:r>
              <a:rPr lang="en-US" sz="1800" b="1" dirty="0" smtClean="0">
                <a:cs typeface="Arial" pitchFamily="34" charset="0"/>
              </a:rPr>
              <a:t>, </a:t>
            </a:r>
            <a:r>
              <a:rPr lang="en-US" sz="1800" b="1" u="sng" dirty="0" smtClean="0">
                <a:solidFill>
                  <a:srgbClr val="0070C0"/>
                </a:solidFill>
                <a:cs typeface="Arial" pitchFamily="34" charset="0"/>
              </a:rPr>
              <a:t>Subordination</a:t>
            </a:r>
            <a:r>
              <a:rPr lang="en-US" sz="1800" b="1" dirty="0" smtClean="0">
                <a:cs typeface="Arial" pitchFamily="34" charset="0"/>
              </a:rPr>
              <a:t> and </a:t>
            </a:r>
            <a:r>
              <a:rPr lang="en-US" sz="1800" b="1" u="sng" dirty="0" smtClean="0">
                <a:solidFill>
                  <a:srgbClr val="00B050"/>
                </a:solidFill>
                <a:cs typeface="Arial" pitchFamily="34" charset="0"/>
              </a:rPr>
              <a:t>embeddeness</a:t>
            </a:r>
            <a:r>
              <a:rPr lang="en-US" sz="1800" b="1" dirty="0" smtClean="0">
                <a:solidFill>
                  <a:srgbClr val="00B050"/>
                </a:solidFill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in different grammatical units.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24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Grammatical Systems includes: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2000" b="1" dirty="0" smtClean="0">
                <a:cs typeface="Arial" pitchFamily="34" charset="0"/>
              </a:rPr>
              <a:t>  </a:t>
            </a:r>
            <a:r>
              <a:rPr lang="en-US" sz="2000" b="1" i="1" dirty="0" smtClean="0">
                <a:cs typeface="Arial" pitchFamily="34" charset="0"/>
              </a:rPr>
              <a:t>A. Voice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2000" b="1" i="1" dirty="0" smtClean="0">
                <a:cs typeface="Arial" pitchFamily="34" charset="0"/>
              </a:rPr>
              <a:t>  B. Gender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2000" b="1" i="1" dirty="0" smtClean="0">
                <a:cs typeface="Arial" pitchFamily="34" charset="0"/>
              </a:rPr>
              <a:t>  C. Number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2000" b="1" i="1" dirty="0" smtClean="0">
                <a:cs typeface="Arial" pitchFamily="34" charset="0"/>
              </a:rPr>
              <a:t>  D. Transitivity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2000" b="1" i="1" dirty="0" smtClean="0">
                <a:cs typeface="Arial" pitchFamily="34" charset="0"/>
              </a:rPr>
              <a:t>  E. Mood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2000" b="1" i="1" dirty="0" smtClean="0">
                <a:cs typeface="Arial" pitchFamily="34" charset="0"/>
              </a:rPr>
              <a:t>  F. Modality</a:t>
            </a:r>
          </a:p>
          <a:p>
            <a:pPr algn="l"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4000" b="1" dirty="0" smtClean="0">
                <a:solidFill>
                  <a:srgbClr val="C00000"/>
                </a:solidFill>
              </a:rPr>
              <a:t>III. Course Rationale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l" eaLnBrk="1" hangingPunct="1">
              <a:buFont typeface="Arial" pitchFamily="34" charset="0"/>
              <a:buNone/>
            </a:pPr>
            <a:r>
              <a:rPr lang="en-US" sz="2600" b="1" dirty="0" smtClean="0">
                <a:cs typeface="Arial" pitchFamily="34" charset="0"/>
              </a:rPr>
              <a:t> </a:t>
            </a:r>
            <a:r>
              <a:rPr lang="en-US" sz="2600" b="1" u="sng" dirty="0" smtClean="0">
                <a:solidFill>
                  <a:srgbClr val="002060"/>
                </a:solidFill>
                <a:cs typeface="Arial" pitchFamily="34" charset="0"/>
              </a:rPr>
              <a:t>The course “ </a:t>
            </a:r>
            <a:r>
              <a:rPr lang="en-US" sz="2600" b="1" i="1" u="sng" dirty="0" smtClean="0">
                <a:solidFill>
                  <a:srgbClr val="009900"/>
                </a:solidFill>
                <a:cs typeface="Arial" pitchFamily="34" charset="0"/>
              </a:rPr>
              <a:t>Grammatical Rules &amp; Systems </a:t>
            </a:r>
            <a:r>
              <a:rPr lang="en-US" sz="2600" b="1" u="sng" dirty="0" smtClean="0">
                <a:solidFill>
                  <a:srgbClr val="002060"/>
                </a:solidFill>
                <a:cs typeface="Arial" pitchFamily="34" charset="0"/>
              </a:rPr>
              <a:t>” has been suggested  because:</a:t>
            </a:r>
          </a:p>
          <a:p>
            <a:pPr marL="514350" indent="-514350" algn="l" eaLnBrk="1" hangingPunct="1">
              <a:lnSpc>
                <a:spcPct val="150000"/>
              </a:lnSpc>
              <a:buFont typeface="+mj-lt"/>
              <a:buAutoNum type="arabicParenR"/>
            </a:pPr>
            <a:r>
              <a:rPr lang="en-US" sz="2000" b="1" dirty="0" smtClean="0">
                <a:cs typeface="Arial" pitchFamily="34" charset="0"/>
              </a:rPr>
              <a:t> It consolidates the knowledge and practice of analyzing and producing correct grammatical structures</a:t>
            </a:r>
          </a:p>
          <a:p>
            <a:pPr marL="457200" indent="-457200" algn="l" eaLnBrk="1" hangingPunct="1">
              <a:lnSpc>
                <a:spcPct val="150000"/>
              </a:lnSpc>
              <a:buFont typeface="+mj-lt"/>
              <a:buAutoNum type="arabicParenR"/>
            </a:pP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It provides students with the knowledge base of the large constituents of sentence structure</a:t>
            </a:r>
          </a:p>
          <a:p>
            <a:pPr marL="457200" indent="-457200" algn="l" eaLnBrk="1" hangingPunct="1">
              <a:lnSpc>
                <a:spcPct val="150000"/>
              </a:lnSpc>
              <a:buFont typeface="+mj-lt"/>
              <a:buAutoNum type="arabicParenR"/>
            </a:pP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It is also needed for the description and actual use of grammatical systems which govern the notion of well- formedness.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2600" b="1" dirty="0" smtClean="0">
                <a:cs typeface="Arial" pitchFamily="34" charset="0"/>
              </a:rPr>
              <a:t>  </a:t>
            </a:r>
          </a:p>
          <a:p>
            <a:pPr algn="l"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4000" b="1" dirty="0" smtClean="0">
                <a:solidFill>
                  <a:srgbClr val="C00000"/>
                </a:solidFill>
              </a:rPr>
              <a:t>IV. Course Objectives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296400" cy="4678363"/>
          </a:xfrm>
        </p:spPr>
        <p:txBody>
          <a:bodyPr/>
          <a:lstStyle/>
          <a:p>
            <a:pPr algn="l" eaLnBrk="1" hangingPunct="1">
              <a:buFont typeface="Arial" pitchFamily="34" charset="0"/>
              <a:buNone/>
            </a:pPr>
            <a:endParaRPr lang="en-US" sz="500" b="1" dirty="0" smtClean="0">
              <a:cs typeface="Arial" pitchFamily="34" charset="0"/>
            </a:endParaRPr>
          </a:p>
          <a:p>
            <a:pPr algn="l" eaLnBrk="1" hangingPunct="1">
              <a:buFont typeface="Arial" pitchFamily="34" charset="0"/>
              <a:buNone/>
            </a:pPr>
            <a:r>
              <a:rPr lang="en-US" sz="2600" b="1" dirty="0" smtClean="0">
                <a:cs typeface="Arial" pitchFamily="34" charset="0"/>
              </a:rPr>
              <a:t> </a:t>
            </a:r>
            <a:r>
              <a:rPr lang="en-US" sz="2400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By the end of the course, students should be able to:</a:t>
            </a:r>
          </a:p>
          <a:p>
            <a:pPr marL="514350" indent="-514350" algn="l" eaLnBrk="1" hangingPunct="1">
              <a:buFont typeface="+mj-lt"/>
              <a:buAutoNum type="arabicPeriod"/>
            </a:pP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Demonstrate knowledge of the main clause types in English Language.</a:t>
            </a:r>
          </a:p>
          <a:p>
            <a:pPr marL="514350" indent="-514350" algn="l" eaLnBrk="1" hangingPunct="1">
              <a:buNone/>
            </a:pPr>
            <a:endParaRPr lang="en-US" sz="900" b="1" dirty="0" smtClean="0">
              <a:solidFill>
                <a:srgbClr val="FF0000"/>
              </a:solidFill>
              <a:cs typeface="Arial" pitchFamily="34" charset="0"/>
            </a:endParaRPr>
          </a:p>
          <a:p>
            <a:pPr marL="514350" indent="-514350" algn="l" eaLnBrk="1" hangingPunct="1">
              <a:buFont typeface="+mj-lt"/>
              <a:buAutoNum type="arabicPeriod"/>
            </a:pP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Show knowledge of how to describe and analyze realizations of :</a:t>
            </a:r>
          </a:p>
          <a:p>
            <a:pPr marL="514350" indent="-514350" algn="l" eaLnBrk="1" hangingPunct="1">
              <a:buNone/>
            </a:pP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            A. Co-ordination</a:t>
            </a:r>
          </a:p>
          <a:p>
            <a:pPr marL="514350" indent="-514350" algn="l" eaLnBrk="1" hangingPunct="1">
              <a:buNone/>
            </a:pP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            B. Subordination</a:t>
            </a:r>
          </a:p>
          <a:p>
            <a:pPr marL="514350" indent="-514350" algn="l" eaLnBrk="1" hangingPunct="1">
              <a:buNone/>
            </a:pP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            C. embeddeness</a:t>
            </a:r>
          </a:p>
          <a:p>
            <a:pPr marL="514350" indent="-514350" algn="l" eaLnBrk="1" hangingPunct="1">
              <a:buNone/>
            </a:pPr>
            <a:r>
              <a:rPr lang="en-US" sz="1000" b="1" dirty="0" smtClean="0">
                <a:solidFill>
                  <a:srgbClr val="009900"/>
                </a:solidFill>
                <a:cs typeface="Arial" pitchFamily="34" charset="0"/>
              </a:rPr>
              <a:t> </a:t>
            </a:r>
            <a:r>
              <a:rPr lang="en-US" sz="400" b="1" dirty="0" smtClean="0">
                <a:solidFill>
                  <a:srgbClr val="009900"/>
                </a:solidFill>
                <a:cs typeface="Arial" pitchFamily="34" charset="0"/>
              </a:rPr>
              <a:t>    </a:t>
            </a:r>
            <a:endParaRPr lang="en-US" sz="1000" b="1" dirty="0" smtClean="0">
              <a:solidFill>
                <a:srgbClr val="009900"/>
              </a:solidFill>
              <a:cs typeface="Arial" pitchFamily="34" charset="0"/>
            </a:endParaRPr>
          </a:p>
          <a:p>
            <a:pPr marL="514350" indent="-514350" algn="l" eaLnBrk="1" hangingPunct="1">
              <a:buNone/>
            </a:pP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3.  Describe the grammatical systems of __________ in a sentence </a:t>
            </a:r>
          </a:p>
          <a:p>
            <a:pPr marL="514350" indent="-514350" algn="l" eaLnBrk="1" hangingPunct="1">
              <a:buNone/>
            </a:pP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           A. Voice  B. gender  C. number  D. Transitivity    E. mood   F. Modality  </a:t>
            </a:r>
          </a:p>
          <a:p>
            <a:pPr marL="514350" indent="-514350" algn="l" eaLnBrk="1" hangingPunct="1">
              <a:buNone/>
            </a:pPr>
            <a:r>
              <a:rPr lang="en-US" sz="500" b="1" dirty="0" smtClean="0">
                <a:solidFill>
                  <a:srgbClr val="7030A0"/>
                </a:solidFill>
                <a:cs typeface="Arial" pitchFamily="34" charset="0"/>
              </a:rPr>
              <a:t>    </a:t>
            </a:r>
            <a:endParaRPr lang="en-US" sz="700" b="1" dirty="0" smtClean="0">
              <a:cs typeface="Arial" pitchFamily="34" charset="0"/>
            </a:endParaRPr>
          </a:p>
          <a:p>
            <a:pPr marL="514350" indent="-514350" algn="l" eaLnBrk="1" hangingPunct="1">
              <a:buNone/>
            </a:pPr>
            <a:r>
              <a:rPr lang="en-US" sz="2400" b="1" dirty="0" smtClean="0">
                <a:solidFill>
                  <a:srgbClr val="0070C0"/>
                </a:solidFill>
                <a:cs typeface="Arial" pitchFamily="34" charset="0"/>
              </a:rPr>
              <a:t>4.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Supply and use natural context various clause types and grammatical systems.</a:t>
            </a:r>
            <a:r>
              <a:rPr lang="en-US" sz="2000" b="1" dirty="0" smtClean="0">
                <a:cs typeface="Arial" pitchFamily="34" charset="0"/>
              </a:rPr>
              <a:t> </a:t>
            </a:r>
            <a:endParaRPr lang="en-US" sz="24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4000" b="1" dirty="0" smtClean="0">
                <a:solidFill>
                  <a:srgbClr val="C00000"/>
                </a:solidFill>
              </a:rPr>
              <a:t>V.  Teaching Methods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152400" y="1295400"/>
            <a:ext cx="9601200" cy="4678363"/>
          </a:xfrm>
        </p:spPr>
        <p:txBody>
          <a:bodyPr/>
          <a:lstStyle/>
          <a:p>
            <a:pPr algn="l" eaLnBrk="1" hangingPunct="1">
              <a:buFont typeface="Arial" pitchFamily="34" charset="0"/>
              <a:buNone/>
            </a:pPr>
            <a:r>
              <a:rPr lang="en-US" sz="2600" b="1" dirty="0" smtClean="0">
                <a:cs typeface="Arial" pitchFamily="34" charset="0"/>
              </a:rPr>
              <a:t> </a:t>
            </a:r>
            <a:endParaRPr lang="en-US" sz="1400" b="1" dirty="0" smtClean="0">
              <a:cs typeface="Arial" pitchFamily="34" charset="0"/>
            </a:endParaRPr>
          </a:p>
          <a:p>
            <a:pPr algn="l" eaLnBrk="1" hangingPunct="1">
              <a:buFont typeface="Arial" pitchFamily="34" charset="0"/>
              <a:buNone/>
            </a:pPr>
            <a:r>
              <a:rPr lang="en-US" sz="2600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The course makes use of the following teaching / learning methods:</a:t>
            </a:r>
          </a:p>
          <a:p>
            <a:pPr marL="514350" indent="-514350" algn="l" eaLnBrk="1" hangingPunct="1">
              <a:buFont typeface="+mj-lt"/>
              <a:buAutoNum type="arabicPeriod"/>
            </a:pPr>
            <a:r>
              <a:rPr lang="en-US" sz="2600" b="1" dirty="0" smtClean="0">
                <a:solidFill>
                  <a:srgbClr val="FF0066"/>
                </a:solidFill>
                <a:cs typeface="Arial" pitchFamily="34" charset="0"/>
              </a:rPr>
              <a:t>Lectures given by the instructor through explanation of the main topics  and giving more examples to facilitate understanding of the ideas in the course</a:t>
            </a:r>
          </a:p>
          <a:p>
            <a:pPr marL="514350" indent="-514350" algn="l" eaLnBrk="1" hangingPunct="1">
              <a:buFont typeface="+mj-lt"/>
              <a:buAutoNum type="arabicPeriod"/>
            </a:pPr>
            <a:r>
              <a:rPr lang="en-US" sz="2600" b="1" dirty="0" smtClean="0">
                <a:solidFill>
                  <a:srgbClr val="009900"/>
                </a:solidFill>
                <a:cs typeface="Arial" pitchFamily="34" charset="0"/>
              </a:rPr>
              <a:t>Instructor’s prepared notes and handouts</a:t>
            </a:r>
          </a:p>
          <a:p>
            <a:pPr marL="514350" indent="-514350" algn="l" eaLnBrk="1" hangingPunct="1">
              <a:buFont typeface="+mj-lt"/>
              <a:buAutoNum type="arabicPeriod"/>
            </a:pPr>
            <a:r>
              <a:rPr lang="en-US" sz="2600" b="1" dirty="0" smtClean="0">
                <a:solidFill>
                  <a:srgbClr val="000000"/>
                </a:solidFill>
                <a:cs typeface="Arial" pitchFamily="34" charset="0"/>
              </a:rPr>
              <a:t>Assignments and homework 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3600" b="1" dirty="0" smtClean="0">
                <a:solidFill>
                  <a:srgbClr val="C00000"/>
                </a:solidFill>
              </a:rPr>
              <a:t>VI. Students’ Performance Evaluation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l"/>
            <a:r>
              <a:rPr lang="en-US" sz="2600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Total mark is out of 100</a:t>
            </a:r>
          </a:p>
          <a:p>
            <a:pPr algn="l">
              <a:buNone/>
            </a:pPr>
            <a:r>
              <a:rPr lang="en-US" sz="2000" b="1" dirty="0" smtClean="0"/>
              <a:t>      1. </a:t>
            </a:r>
            <a:r>
              <a:rPr lang="en-US" sz="2000" b="1" i="1" dirty="0" smtClean="0">
                <a:solidFill>
                  <a:srgbClr val="FF0066"/>
                </a:solidFill>
              </a:rPr>
              <a:t>30%</a:t>
            </a:r>
            <a:r>
              <a:rPr lang="en-US" sz="2000" b="1" dirty="0" smtClean="0"/>
              <a:t> of the total mark is for:-</a:t>
            </a:r>
          </a:p>
          <a:p>
            <a:pPr algn="l">
              <a:buNone/>
            </a:pPr>
            <a:r>
              <a:rPr lang="en-US" sz="2400" b="1" dirty="0" smtClean="0"/>
              <a:t>         </a:t>
            </a:r>
            <a:r>
              <a:rPr lang="en-US" sz="1800" b="1" dirty="0" smtClean="0"/>
              <a:t>A. </a:t>
            </a:r>
            <a:r>
              <a:rPr lang="en-US" sz="1800" b="1" dirty="0" smtClean="0">
                <a:solidFill>
                  <a:srgbClr val="FF0066"/>
                </a:solidFill>
              </a:rPr>
              <a:t>10 marks </a:t>
            </a:r>
            <a:r>
              <a:rPr lang="en-US" sz="1800" b="1" dirty="0" smtClean="0"/>
              <a:t>are allotted for  students’ participation and interaction in the   </a:t>
            </a:r>
          </a:p>
          <a:p>
            <a:pPr algn="l">
              <a:buNone/>
            </a:pPr>
            <a:r>
              <a:rPr lang="en-US" sz="1800" b="1" dirty="0" smtClean="0"/>
              <a:t>                  Course Forum ( </a:t>
            </a:r>
            <a:r>
              <a:rPr lang="en-US" sz="1800" b="1" dirty="0" smtClean="0">
                <a:solidFill>
                  <a:srgbClr val="FF0066"/>
                </a:solidFill>
              </a:rPr>
              <a:t>14</a:t>
            </a:r>
            <a:r>
              <a:rPr lang="en-US" sz="1800" b="1" dirty="0" smtClean="0"/>
              <a:t> participations  )</a:t>
            </a:r>
          </a:p>
          <a:p>
            <a:pPr algn="l">
              <a:buNone/>
            </a:pPr>
            <a:r>
              <a:rPr lang="en-US" sz="1800" b="1" dirty="0" smtClean="0"/>
              <a:t>            B.  </a:t>
            </a:r>
            <a:r>
              <a:rPr lang="en-US" sz="1800" b="1" dirty="0" smtClean="0">
                <a:solidFill>
                  <a:srgbClr val="FF0066"/>
                </a:solidFill>
              </a:rPr>
              <a:t>10 marks </a:t>
            </a:r>
            <a:r>
              <a:rPr lang="en-US" sz="1800" b="1" dirty="0" smtClean="0"/>
              <a:t>allotted for </a:t>
            </a:r>
            <a:r>
              <a:rPr lang="en-US" sz="1800" b="1" dirty="0" smtClean="0">
                <a:solidFill>
                  <a:srgbClr val="FF0066"/>
                </a:solidFill>
              </a:rPr>
              <a:t>3</a:t>
            </a:r>
            <a:r>
              <a:rPr lang="en-US" sz="1800" b="1" dirty="0" smtClean="0"/>
              <a:t> assignments  (  </a:t>
            </a:r>
            <a:r>
              <a:rPr lang="en-US" sz="1800" b="1" dirty="0" smtClean="0">
                <a:solidFill>
                  <a:srgbClr val="FF0066"/>
                </a:solidFill>
              </a:rPr>
              <a:t>3</a:t>
            </a:r>
            <a:r>
              <a:rPr lang="en-US" sz="1800" b="1" dirty="0" smtClean="0"/>
              <a:t> – </a:t>
            </a:r>
            <a:r>
              <a:rPr lang="en-US" sz="1800" b="1" dirty="0" smtClean="0">
                <a:solidFill>
                  <a:srgbClr val="FF0066"/>
                </a:solidFill>
              </a:rPr>
              <a:t>3</a:t>
            </a:r>
            <a:r>
              <a:rPr lang="en-US" sz="1800" b="1" dirty="0" smtClean="0"/>
              <a:t> - </a:t>
            </a:r>
            <a:r>
              <a:rPr lang="en-US" sz="1800" b="1" dirty="0" smtClean="0">
                <a:solidFill>
                  <a:srgbClr val="FF0066"/>
                </a:solidFill>
              </a:rPr>
              <a:t>4</a:t>
            </a:r>
            <a:r>
              <a:rPr lang="en-US" sz="1800" b="1" dirty="0" smtClean="0"/>
              <a:t> )</a:t>
            </a:r>
          </a:p>
          <a:p>
            <a:pPr algn="l">
              <a:buNone/>
            </a:pPr>
            <a:r>
              <a:rPr lang="en-US" sz="1800" b="1" dirty="0" smtClean="0"/>
              <a:t>            C.  </a:t>
            </a:r>
            <a:r>
              <a:rPr lang="en-US" sz="1800" b="1" dirty="0" smtClean="0">
                <a:solidFill>
                  <a:srgbClr val="FF0066"/>
                </a:solidFill>
              </a:rPr>
              <a:t>7 marks</a:t>
            </a:r>
            <a:r>
              <a:rPr lang="en-US" sz="1800" b="1" dirty="0" smtClean="0"/>
              <a:t> for </a:t>
            </a:r>
            <a:r>
              <a:rPr lang="en-US" sz="1800" b="1" dirty="0" smtClean="0">
                <a:solidFill>
                  <a:srgbClr val="FF0066"/>
                </a:solidFill>
              </a:rPr>
              <a:t>14</a:t>
            </a:r>
            <a:r>
              <a:rPr lang="en-US" sz="1800" b="1" dirty="0" smtClean="0"/>
              <a:t> registered lectures </a:t>
            </a:r>
          </a:p>
          <a:p>
            <a:pPr algn="l">
              <a:buNone/>
            </a:pPr>
            <a:r>
              <a:rPr lang="en-US" sz="1800" b="1" dirty="0" smtClean="0"/>
              <a:t>            D. </a:t>
            </a:r>
            <a:r>
              <a:rPr lang="en-US" sz="1800" b="1" dirty="0" smtClean="0">
                <a:solidFill>
                  <a:srgbClr val="FF0066"/>
                </a:solidFill>
              </a:rPr>
              <a:t>3</a:t>
            </a:r>
            <a:r>
              <a:rPr lang="en-US" sz="1800" b="1" dirty="0" smtClean="0"/>
              <a:t> marks for  </a:t>
            </a:r>
            <a:r>
              <a:rPr lang="en-US" sz="1800" b="1" dirty="0" smtClean="0">
                <a:solidFill>
                  <a:srgbClr val="FF0066"/>
                </a:solidFill>
              </a:rPr>
              <a:t>3</a:t>
            </a:r>
            <a:r>
              <a:rPr lang="en-US" sz="1800" b="1" dirty="0" smtClean="0"/>
              <a:t> live lectures</a:t>
            </a:r>
          </a:p>
          <a:p>
            <a:pPr algn="l">
              <a:buNone/>
            </a:pPr>
            <a:endParaRPr lang="en-US" sz="1400" b="1" dirty="0" smtClean="0"/>
          </a:p>
          <a:p>
            <a:pPr algn="l">
              <a:buNone/>
            </a:pPr>
            <a:r>
              <a:rPr lang="en-US" sz="2000" b="1" dirty="0" smtClean="0"/>
              <a:t>      2. </a:t>
            </a:r>
            <a:r>
              <a:rPr lang="en-US" sz="2000" b="1" i="1" dirty="0" smtClean="0">
                <a:solidFill>
                  <a:srgbClr val="FF0066"/>
                </a:solidFill>
              </a:rPr>
              <a:t>70%</a:t>
            </a:r>
            <a:r>
              <a:rPr lang="en-US" sz="2000" b="1" dirty="0" smtClean="0"/>
              <a:t> of the total mark is for the </a:t>
            </a:r>
            <a:r>
              <a:rPr lang="en-US" sz="2000" b="1" dirty="0" smtClean="0">
                <a:solidFill>
                  <a:srgbClr val="FF0066"/>
                </a:solidFill>
              </a:rPr>
              <a:t>FINAL TEST</a:t>
            </a:r>
          </a:p>
          <a:p>
            <a:pPr algn="l"/>
            <a:r>
              <a:rPr lang="en-US" sz="2000" b="1" dirty="0" smtClean="0"/>
              <a:t> The final test is (</a:t>
            </a:r>
            <a:r>
              <a:rPr lang="en-US" sz="2000" b="1" dirty="0" smtClean="0">
                <a:solidFill>
                  <a:srgbClr val="FF0066"/>
                </a:solidFill>
              </a:rPr>
              <a:t>70 </a:t>
            </a:r>
            <a:r>
              <a:rPr lang="en-US" sz="2000" b="1" dirty="0" smtClean="0"/>
              <a:t>multiple choice questions with </a:t>
            </a:r>
            <a:r>
              <a:rPr lang="en-US" sz="2000" b="1" dirty="0" smtClean="0">
                <a:solidFill>
                  <a:srgbClr val="FF0066"/>
                </a:solidFill>
              </a:rPr>
              <a:t>five </a:t>
            </a:r>
            <a:r>
              <a:rPr lang="en-US" sz="2000" b="1" dirty="0" smtClean="0"/>
              <a:t>different forms ) </a:t>
            </a:r>
          </a:p>
          <a:p>
            <a:pPr algn="l"/>
            <a:r>
              <a:rPr lang="en-US" sz="2000" b="1" dirty="0" smtClean="0"/>
              <a:t>The exact date and  time of the final test will be announced later</a:t>
            </a:r>
          </a:p>
          <a:p>
            <a:pPr algn="l">
              <a:buNone/>
            </a:pPr>
            <a:r>
              <a:rPr lang="en-US" sz="2800" b="1" dirty="0" smtClean="0"/>
              <a:t> </a:t>
            </a: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eaLnBrk="1" hangingPunct="1"/>
            <a:r>
              <a:rPr lang="en-US" sz="3600" b="1" dirty="0" smtClean="0">
                <a:solidFill>
                  <a:srgbClr val="C00000"/>
                </a:solidFill>
              </a:rPr>
              <a:t>VII. References</a:t>
            </a:r>
            <a:r>
              <a:rPr lang="en-US" b="1" dirty="0" smtClean="0">
                <a:cs typeface="Arial" pitchFamily="34" charset="0"/>
              </a:rPr>
              <a:t/>
            </a:r>
            <a:br>
              <a:rPr lang="en-US" b="1" dirty="0" smtClean="0">
                <a:cs typeface="Arial" pitchFamily="34" charset="0"/>
              </a:rPr>
            </a:br>
            <a:endParaRPr lang="ar-SA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143000"/>
            <a:ext cx="9144000" cy="4830763"/>
          </a:xfrm>
        </p:spPr>
        <p:txBody>
          <a:bodyPr/>
          <a:lstStyle/>
          <a:p>
            <a:pPr algn="l" eaLnBrk="1" hangingPunct="1"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 </a:t>
            </a:r>
            <a:r>
              <a:rPr lang="en-US" sz="26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1. Main Textbook: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800" b="1" dirty="0" smtClean="0">
                <a:cs typeface="Arial" pitchFamily="34" charset="0"/>
              </a:rPr>
              <a:t>                 A.  </a:t>
            </a:r>
            <a:r>
              <a:rPr lang="en-US" sz="1800" b="1" i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Introducing Functional grammar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800" b="1" i="1" dirty="0" smtClean="0">
                <a:cs typeface="Arial" pitchFamily="34" charset="0"/>
              </a:rPr>
              <a:t>                       By Thompson, Geoff (2003 )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800" b="1" i="1" dirty="0" smtClean="0">
                <a:cs typeface="Arial" pitchFamily="34" charset="0"/>
              </a:rPr>
              <a:t>                       Oxford University Press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800" b="1" i="1" dirty="0" smtClean="0">
                <a:cs typeface="Arial" pitchFamily="34" charset="0"/>
              </a:rPr>
              <a:t>                 </a:t>
            </a:r>
            <a:r>
              <a:rPr lang="en-US" sz="1800" b="1" dirty="0" smtClean="0">
                <a:cs typeface="Arial" pitchFamily="34" charset="0"/>
              </a:rPr>
              <a:t>B</a:t>
            </a:r>
            <a:r>
              <a:rPr lang="en-US" sz="1800" b="1" i="1" dirty="0" smtClean="0">
                <a:cs typeface="Arial" pitchFamily="34" charset="0"/>
              </a:rPr>
              <a:t>. </a:t>
            </a:r>
            <a:r>
              <a:rPr lang="en-US" sz="1800" b="1" i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Doing Grammar</a:t>
            </a:r>
          </a:p>
          <a:p>
            <a:pPr algn="l" eaLnBrk="1" hangingPunct="1">
              <a:buNone/>
            </a:pPr>
            <a:r>
              <a:rPr lang="en-US" sz="1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</a:t>
            </a:r>
            <a:r>
              <a:rPr lang="en-US" sz="1800" b="1" i="1" dirty="0" smtClean="0">
                <a:cs typeface="Arial" pitchFamily="34" charset="0"/>
              </a:rPr>
              <a:t>By  </a:t>
            </a:r>
            <a:r>
              <a:rPr lang="en-US" sz="1800" b="1" i="1" dirty="0" err="1" smtClean="0">
                <a:cs typeface="Arial" pitchFamily="34" charset="0"/>
              </a:rPr>
              <a:t>Morenberg</a:t>
            </a:r>
            <a:r>
              <a:rPr lang="en-US" sz="1800" b="1" i="1" dirty="0" smtClean="0">
                <a:cs typeface="Arial" pitchFamily="34" charset="0"/>
              </a:rPr>
              <a:t>, Max  ( 2002 ) </a:t>
            </a:r>
          </a:p>
          <a:p>
            <a:pPr algn="l" eaLnBrk="1" hangingPunct="1">
              <a:buNone/>
            </a:pPr>
            <a:r>
              <a:rPr lang="en-US" sz="1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</a:t>
            </a:r>
            <a:r>
              <a:rPr lang="en-US" sz="1800" b="1" i="1" dirty="0" smtClean="0">
                <a:cs typeface="Arial" pitchFamily="34" charset="0"/>
              </a:rPr>
              <a:t>Oxford University Press</a:t>
            </a:r>
            <a:r>
              <a:rPr lang="en-US" sz="1800" dirty="0" smtClean="0">
                <a:solidFill>
                  <a:srgbClr val="0070C0"/>
                </a:solidFill>
                <a:cs typeface="Arial" pitchFamily="34" charset="0"/>
              </a:rPr>
              <a:t>   </a:t>
            </a:r>
            <a:r>
              <a:rPr lang="en-US" sz="1800" b="1" i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800" b="1" dirty="0" smtClean="0">
                <a:cs typeface="Arial" pitchFamily="34" charset="0"/>
              </a:rPr>
              <a:t>   2. References ( S )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800" b="1" i="1" dirty="0" smtClean="0">
                <a:cs typeface="Arial" pitchFamily="34" charset="0"/>
              </a:rPr>
              <a:t>                   </a:t>
            </a:r>
            <a:r>
              <a:rPr lang="en-US" sz="1800" b="1" i="1" u="sng" dirty="0" smtClean="0">
                <a:solidFill>
                  <a:srgbClr val="009900"/>
                </a:solidFill>
                <a:cs typeface="Arial" pitchFamily="34" charset="0"/>
              </a:rPr>
              <a:t>A student grammar of the English </a:t>
            </a:r>
            <a:r>
              <a:rPr lang="en-US" sz="1800" b="1" i="1" dirty="0" smtClean="0">
                <a:solidFill>
                  <a:srgbClr val="009900"/>
                </a:solidFill>
                <a:cs typeface="Arial" pitchFamily="34" charset="0"/>
              </a:rPr>
              <a:t> </a:t>
            </a:r>
            <a:r>
              <a:rPr lang="en-US" sz="1800" b="1" i="1" dirty="0" smtClean="0">
                <a:cs typeface="Arial" pitchFamily="34" charset="0"/>
              </a:rPr>
              <a:t>By </a:t>
            </a:r>
            <a:r>
              <a:rPr lang="en-US" sz="1800" b="1" i="1" dirty="0" err="1" smtClean="0">
                <a:cs typeface="Arial" pitchFamily="34" charset="0"/>
              </a:rPr>
              <a:t>Greenbaum</a:t>
            </a:r>
            <a:r>
              <a:rPr lang="en-US" sz="1800" b="1" i="1" dirty="0" smtClean="0">
                <a:cs typeface="Arial" pitchFamily="34" charset="0"/>
              </a:rPr>
              <a:t>, Sidney &amp; Quirk, R. ( 200?)                    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800" b="1" i="1" dirty="0" smtClean="0">
                <a:cs typeface="Arial" pitchFamily="34" charset="0"/>
              </a:rPr>
              <a:t>                                                                                 L </a:t>
            </a:r>
            <a:r>
              <a:rPr lang="en-US" sz="1800" b="1" i="1" dirty="0" err="1" smtClean="0">
                <a:cs typeface="Arial" pitchFamily="34" charset="0"/>
              </a:rPr>
              <a:t>ondon</a:t>
            </a:r>
            <a:r>
              <a:rPr lang="en-US" sz="1800" b="1" i="1" dirty="0" smtClean="0">
                <a:cs typeface="Arial" pitchFamily="34" charset="0"/>
              </a:rPr>
              <a:t>, Longmans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800" b="1" i="1" dirty="0" smtClean="0">
                <a:cs typeface="Arial" pitchFamily="34" charset="0"/>
              </a:rPr>
              <a:t>      3. Websites: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800" b="1" i="1" dirty="0" smtClean="0">
                <a:cs typeface="Arial" pitchFamily="34" charset="0"/>
              </a:rPr>
              <a:t>      1- </a:t>
            </a:r>
            <a:r>
              <a:rPr lang="en-US" sz="1800" b="1" i="1" dirty="0" smtClean="0">
                <a:solidFill>
                  <a:srgbClr val="C00000"/>
                </a:solidFill>
                <a:cs typeface="Arial" pitchFamily="34" charset="0"/>
                <a:hlinkClick r:id="rId2"/>
              </a:rPr>
              <a:t>www.barnesandnoble.com</a:t>
            </a:r>
            <a:endParaRPr lang="en-US" sz="1800" b="1" i="1" dirty="0" smtClean="0">
              <a:solidFill>
                <a:srgbClr val="C00000"/>
              </a:solidFill>
              <a:cs typeface="Arial" pitchFamily="34" charset="0"/>
            </a:endParaRPr>
          </a:p>
          <a:p>
            <a:pPr algn="l" eaLnBrk="1" hangingPunct="1">
              <a:buFont typeface="Arial" pitchFamily="34" charset="0"/>
              <a:buNone/>
            </a:pPr>
            <a:r>
              <a:rPr lang="en-US" sz="1800" b="1" i="1" dirty="0" smtClean="0">
                <a:cs typeface="Arial" pitchFamily="34" charset="0"/>
              </a:rPr>
              <a:t>      2. KFU web city Material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800" b="1" i="1" dirty="0" smtClean="0">
                <a:cs typeface="Arial" pitchFamily="34" charset="0"/>
              </a:rPr>
              <a:t>      3. Saudi Universities online resources.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10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3600" b="1" dirty="0" smtClean="0">
                <a:solidFill>
                  <a:srgbClr val="C00000"/>
                </a:solidFill>
              </a:rPr>
              <a:t>VIII. Contact  </a:t>
            </a:r>
            <a:endParaRPr lang="ar-SA" sz="3600" b="1" dirty="0" smtClean="0">
              <a:solidFill>
                <a:srgbClr val="C00000"/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l" eaLnBrk="1" hangingPunct="1">
              <a:buFont typeface="Arial" pitchFamily="34" charset="0"/>
              <a:buNone/>
            </a:pPr>
            <a:endParaRPr lang="en-US" sz="1800" i="1" dirty="0" smtClean="0">
              <a:latin typeface="Arial Black" pitchFamily="34" charset="0"/>
              <a:cs typeface="+mj-cs"/>
            </a:endParaRPr>
          </a:p>
          <a:p>
            <a:pPr algn="l" eaLnBrk="1" hangingPunct="1">
              <a:buFont typeface="Arial" pitchFamily="34" charset="0"/>
              <a:buNone/>
            </a:pPr>
            <a:r>
              <a:rPr lang="en-US" sz="1600" i="1" dirty="0" smtClean="0">
                <a:latin typeface="Arial Black" pitchFamily="34" charset="0"/>
                <a:cs typeface="+mn-cs"/>
              </a:rPr>
              <a:t>Instructor </a:t>
            </a:r>
            <a:r>
              <a:rPr lang="en-US" sz="1600" b="1" i="1" dirty="0" smtClean="0">
                <a:latin typeface="Arial Black" pitchFamily="34" charset="0"/>
                <a:cs typeface="+mn-cs"/>
              </a:rPr>
              <a:t>:                               </a:t>
            </a:r>
            <a:r>
              <a:rPr lang="en-US" sz="1800" b="1" i="1" dirty="0" smtClean="0">
                <a:latin typeface="Arial" pitchFamily="34" charset="0"/>
                <a:cs typeface="Arial" pitchFamily="34" charset="0"/>
              </a:rPr>
              <a:t>Dr. </a:t>
            </a:r>
            <a:r>
              <a:rPr lang="en-US" sz="1800" b="1" i="1" dirty="0" err="1" smtClean="0">
                <a:latin typeface="Arial" pitchFamily="34" charset="0"/>
                <a:cs typeface="Arial" pitchFamily="34" charset="0"/>
              </a:rPr>
              <a:t>Ghassan</a:t>
            </a:r>
            <a:r>
              <a:rPr lang="en-US" sz="1800" b="1" i="1" dirty="0" smtClean="0">
                <a:latin typeface="Arial" pitchFamily="34" charset="0"/>
                <a:cs typeface="Arial" pitchFamily="34" charset="0"/>
              </a:rPr>
              <a:t> M </a:t>
            </a:r>
            <a:r>
              <a:rPr lang="en-US" sz="1800" b="1" i="1" dirty="0" err="1" smtClean="0">
                <a:latin typeface="Arial" pitchFamily="34" charset="0"/>
                <a:cs typeface="Arial" pitchFamily="34" charset="0"/>
              </a:rPr>
              <a:t>Nayfi</a:t>
            </a:r>
            <a:endParaRPr lang="en-US" sz="1600" b="1" i="1" dirty="0" smtClean="0">
              <a:latin typeface="Arial" pitchFamily="34" charset="0"/>
              <a:cs typeface="Arial" pitchFamily="34" charset="0"/>
            </a:endParaRPr>
          </a:p>
          <a:p>
            <a:pPr algn="ctr" eaLnBrk="1" hangingPunct="1">
              <a:buFont typeface="Arial" pitchFamily="34" charset="0"/>
              <a:buNone/>
            </a:pPr>
            <a:r>
              <a:rPr lang="en-US" sz="1600" b="1" i="1" spc="-150" dirty="0" smtClean="0">
                <a:latin typeface="Arial" pitchFamily="34" charset="0"/>
                <a:cs typeface="Arial" pitchFamily="34" charset="0"/>
              </a:rPr>
              <a:t>Ass. Professor </a:t>
            </a:r>
          </a:p>
          <a:p>
            <a:pPr algn="ctr" eaLnBrk="1" hangingPunct="1">
              <a:buFont typeface="Arial" pitchFamily="34" charset="0"/>
              <a:buNone/>
            </a:pPr>
            <a:r>
              <a:rPr lang="en-US" sz="1600" b="1" i="1" spc="-150" dirty="0" smtClean="0">
                <a:latin typeface="Arial" pitchFamily="34" charset="0"/>
                <a:cs typeface="Arial" pitchFamily="34" charset="0"/>
              </a:rPr>
              <a:t> English Language-</a:t>
            </a:r>
            <a:r>
              <a:rPr lang="en-US" sz="16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i="1" spc="-150" dirty="0" smtClean="0">
                <a:latin typeface="Arial" pitchFamily="34" charset="0"/>
                <a:cs typeface="Arial" pitchFamily="34" charset="0"/>
              </a:rPr>
              <a:t>Applied Linguistics</a:t>
            </a:r>
          </a:p>
          <a:p>
            <a:pPr algn="ctr" eaLnBrk="1" hangingPunct="1">
              <a:buFont typeface="Arial" pitchFamily="34" charset="0"/>
              <a:buNone/>
            </a:pPr>
            <a:r>
              <a:rPr lang="en-US" sz="1600" b="1" i="1" spc="-150" dirty="0" smtClean="0">
                <a:latin typeface="Arial" pitchFamily="34" charset="0"/>
                <a:cs typeface="Arial" pitchFamily="34" charset="0"/>
              </a:rPr>
              <a:t>Carolina University – USA</a:t>
            </a:r>
          </a:p>
          <a:p>
            <a:pPr algn="ctr" eaLnBrk="1" hangingPunct="1">
              <a:buFont typeface="Arial" pitchFamily="34" charset="0"/>
              <a:buNone/>
            </a:pPr>
            <a:r>
              <a:rPr lang="en-US" sz="1000" i="1" spc="-150" dirty="0" smtClean="0">
                <a:latin typeface="Arial Black" pitchFamily="34" charset="0"/>
                <a:cs typeface="+mn-cs"/>
              </a:rPr>
              <a:t>*****************************************************************************************************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600" b="1" i="1" dirty="0" smtClean="0">
                <a:latin typeface="Arial Black" pitchFamily="34" charset="0"/>
                <a:cs typeface="+mn-cs"/>
              </a:rPr>
              <a:t>Office Hours:      </a:t>
            </a:r>
            <a:r>
              <a:rPr lang="en-US" sz="1600" i="1" dirty="0" smtClean="0">
                <a:latin typeface="Arial Black" pitchFamily="34" charset="0"/>
                <a:cs typeface="+mn-cs"/>
              </a:rPr>
              <a:t>11:30 – 12:30  ( Sat – Mon – Wed )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600" b="1" i="1" dirty="0" smtClean="0">
                <a:latin typeface="Arial Black" pitchFamily="34" charset="0"/>
                <a:cs typeface="+mn-cs"/>
              </a:rPr>
              <a:t>                            </a:t>
            </a:r>
            <a:r>
              <a:rPr lang="en-US" sz="1600" i="1" dirty="0" smtClean="0">
                <a:latin typeface="Arial Black" pitchFamily="34" charset="0"/>
                <a:cs typeface="+mn-cs"/>
              </a:rPr>
              <a:t>20:00 – 21:00  ( Everyday )</a:t>
            </a:r>
          </a:p>
          <a:p>
            <a:pPr algn="l" eaLnBrk="1" hangingPunct="1">
              <a:buFont typeface="Arial" pitchFamily="34" charset="0"/>
              <a:buNone/>
            </a:pPr>
            <a:endParaRPr lang="en-US" sz="900" i="1" dirty="0" smtClean="0">
              <a:latin typeface="Arial Black" pitchFamily="34" charset="0"/>
              <a:cs typeface="+mn-cs"/>
            </a:endParaRPr>
          </a:p>
          <a:p>
            <a:pPr algn="l" eaLnBrk="1" hangingPunct="1">
              <a:buFont typeface="Arial" pitchFamily="34" charset="0"/>
              <a:buNone/>
            </a:pPr>
            <a:r>
              <a:rPr lang="en-US" sz="1600" i="1" dirty="0" smtClean="0">
                <a:latin typeface="Arial Black" pitchFamily="34" charset="0"/>
                <a:cs typeface="+mn-cs"/>
              </a:rPr>
              <a:t> Mobile :              </a:t>
            </a:r>
            <a:r>
              <a:rPr lang="en-US" sz="1600" i="1" dirty="0" smtClean="0">
                <a:solidFill>
                  <a:srgbClr val="C00000"/>
                </a:solidFill>
                <a:latin typeface="Arial Black" pitchFamily="34" charset="0"/>
                <a:cs typeface="+mn-cs"/>
              </a:rPr>
              <a:t>00966506673650</a:t>
            </a:r>
          </a:p>
          <a:p>
            <a:pPr algn="l" eaLnBrk="1" hangingPunct="1">
              <a:buFont typeface="Arial" pitchFamily="34" charset="0"/>
              <a:buNone/>
            </a:pPr>
            <a:endParaRPr lang="en-US" sz="1050" i="1" dirty="0" smtClean="0">
              <a:solidFill>
                <a:srgbClr val="C00000"/>
              </a:solidFill>
              <a:latin typeface="Arial Black" pitchFamily="34" charset="0"/>
              <a:cs typeface="+mn-cs"/>
            </a:endParaRPr>
          </a:p>
          <a:p>
            <a:pPr algn="l" eaLnBrk="1" hangingPunct="1">
              <a:buFont typeface="Arial" pitchFamily="34" charset="0"/>
              <a:buNone/>
            </a:pPr>
            <a:r>
              <a:rPr lang="en-US" sz="1600" i="1" dirty="0" smtClean="0">
                <a:latin typeface="Arial Black" pitchFamily="34" charset="0"/>
                <a:cs typeface="+mn-cs"/>
              </a:rPr>
              <a:t>P.O. Box              </a:t>
            </a:r>
            <a:r>
              <a:rPr lang="en-US" sz="1600" i="1" dirty="0" smtClean="0">
                <a:solidFill>
                  <a:srgbClr val="C00000"/>
                </a:solidFill>
                <a:latin typeface="Arial Black" pitchFamily="34" charset="0"/>
                <a:cs typeface="+mn-cs"/>
              </a:rPr>
              <a:t>2551</a:t>
            </a:r>
            <a:r>
              <a:rPr lang="en-US" sz="1600" i="1" dirty="0" smtClean="0">
                <a:latin typeface="Arial Black" pitchFamily="34" charset="0"/>
                <a:cs typeface="+mn-cs"/>
              </a:rPr>
              <a:t>     Al </a:t>
            </a:r>
            <a:r>
              <a:rPr lang="en-US" sz="1600" i="1" dirty="0" err="1" smtClean="0">
                <a:latin typeface="Arial Black" pitchFamily="34" charset="0"/>
                <a:cs typeface="+mn-cs"/>
              </a:rPr>
              <a:t>Ahsa</a:t>
            </a:r>
            <a:r>
              <a:rPr lang="en-US" sz="1600" i="1" dirty="0" smtClean="0">
                <a:latin typeface="Arial Black" pitchFamily="34" charset="0"/>
                <a:cs typeface="+mn-cs"/>
              </a:rPr>
              <a:t> – KSA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600" i="1" dirty="0" smtClean="0">
                <a:latin typeface="Arial Black" pitchFamily="34" charset="0"/>
                <a:cs typeface="+mn-cs"/>
              </a:rPr>
              <a:t>Postal Code:       31982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600" i="1" dirty="0" smtClean="0">
                <a:latin typeface="Arial Black" pitchFamily="34" charset="0"/>
                <a:cs typeface="+mn-cs"/>
              </a:rPr>
              <a:t>Fax                     0096635896119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600" i="1" dirty="0" smtClean="0">
                <a:latin typeface="Arial Black" pitchFamily="34" charset="0"/>
                <a:cs typeface="+mn-cs"/>
              </a:rPr>
              <a:t>Office Tel.          0096635800000 - Ext. 235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600" i="1" dirty="0" smtClean="0">
                <a:latin typeface="Arial Black" pitchFamily="34" charset="0"/>
                <a:cs typeface="+mn-cs"/>
              </a:rPr>
              <a:t>Email                  </a:t>
            </a:r>
            <a:r>
              <a:rPr lang="en-US" sz="1600" i="1" dirty="0" smtClean="0">
                <a:solidFill>
                  <a:srgbClr val="002060"/>
                </a:solidFill>
                <a:latin typeface="Arial Black" pitchFamily="34" charset="0"/>
                <a:cs typeface="+mn-cs"/>
                <a:hlinkClick r:id="rId2"/>
              </a:rPr>
              <a:t>ghnayfi@kfu.edu.sa</a:t>
            </a:r>
            <a:r>
              <a:rPr lang="en-US" sz="1600" i="1" dirty="0" smtClean="0">
                <a:solidFill>
                  <a:srgbClr val="002060"/>
                </a:solidFill>
                <a:latin typeface="Arial Black" pitchFamily="34" charset="0"/>
                <a:cs typeface="+mn-cs"/>
              </a:rPr>
              <a:t> 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11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921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1817</TotalTime>
  <Words>723</Words>
  <Application>Microsoft Office PowerPoint</Application>
  <PresentationFormat>A4 Paper (210x297 mm)‎</PresentationFormat>
  <Paragraphs>137</Paragraphs>
  <Slides>12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Office Theme</vt:lpstr>
      <vt:lpstr>الشريحة 1</vt:lpstr>
      <vt:lpstr>Orientation Lecture</vt:lpstr>
      <vt:lpstr>Elements of the Lecture </vt:lpstr>
      <vt:lpstr>I. Course Identification</vt:lpstr>
      <vt:lpstr>II. Course Content</vt:lpstr>
      <vt:lpstr>III. Course Rationale</vt:lpstr>
      <vt:lpstr>IV. Course Objectives</vt:lpstr>
      <vt:lpstr>V.  Teaching Methods</vt:lpstr>
      <vt:lpstr>VI. Students’ Performance Evaluation</vt:lpstr>
      <vt:lpstr>VII. References </vt:lpstr>
      <vt:lpstr>VIII. Contact  </vt:lpstr>
      <vt:lpstr>الشريحة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kfu</cp:lastModifiedBy>
  <cp:revision>161</cp:revision>
  <dcterms:created xsi:type="dcterms:W3CDTF">2009-10-14T19:14:34Z</dcterms:created>
  <dcterms:modified xsi:type="dcterms:W3CDTF">2011-02-20T07:04:45Z</dcterms:modified>
</cp:coreProperties>
</file>