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333" r:id="rId5"/>
    <p:sldId id="343" r:id="rId6"/>
    <p:sldId id="344" r:id="rId7"/>
    <p:sldId id="345" r:id="rId8"/>
    <p:sldId id="334" r:id="rId9"/>
    <p:sldId id="346" r:id="rId10"/>
    <p:sldId id="347" r:id="rId11"/>
    <p:sldId id="33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9900"/>
    <a:srgbClr val="FF0066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7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7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</a:t>
            </a:r>
            <a:r>
              <a:rPr lang="en-US" sz="4000" b="1" dirty="0" smtClean="0">
                <a:solidFill>
                  <a:schemeClr val="tx1"/>
                </a:solidFill>
              </a:rPr>
              <a:t>7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Expressions of Purpose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Sample Questions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III. Conjunctions [ expressions of cause &amp; Effect ]</a:t>
            </a: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Expressions of Purpose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- In order to</a:t>
            </a:r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- S o as to</a:t>
            </a:r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- To</a:t>
            </a:r>
          </a:p>
          <a:p>
            <a:pPr algn="l" rtl="1"/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- All these three expressions of purpose have the same meaning.</a:t>
            </a:r>
          </a:p>
          <a:p>
            <a:pPr algn="l" rtl="1"/>
            <a:r>
              <a:rPr lang="ar-SA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-They are used to join two sentences; one of them is the result and the other is the  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  purpose.  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- They are always followed by infinitive verbs without to.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- They might be used at the beginning or in the middle.</a:t>
            </a:r>
          </a:p>
          <a:p>
            <a:pPr algn="l" rtl="1"/>
            <a:r>
              <a:rPr lang="en-US" sz="2000" b="1" dirty="0" smtClean="0"/>
              <a:t>Example (1):</a:t>
            </a:r>
          </a:p>
          <a:p>
            <a:pPr algn="l" rtl="1"/>
            <a:r>
              <a:rPr lang="en-US" sz="2000" b="1" dirty="0" smtClean="0"/>
              <a:t>Sami travelled to America </a:t>
            </a:r>
            <a:r>
              <a:rPr lang="en-US" sz="2000" b="1" u="sng" dirty="0" smtClean="0">
                <a:solidFill>
                  <a:srgbClr val="FF0000"/>
                </a:solidFill>
              </a:rPr>
              <a:t>in order to/ to/ so as to </a:t>
            </a:r>
            <a:r>
              <a:rPr lang="en-US" sz="2000" b="1" dirty="0" smtClean="0"/>
              <a:t>complete his higher education.</a:t>
            </a:r>
          </a:p>
          <a:p>
            <a:pPr algn="l" rtl="1"/>
            <a:r>
              <a:rPr lang="en-US" sz="2000" b="1" dirty="0" smtClean="0"/>
              <a:t>                result                                                                           purpose</a:t>
            </a:r>
          </a:p>
          <a:p>
            <a:pPr algn="l" rtl="1"/>
            <a:r>
              <a:rPr lang="en-US" sz="2000" b="1" u="sng" dirty="0" smtClean="0">
                <a:solidFill>
                  <a:srgbClr val="FF0000"/>
                </a:solidFill>
              </a:rPr>
              <a:t>In order to/ To/ So as to </a:t>
            </a:r>
            <a:r>
              <a:rPr lang="en-US" sz="2000" b="1" dirty="0" smtClean="0"/>
              <a:t>complete high education, Sami travelled to America.</a:t>
            </a:r>
          </a:p>
          <a:p>
            <a:pPr algn="l" rtl="1"/>
            <a:r>
              <a:rPr lang="en-US" sz="2000" b="1" dirty="0" smtClean="0"/>
              <a:t>                                                    purpose                                    result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Expressions of Purpose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– so that</a:t>
            </a:r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- in order that</a:t>
            </a:r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 algn="l" rtl="1"/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- All these three expressions of purpose have the same meaning.</a:t>
            </a:r>
          </a:p>
          <a:p>
            <a:pPr algn="l" rtl="1"/>
            <a:r>
              <a:rPr lang="ar-SA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-They are used to join two sentences; one of them is the result and the other is the  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  purpose.  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- They are always followed by a subject and a verb but mostly by a subject + can/ could/ may /might 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</a:rPr>
              <a:t>- They are ONLY used at the beginning .</a:t>
            </a:r>
          </a:p>
          <a:p>
            <a:pPr algn="l" rtl="1"/>
            <a:r>
              <a:rPr lang="en-US" sz="2000" b="1" dirty="0" smtClean="0"/>
              <a:t>Example (2):</a:t>
            </a:r>
          </a:p>
          <a:p>
            <a:pPr algn="l" rtl="1"/>
            <a:r>
              <a:rPr lang="en-US" sz="2000" b="1" dirty="0" smtClean="0"/>
              <a:t>Sami travelled to America </a:t>
            </a:r>
            <a:r>
              <a:rPr lang="en-US" sz="2000" b="1" u="sng" dirty="0" smtClean="0">
                <a:solidFill>
                  <a:srgbClr val="FF0000"/>
                </a:solidFill>
              </a:rPr>
              <a:t>so that / in order that </a:t>
            </a:r>
            <a:r>
              <a:rPr lang="en-US" sz="2000" b="1" u="sng" dirty="0" smtClean="0">
                <a:solidFill>
                  <a:srgbClr val="0070C0"/>
                </a:solidFill>
              </a:rPr>
              <a:t> he </a:t>
            </a:r>
            <a:r>
              <a:rPr lang="en-US" sz="2000" b="1" u="sng" dirty="0" smtClean="0">
                <a:solidFill>
                  <a:srgbClr val="009900"/>
                </a:solidFill>
              </a:rPr>
              <a:t> could </a:t>
            </a:r>
            <a:r>
              <a:rPr lang="en-US" sz="2000" b="1" dirty="0" smtClean="0"/>
              <a:t>complete his higher education.</a:t>
            </a:r>
          </a:p>
          <a:p>
            <a:pPr algn="l" rtl="1"/>
            <a:r>
              <a:rPr lang="en-US" sz="2000" b="1" dirty="0" smtClean="0"/>
              <a:t>                result                                                                           purpose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Expressions of Purpose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02163"/>
          </a:xfrm>
        </p:spPr>
        <p:txBody>
          <a:bodyPr/>
          <a:lstStyle/>
          <a:p>
            <a:pPr algn="l" rtl="1"/>
            <a:r>
              <a:rPr lang="en-US" sz="2000" b="1" dirty="0" smtClean="0"/>
              <a:t>Example (3)</a:t>
            </a:r>
          </a:p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In order to </a:t>
            </a:r>
            <a:r>
              <a:rPr lang="en-US" sz="2000" b="1" dirty="0" smtClean="0"/>
              <a:t>get high mark, students should study hard. [ Use “ so that” in stead of “ in order to”]</a:t>
            </a:r>
          </a:p>
          <a:p>
            <a:pPr algn="l" rtl="1"/>
            <a:r>
              <a:rPr lang="en-US" sz="2000" b="1" dirty="0" smtClean="0"/>
              <a:t>Students should study hard </a:t>
            </a:r>
            <a:r>
              <a:rPr lang="en-US" sz="2000" b="1" dirty="0" smtClean="0">
                <a:solidFill>
                  <a:srgbClr val="C00000"/>
                </a:solidFill>
              </a:rPr>
              <a:t>so that </a:t>
            </a:r>
            <a:r>
              <a:rPr lang="en-US" sz="2000" b="1" dirty="0" smtClean="0"/>
              <a:t>they </a:t>
            </a:r>
            <a:r>
              <a:rPr lang="en-US" sz="2000" b="1" dirty="0" smtClean="0">
                <a:solidFill>
                  <a:srgbClr val="FF0000"/>
                </a:solidFill>
              </a:rPr>
              <a:t>can get </a:t>
            </a:r>
            <a:r>
              <a:rPr lang="en-US" sz="2000" b="1" dirty="0" smtClean="0"/>
              <a:t>high mark.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Example (4)</a:t>
            </a:r>
          </a:p>
          <a:p>
            <a:pPr algn="l" rtl="1"/>
            <a:r>
              <a:rPr lang="en-US" sz="2000" b="1" dirty="0" smtClean="0"/>
              <a:t>Students  should study hard </a:t>
            </a:r>
            <a:r>
              <a:rPr lang="en-US" sz="2000" b="1" dirty="0" smtClean="0">
                <a:solidFill>
                  <a:srgbClr val="C00000"/>
                </a:solidFill>
              </a:rPr>
              <a:t>in order that they will not fail </a:t>
            </a:r>
            <a:r>
              <a:rPr lang="en-US" sz="2000" b="1" dirty="0" smtClean="0"/>
              <a:t>in the test. [ Use “ so as to” instead of “ in order to’]</a:t>
            </a:r>
          </a:p>
          <a:p>
            <a:pPr algn="l" rtl="1"/>
            <a:r>
              <a:rPr lang="en-US" sz="2000" b="1" dirty="0" smtClean="0"/>
              <a:t>Students should study hard </a:t>
            </a:r>
            <a:r>
              <a:rPr lang="en-US" sz="2000" b="1" dirty="0" smtClean="0">
                <a:solidFill>
                  <a:srgbClr val="C00000"/>
                </a:solidFill>
              </a:rPr>
              <a:t>so as not to fail </a:t>
            </a:r>
            <a:r>
              <a:rPr lang="en-US" sz="2000" b="1" dirty="0" smtClean="0"/>
              <a:t>in the test.</a:t>
            </a:r>
          </a:p>
          <a:p>
            <a:pPr algn="l" rtl="1"/>
            <a:r>
              <a:rPr lang="en-US" sz="2000" b="1" dirty="0" smtClean="0"/>
              <a:t>OR</a:t>
            </a:r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</a:rPr>
              <a:t>So as not to fail </a:t>
            </a:r>
            <a:r>
              <a:rPr lang="en-US" sz="2000" b="1" dirty="0" smtClean="0"/>
              <a:t>in the test, students should study hard.  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800" b="1" dirty="0" smtClean="0">
                <a:solidFill>
                  <a:srgbClr val="00B0F0"/>
                </a:solidFill>
                <a:latin typeface="Arial Black" pitchFamily="34" charset="0"/>
              </a:rPr>
              <a:t>. Sample Questions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02163"/>
          </a:xfrm>
        </p:spPr>
        <p:txBody>
          <a:bodyPr/>
          <a:lstStyle/>
          <a:p>
            <a:pPr algn="l" rtl="1"/>
            <a:r>
              <a:rPr lang="en-US" sz="2000" b="1" dirty="0" smtClean="0"/>
              <a:t>1. I went to the hospital to_____________the doctor.</a:t>
            </a:r>
          </a:p>
          <a:p>
            <a:pPr algn="l" rtl="1"/>
            <a:r>
              <a:rPr lang="en-US" sz="2000" b="1" dirty="0" smtClean="0"/>
              <a:t>    </a:t>
            </a:r>
            <a:r>
              <a:rPr lang="en-US" sz="1800" b="1" dirty="0" smtClean="0">
                <a:solidFill>
                  <a:srgbClr val="0070C0"/>
                </a:solidFill>
              </a:rPr>
              <a:t>A. seeing                                                                            B. see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</a:rPr>
              <a:t>    C. seen                                                                               D. saw</a:t>
            </a:r>
          </a:p>
          <a:p>
            <a:pPr algn="l" rtl="1"/>
            <a:r>
              <a:rPr lang="en-US" sz="2000" b="1" dirty="0" smtClean="0"/>
              <a:t>2. ___________ live happily, people should be honest and faithful to each other.</a:t>
            </a:r>
          </a:p>
          <a:p>
            <a:pPr algn="l" rtl="1"/>
            <a:r>
              <a:rPr lang="en-US" sz="2000" b="1" dirty="0" smtClean="0"/>
              <a:t>    </a:t>
            </a:r>
            <a:r>
              <a:rPr lang="en-US" sz="1800" b="1" dirty="0" smtClean="0">
                <a:solidFill>
                  <a:srgbClr val="0070C0"/>
                </a:solidFill>
              </a:rPr>
              <a:t>A. So that                                                                           B. In order that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</a:rPr>
              <a:t>    C. In order to                                                                     D. To that</a:t>
            </a:r>
          </a:p>
          <a:p>
            <a:pPr algn="l" rtl="1"/>
            <a:r>
              <a:rPr lang="en-US" sz="2000" b="1" dirty="0" smtClean="0"/>
              <a:t>3. He drove his car slowly so that _______________ dangerous accidents.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1800" b="1" dirty="0" smtClean="0">
                <a:solidFill>
                  <a:srgbClr val="0070C0"/>
                </a:solidFill>
              </a:rPr>
              <a:t>A. avoid                                                                               B. he can avoid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</a:rPr>
              <a:t>   C. he avoid                                                                          D. he could avoid</a:t>
            </a:r>
          </a:p>
          <a:p>
            <a:pPr algn="l" rtl="1"/>
            <a:r>
              <a:rPr lang="en-US" sz="2000" b="1" dirty="0" smtClean="0"/>
              <a:t>4. _______________your job well, you have to take training courses.</a:t>
            </a:r>
          </a:p>
          <a:p>
            <a:pPr algn="l" rtl="1"/>
            <a:r>
              <a:rPr lang="en-US" sz="2000" b="1" dirty="0" smtClean="0"/>
              <a:t>  </a:t>
            </a:r>
            <a:r>
              <a:rPr lang="en-US" sz="1800" b="1" dirty="0" smtClean="0">
                <a:solidFill>
                  <a:srgbClr val="0070C0"/>
                </a:solidFill>
              </a:rPr>
              <a:t>A. To do                                                                                B. So to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</a:rPr>
              <a:t>  C. In order that do                                                             D. Not to do   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</a:t>
            </a: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</a:rPr>
              <a:t>. Conjunctions ( Cause &amp; Effect )</a:t>
            </a:r>
            <a:endParaRPr lang="ar-SA" sz="3600" dirty="0" smtClean="0">
              <a:solidFill>
                <a:srgbClr val="0099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 </a:t>
            </a:r>
            <a:r>
              <a:rPr lang="en-US" sz="2000" b="1" dirty="0" smtClean="0"/>
              <a:t>A. Because</a:t>
            </a:r>
          </a:p>
          <a:p>
            <a:pPr algn="l" rtl="1" eaLnBrk="1" hangingPunct="1"/>
            <a:r>
              <a:rPr lang="en-US" sz="2000" b="1" dirty="0" smtClean="0"/>
              <a:t>      Since</a:t>
            </a:r>
          </a:p>
          <a:p>
            <a:pPr algn="l" rtl="1" eaLnBrk="1" hangingPunct="1"/>
            <a:r>
              <a:rPr lang="en-US" sz="2000" b="1" dirty="0" smtClean="0"/>
              <a:t>      As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All these words have the same meaning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They are used at the beginning and in the middle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They are followed by the reason or cause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They are followed by at least a subject and a verb</a:t>
            </a:r>
          </a:p>
          <a:p>
            <a:pPr algn="l" rtl="1" eaLnBrk="1" hangingPunct="1"/>
            <a:r>
              <a:rPr lang="en-US" sz="2000" b="1" dirty="0" smtClean="0"/>
              <a:t>Example(1)</a:t>
            </a:r>
          </a:p>
          <a:p>
            <a:pPr algn="l" rtl="1" eaLnBrk="1" hangingPunct="1"/>
            <a:r>
              <a:rPr lang="en-US" sz="2000" b="1" dirty="0" smtClean="0"/>
              <a:t>He didn’t go to work </a:t>
            </a:r>
            <a:r>
              <a:rPr lang="en-US" sz="2000" b="1" dirty="0" smtClean="0">
                <a:solidFill>
                  <a:srgbClr val="FF0000"/>
                </a:solidFill>
              </a:rPr>
              <a:t>because/since/as</a:t>
            </a:r>
            <a:r>
              <a:rPr lang="en-US" sz="2000" b="1" dirty="0" smtClean="0"/>
              <a:t> he was sick.</a:t>
            </a:r>
          </a:p>
          <a:p>
            <a:pPr algn="l" rtl="1" eaLnBrk="1" hangingPunct="1"/>
            <a:r>
              <a:rPr lang="en-US" sz="2000" b="1" dirty="0" smtClean="0"/>
              <a:t>        Effect/ result                                                  Reason/ cause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</a:rPr>
              <a:t>Because/Since/As</a:t>
            </a:r>
            <a:r>
              <a:rPr lang="en-US" sz="2000" b="1" dirty="0" smtClean="0"/>
              <a:t> he was sick, he didn’t go to work.</a:t>
            </a:r>
          </a:p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400" b="1" i="1" dirty="0" smtClean="0">
                <a:solidFill>
                  <a:srgbClr val="0070C0"/>
                </a:solidFill>
              </a:rPr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</a:t>
            </a: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</a:rPr>
              <a:t>. Conjunctions ( Cause &amp; Effect )</a:t>
            </a:r>
            <a:endParaRPr lang="ar-SA" sz="3600" dirty="0" smtClean="0">
              <a:solidFill>
                <a:srgbClr val="0099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 </a:t>
            </a:r>
            <a:r>
              <a:rPr lang="en-US" sz="2000" b="1" dirty="0" smtClean="0"/>
              <a:t>B. Therefore</a:t>
            </a:r>
          </a:p>
          <a:p>
            <a:pPr algn="l" rtl="1" eaLnBrk="1" hangingPunct="1"/>
            <a:r>
              <a:rPr lang="en-US" sz="2000" b="1" dirty="0" smtClean="0"/>
              <a:t>       and so</a:t>
            </a:r>
          </a:p>
          <a:p>
            <a:pPr algn="l" rtl="1" eaLnBrk="1" hangingPunct="1"/>
            <a:r>
              <a:rPr lang="en-US" sz="2000" b="1" dirty="0" smtClean="0"/>
              <a:t>       Consequently</a:t>
            </a:r>
          </a:p>
          <a:p>
            <a:pPr algn="l" rtl="1" eaLnBrk="1" hangingPunct="1"/>
            <a:r>
              <a:rPr lang="en-US" sz="2000" b="1" dirty="0" smtClean="0"/>
              <a:t>       as a result</a:t>
            </a:r>
          </a:p>
          <a:p>
            <a:pPr algn="l" rtl="1" eaLnBrk="1" hangingPunct="1"/>
            <a:r>
              <a:rPr lang="en-US" sz="2000" b="1" dirty="0" smtClean="0"/>
              <a:t>       so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All these words have the same meaning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They are used in the middle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They are always  followed by the result or effect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They are followed by at least a subject and a verb</a:t>
            </a:r>
          </a:p>
          <a:p>
            <a:pPr algn="l" rtl="1" eaLnBrk="1" hangingPunct="1"/>
            <a:r>
              <a:rPr lang="en-US" sz="2000" b="1" dirty="0" smtClean="0"/>
              <a:t>Example(2)</a:t>
            </a:r>
          </a:p>
          <a:p>
            <a:pPr algn="l" rtl="1" eaLnBrk="1" hangingPunct="1"/>
            <a:r>
              <a:rPr lang="en-US" sz="2000" b="1" dirty="0" smtClean="0"/>
              <a:t> He was sick. </a:t>
            </a:r>
            <a:r>
              <a:rPr lang="en-US" sz="2000" b="1" dirty="0" smtClean="0">
                <a:solidFill>
                  <a:srgbClr val="FF0000"/>
                </a:solidFill>
              </a:rPr>
              <a:t>Therefore/ As a result/ So/ Consequently </a:t>
            </a:r>
            <a:r>
              <a:rPr lang="en-US" sz="2000" b="1" dirty="0" smtClean="0"/>
              <a:t>, he didn’t go to work</a:t>
            </a:r>
          </a:p>
          <a:p>
            <a:pPr algn="l" rtl="1" eaLnBrk="1" hangingPunct="1"/>
            <a:r>
              <a:rPr lang="en-US" sz="2000" b="1" dirty="0" smtClean="0"/>
              <a:t>    Cause                                                                                                 Effect/ result</a:t>
            </a:r>
          </a:p>
          <a:p>
            <a:pPr algn="l" rtl="1" eaLnBrk="1" hangingPunct="1"/>
            <a:endParaRPr lang="en-US" sz="2000" dirty="0" smtClean="0"/>
          </a:p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400" b="1" i="1" dirty="0" smtClean="0">
                <a:solidFill>
                  <a:srgbClr val="0070C0"/>
                </a:solidFill>
              </a:rPr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</a:t>
            </a: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</a:rPr>
              <a:t>. Conjunctions ( Cause &amp; Effect )</a:t>
            </a:r>
            <a:endParaRPr lang="ar-SA" sz="3600" dirty="0" smtClean="0">
              <a:solidFill>
                <a:srgbClr val="0099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Example (3)</a:t>
            </a:r>
          </a:p>
          <a:p>
            <a:pPr algn="l" rtl="1" eaLnBrk="1" hangingPunct="1"/>
            <a:r>
              <a:rPr lang="en-US" sz="2000" b="1" dirty="0" smtClean="0"/>
              <a:t>She was very happy </a:t>
            </a:r>
            <a:r>
              <a:rPr lang="en-US" sz="2000" b="1" dirty="0" smtClean="0">
                <a:solidFill>
                  <a:srgbClr val="C00000"/>
                </a:solidFill>
              </a:rPr>
              <a:t>as</a:t>
            </a:r>
            <a:r>
              <a:rPr lang="en-US" sz="2000" b="1" dirty="0" smtClean="0"/>
              <a:t> she got full mark in the test. [ Use “ Therefore” instead of “ as”</a:t>
            </a:r>
          </a:p>
          <a:p>
            <a:pPr algn="l" rtl="1" eaLnBrk="1" hangingPunct="1"/>
            <a:r>
              <a:rPr lang="en-US" sz="2000" b="1" dirty="0" smtClean="0"/>
              <a:t>           Effect/ result                    reason  /cause                                                  </a:t>
            </a:r>
          </a:p>
          <a:p>
            <a:pPr algn="l" rtl="1" eaLnBrk="1" hangingPunct="1"/>
            <a:r>
              <a:rPr lang="en-US" sz="2000" b="1" dirty="0" smtClean="0"/>
              <a:t>She got full mark in the final test. </a:t>
            </a:r>
            <a:r>
              <a:rPr lang="en-US" sz="2000" b="1" dirty="0" smtClean="0">
                <a:solidFill>
                  <a:srgbClr val="C00000"/>
                </a:solidFill>
              </a:rPr>
              <a:t>Therefore</a:t>
            </a:r>
            <a:r>
              <a:rPr lang="en-US" sz="2000" b="1" dirty="0" smtClean="0"/>
              <a:t>, she was very happy. </a:t>
            </a:r>
          </a:p>
          <a:p>
            <a:pPr algn="l" rtl="1" eaLnBrk="1" hangingPunct="1"/>
            <a:r>
              <a:rPr lang="en-US" sz="2000" b="1" dirty="0" smtClean="0"/>
              <a:t>       </a:t>
            </a:r>
            <a:r>
              <a:rPr lang="en-US" sz="2000" b="1" dirty="0" smtClean="0">
                <a:solidFill>
                  <a:srgbClr val="0070C0"/>
                </a:solidFill>
              </a:rPr>
              <a:t>Example (4)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</a:rPr>
              <a:t>Since</a:t>
            </a:r>
            <a:r>
              <a:rPr lang="en-US" sz="2000" b="1" dirty="0" smtClean="0"/>
              <a:t> he is very rich, he can buy whatever he likes.  [ Use “ So’ instead of “ Since” ]</a:t>
            </a:r>
          </a:p>
          <a:p>
            <a:pPr algn="l" rtl="1" eaLnBrk="1" hangingPunct="1"/>
            <a:r>
              <a:rPr lang="en-US" sz="2000" b="1" dirty="0" smtClean="0"/>
              <a:t>                cause                  effect</a:t>
            </a:r>
          </a:p>
          <a:p>
            <a:pPr algn="l" rtl="1" eaLnBrk="1" hangingPunct="1"/>
            <a:r>
              <a:rPr lang="en-US" sz="2000" b="1" dirty="0" smtClean="0"/>
              <a:t>He is very rich. </a:t>
            </a:r>
            <a:r>
              <a:rPr lang="en-US" sz="2000" b="1" dirty="0" smtClean="0">
                <a:solidFill>
                  <a:srgbClr val="C00000"/>
                </a:solidFill>
              </a:rPr>
              <a:t>So</a:t>
            </a:r>
            <a:r>
              <a:rPr lang="en-US" sz="2000" b="1" dirty="0" smtClean="0"/>
              <a:t> he can buy whatever he likes.</a:t>
            </a:r>
          </a:p>
          <a:p>
            <a:pPr algn="l" rtl="1" eaLnBrk="1" hangingPunct="1"/>
            <a:r>
              <a:rPr lang="en-US" sz="2000" b="1" dirty="0" smtClean="0"/>
              <a:t>    Cause                                      result</a:t>
            </a:r>
          </a:p>
          <a:p>
            <a:pPr algn="l" rtl="1" eaLnBrk="1" hangingPunct="1"/>
            <a:r>
              <a:rPr lang="en-US" sz="2000" b="1" dirty="0" smtClean="0"/>
              <a:t>Because of [ followed only with noun phrase ]</a:t>
            </a:r>
          </a:p>
          <a:p>
            <a:pPr algn="l" rtl="1" eaLnBrk="1" hangingPunct="1"/>
            <a:r>
              <a:rPr lang="en-US" sz="2000" b="1" dirty="0" smtClean="0"/>
              <a:t>   He didn’t come </a:t>
            </a:r>
            <a:r>
              <a:rPr lang="en-US" sz="2000" b="1" dirty="0" smtClean="0">
                <a:solidFill>
                  <a:srgbClr val="FF0000"/>
                </a:solidFill>
              </a:rPr>
              <a:t>because</a:t>
            </a:r>
            <a:r>
              <a:rPr lang="en-US" sz="2000" b="1" dirty="0" smtClean="0"/>
              <a:t> he was ill.</a:t>
            </a:r>
          </a:p>
          <a:p>
            <a:pPr algn="l" rtl="1" eaLnBrk="1" hangingPunct="1"/>
            <a:r>
              <a:rPr lang="en-US" sz="2000" b="1" dirty="0" smtClean="0"/>
              <a:t>   He didn’t come </a:t>
            </a:r>
            <a:r>
              <a:rPr lang="en-US" sz="2000" b="1" dirty="0" smtClean="0">
                <a:solidFill>
                  <a:srgbClr val="FF0000"/>
                </a:solidFill>
              </a:rPr>
              <a:t>because of </a:t>
            </a:r>
            <a:r>
              <a:rPr lang="en-US" sz="2000" b="1" dirty="0" smtClean="0"/>
              <a:t>his sickness/ being sick.                            </a:t>
            </a:r>
          </a:p>
          <a:p>
            <a:pPr algn="l" rtl="1" eaLnBrk="1" hangingPunct="1"/>
            <a:endParaRPr lang="en-US" sz="2000" b="1" dirty="0" smtClean="0"/>
          </a:p>
          <a:p>
            <a:pPr algn="l" rtl="1" eaLnBrk="1" hangingPunct="1"/>
            <a:endParaRPr lang="en-US" sz="2000" b="1" dirty="0" smtClean="0"/>
          </a:p>
          <a:p>
            <a:pPr algn="l" rtl="1" eaLnBrk="1" hangingPunct="1"/>
            <a:endParaRPr lang="en-US" sz="2000" b="1" dirty="0" smtClean="0"/>
          </a:p>
          <a:p>
            <a:pPr algn="l" rtl="1" eaLnBrk="1" hangingPunct="1"/>
            <a:r>
              <a:rPr lang="en-US" sz="2000" b="1" dirty="0" smtClean="0"/>
              <a:t>    </a:t>
            </a:r>
            <a:endParaRPr lang="en-US" sz="2000" dirty="0" smtClean="0"/>
          </a:p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400" b="1" i="1" dirty="0" smtClean="0">
                <a:solidFill>
                  <a:srgbClr val="0070C0"/>
                </a:solidFill>
              </a:rPr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1. Ahmed went to university___________</a:t>
            </a:r>
            <a:r>
              <a:rPr lang="en-US" sz="1800" b="1" dirty="0" smtClean="0">
                <a:cs typeface="Arial" pitchFamily="34" charset="0"/>
              </a:rPr>
              <a:t>  his doctor 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A. so as meet                                                                         B. so that could meet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C. to not                                                                                  D. in order that he might see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cs typeface="Arial" pitchFamily="34" charset="0"/>
              </a:rPr>
              <a:t> 2. ___________ make any mistake, you should revise your typing.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A. In order not to                                                                    B. Because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Therefore                                                                             D. In order that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My friend looks very fat, ______________, he can’t run fast.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A. since                                                                                      B. so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so that                                                                                   D. in order to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4. ___________________ the bad weather, they cancelled their meeting.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A. Because                                                                               B. Because of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In order that                                                                        D. Consequently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17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3925</TotalTime>
  <Words>1044</Words>
  <Application>Microsoft Office PowerPoint</Application>
  <PresentationFormat>A4 Paper (210x297 mm)‎</PresentationFormat>
  <Paragraphs>182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Lecture 7</vt:lpstr>
      <vt:lpstr>Contents of Lecture 7</vt:lpstr>
      <vt:lpstr>  I. Expressions of Purpose</vt:lpstr>
      <vt:lpstr>  I. Expressions of Purpose</vt:lpstr>
      <vt:lpstr>  I. Expressions of Purpose</vt:lpstr>
      <vt:lpstr> II. Sample Questions</vt:lpstr>
      <vt:lpstr>III. Conjunctions ( Cause &amp; Effect )</vt:lpstr>
      <vt:lpstr>III. Conjunctions ( Cause &amp; Effect )</vt:lpstr>
      <vt:lpstr>III. Conjunctions ( Cause &amp; Effect )</vt:lpstr>
      <vt:lpstr>IV. Sample questions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397</cp:revision>
  <dcterms:created xsi:type="dcterms:W3CDTF">2009-10-14T19:14:34Z</dcterms:created>
  <dcterms:modified xsi:type="dcterms:W3CDTF">2011-03-31T13:16:09Z</dcterms:modified>
</cp:coreProperties>
</file>