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333" r:id="rId5"/>
    <p:sldId id="343" r:id="rId6"/>
    <p:sldId id="352" r:id="rId7"/>
    <p:sldId id="354" r:id="rId8"/>
    <p:sldId id="353" r:id="rId9"/>
    <p:sldId id="355" r:id="rId10"/>
    <p:sldId id="356" r:id="rId11"/>
    <p:sldId id="339" r:id="rId12"/>
    <p:sldId id="351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9900"/>
    <a:srgbClr val="FF0066"/>
    <a:srgbClr val="3B84AF"/>
    <a:srgbClr val="FF3300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9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9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Conditional Clauses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Conditional Clauses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Conditional Clause Type (1)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Conditional Clause Type (2)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III. Conditional Clause Type (3)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IV. Examples</a:t>
            </a:r>
            <a:endParaRPr lang="en-US" sz="2400" b="1" dirty="0" smtClean="0">
              <a:solidFill>
                <a:srgbClr val="FF0066"/>
              </a:solidFill>
              <a:latin typeface="Arial Black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V.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  <a:t>I. Conditional Clause Type (1)</a:t>
            </a:r>
            <a:b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9372600" cy="4983163"/>
          </a:xfrm>
        </p:spPr>
        <p:txBody>
          <a:bodyPr/>
          <a:lstStyle/>
          <a:p>
            <a:pPr algn="l" rtl="1"/>
            <a:r>
              <a:rPr lang="en-US" sz="2000" b="1" dirty="0" smtClean="0">
                <a:latin typeface="Arial Black" pitchFamily="34" charset="0"/>
              </a:rPr>
              <a:t>Real Condition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This type of condition shows that it is still possible for the event or the action to happen . It is called “ Conditional Clause- Type 1”.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the weather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is</a:t>
            </a:r>
            <a:r>
              <a:rPr lang="en-US" sz="1800" b="1" dirty="0" smtClean="0">
                <a:latin typeface="Arial Black" pitchFamily="34" charset="0"/>
              </a:rPr>
              <a:t> bad,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will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cancel</a:t>
            </a:r>
            <a:r>
              <a:rPr lang="en-US" sz="1800" b="1" dirty="0" smtClean="0">
                <a:latin typeface="Arial Black" pitchFamily="34" charset="0"/>
              </a:rPr>
              <a:t> the meeting.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will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cancel</a:t>
            </a:r>
            <a:r>
              <a:rPr lang="en-US" sz="1800" b="1" dirty="0" smtClean="0">
                <a:latin typeface="Arial Black" pitchFamily="34" charset="0"/>
              </a:rPr>
              <a:t> the meeting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the weather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is</a:t>
            </a:r>
            <a:r>
              <a:rPr lang="en-US" sz="1800" b="1" dirty="0" smtClean="0">
                <a:latin typeface="Arial Black" pitchFamily="34" charset="0"/>
              </a:rPr>
              <a:t> bad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8534400" cy="118872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1422400"/>
                <a:gridCol w="1422400"/>
                <a:gridCol w="1087431"/>
                <a:gridCol w="1757369"/>
                <a:gridCol w="1422400"/>
                <a:gridCol w="14224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Infinitive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verb without to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Subject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Present tense</a:t>
                      </a:r>
                      <a:endParaRPr lang="ar-SA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If/when / Unless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Conditional Clause Type (1)</a:t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If my friend invites me, I’ll visit him.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I will visit my friend if he invites me. </a:t>
            </a:r>
            <a:r>
              <a:rPr lang="en-US" sz="2000" b="1" dirty="0" smtClean="0">
                <a:latin typeface="Arial Black" pitchFamily="34" charset="0"/>
              </a:rPr>
              <a:t>  </a:t>
            </a:r>
          </a:p>
          <a:p>
            <a:pPr algn="l" rtl="1"/>
            <a:endParaRPr lang="en-US" sz="1200" dirty="0" smtClean="0"/>
          </a:p>
          <a:p>
            <a:pPr algn="l" rtl="1"/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Unless =  [ If + not ]</a:t>
            </a:r>
          </a:p>
          <a:p>
            <a:pPr algn="l" rtl="1"/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2000" dirty="0" smtClean="0">
                <a:latin typeface="Arial Black" pitchFamily="34" charset="0"/>
              </a:rPr>
              <a:t> you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don’t</a:t>
            </a:r>
            <a:r>
              <a:rPr lang="en-US" sz="2000" dirty="0" smtClean="0">
                <a:latin typeface="Arial Black" pitchFamily="34" charset="0"/>
              </a:rPr>
              <a:t> study hard, you’ll fail.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Unless you study hard, you’ll fail.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You’ll fail unless you study hard.</a:t>
            </a:r>
          </a:p>
          <a:p>
            <a:pPr algn="l" rtl="1"/>
            <a:r>
              <a:rPr lang="en-US" sz="1400" dirty="0" smtClean="0"/>
              <a:t> </a:t>
            </a:r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</a:rPr>
              <a:t>Unless</a:t>
            </a:r>
            <a:r>
              <a:rPr lang="en-US" sz="2000" b="1" dirty="0" smtClean="0"/>
              <a:t> she </a:t>
            </a:r>
            <a:r>
              <a:rPr lang="en-US" sz="2000" b="1" dirty="0" smtClean="0">
                <a:solidFill>
                  <a:srgbClr val="FF0000"/>
                </a:solidFill>
              </a:rPr>
              <a:t>has</a:t>
            </a:r>
            <a:r>
              <a:rPr lang="en-US" sz="2000" b="1" dirty="0" smtClean="0"/>
              <a:t> enough money, she can’t buy a car.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[Use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“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”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instead of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“Unless”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]</a:t>
            </a:r>
            <a:endParaRPr lang="en-US" sz="2000" b="1" dirty="0" smtClean="0">
              <a:solidFill>
                <a:srgbClr val="00B050"/>
              </a:solidFill>
              <a:latin typeface="Arial Black" pitchFamily="34" charset="0"/>
            </a:endParaRPr>
          </a:p>
          <a:p>
            <a:pPr algn="l" rtl="1"/>
            <a:endParaRPr lang="en-US" sz="300" b="1" dirty="0" smtClean="0"/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</a:rPr>
              <a:t>If</a:t>
            </a:r>
            <a:r>
              <a:rPr lang="en-US" sz="2000" b="1" dirty="0" smtClean="0"/>
              <a:t> she </a:t>
            </a:r>
            <a:r>
              <a:rPr lang="en-US" sz="2000" b="1" dirty="0" smtClean="0">
                <a:solidFill>
                  <a:srgbClr val="FF0000"/>
                </a:solidFill>
              </a:rPr>
              <a:t>doesn’t have </a:t>
            </a:r>
            <a:r>
              <a:rPr lang="en-US" sz="2000" b="1" dirty="0" smtClean="0"/>
              <a:t>enough money, she can’t buy a car.</a:t>
            </a:r>
          </a:p>
          <a:p>
            <a:pPr algn="l" rtl="1"/>
            <a:r>
              <a:rPr lang="en-US" sz="2000" b="1" dirty="0" smtClean="0"/>
              <a:t>She can’t buy a car </a:t>
            </a:r>
            <a:r>
              <a:rPr lang="en-US" sz="2000" b="1" dirty="0" smtClean="0">
                <a:solidFill>
                  <a:srgbClr val="FF0000"/>
                </a:solidFill>
              </a:rPr>
              <a:t>unless </a:t>
            </a:r>
            <a:r>
              <a:rPr lang="en-US" sz="2000" b="1" dirty="0" smtClean="0"/>
              <a:t>she </a:t>
            </a:r>
            <a:r>
              <a:rPr lang="en-US" sz="2000" b="1" dirty="0" smtClean="0">
                <a:solidFill>
                  <a:srgbClr val="FF0000"/>
                </a:solidFill>
              </a:rPr>
              <a:t>has</a:t>
            </a:r>
            <a:r>
              <a:rPr lang="en-US" sz="2000" b="1" dirty="0" smtClean="0"/>
              <a:t> enough money.</a:t>
            </a:r>
          </a:p>
          <a:p>
            <a:pPr algn="l" rtl="1"/>
            <a:r>
              <a:rPr lang="en-US" sz="2000" b="1" dirty="0" smtClean="0"/>
              <a:t>She can’t buy a car </a:t>
            </a:r>
            <a:r>
              <a:rPr lang="en-US" sz="2000" b="1" dirty="0" smtClean="0">
                <a:solidFill>
                  <a:srgbClr val="FF0000"/>
                </a:solidFill>
              </a:rPr>
              <a:t>if</a:t>
            </a:r>
            <a:r>
              <a:rPr lang="en-US" sz="2000" b="1" dirty="0" smtClean="0"/>
              <a:t> she </a:t>
            </a:r>
            <a:r>
              <a:rPr lang="en-US" sz="2000" b="1" dirty="0" smtClean="0">
                <a:solidFill>
                  <a:srgbClr val="FF0000"/>
                </a:solidFill>
              </a:rPr>
              <a:t>doesn’t have </a:t>
            </a:r>
            <a:r>
              <a:rPr lang="en-US" sz="2000" b="1" dirty="0" smtClean="0"/>
              <a:t>enough money.</a:t>
            </a:r>
            <a:r>
              <a:rPr lang="en-US" sz="2000" dirty="0" smtClean="0"/>
              <a:t>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Conditional Clause Type (1)</a:t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What is the difference between If &amp; When ?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Study the following 2 conditional clauses: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A) If he comes, I will tell him the truth.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B) When he comes, I will tell him the truth.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___________________________________________________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When we use if, we are not sure about the event to happen or not.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But when we use when we are sure about the event to happen.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So, in 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( B ) </a:t>
            </a:r>
            <a:r>
              <a:rPr lang="en-US" sz="2000" dirty="0" smtClean="0">
                <a:latin typeface="Arial Black" pitchFamily="34" charset="0"/>
              </a:rPr>
              <a:t>we are sure that he will come. But in 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( A ) </a:t>
            </a:r>
            <a:r>
              <a:rPr lang="en-US" sz="2000" dirty="0" smtClean="0">
                <a:latin typeface="Arial Black" pitchFamily="34" charset="0"/>
              </a:rPr>
              <a:t>we are not sure about his coming.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Example: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 If the </a:t>
            </a:r>
            <a:r>
              <a:rPr lang="en-US" sz="2000" dirty="0" err="1" smtClean="0">
                <a:latin typeface="Arial Black" pitchFamily="34" charset="0"/>
              </a:rPr>
              <a:t>questions____________easy</a:t>
            </a:r>
            <a:r>
              <a:rPr lang="en-US" sz="2000" dirty="0" smtClean="0">
                <a:latin typeface="Arial Black" pitchFamily="34" charset="0"/>
              </a:rPr>
              <a:t>, Most of the students will pass.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          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A. aren’t                                                B. are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           C. were                                                 D. weren’t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5400" y="6400800"/>
            <a:ext cx="2696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ABBD256-75CF-4342-81FC-55F22914FC3D}" type="slidenum">
              <a:rPr lang="ar-SA" sz="1200" smtClean="0">
                <a:solidFill>
                  <a:prstClr val="white"/>
                </a:solidFill>
                <a:latin typeface="Calibri" pitchFamily="34" charset="0"/>
              </a:rPr>
              <a:pPr/>
              <a:t>6</a:t>
            </a:fld>
            <a:endParaRPr lang="ar-SA" dirty="0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B0F0"/>
                </a:solidFill>
                <a:latin typeface="Arial Black" pitchFamily="34" charset="0"/>
              </a:rPr>
              <a:t>I. Conditional Clause Type (2)</a:t>
            </a:r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algn="l" rtl="1"/>
            <a:r>
              <a:rPr lang="en-US" sz="2000" b="1" dirty="0" smtClean="0">
                <a:latin typeface="Arial Black" pitchFamily="34" charset="0"/>
              </a:rPr>
              <a:t>Unreal Condition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This type of condition shows that it is impossible for the event or the action to happen . It is called “ Conditional Clause- Type 2 ”.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 If I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were</a:t>
            </a:r>
            <a:r>
              <a:rPr lang="en-US" sz="1800" b="1" dirty="0" smtClean="0">
                <a:latin typeface="Arial Black" pitchFamily="34" charset="0"/>
              </a:rPr>
              <a:t> you, I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wouldn’t waste </a:t>
            </a:r>
            <a:r>
              <a:rPr lang="en-US" sz="1800" b="1" dirty="0" smtClean="0">
                <a:latin typeface="Arial Black" pitchFamily="34" charset="0"/>
              </a:rPr>
              <a:t>my time. [ Used to give advice ]</a:t>
            </a:r>
          </a:p>
          <a:p>
            <a:pPr algn="l" rtl="1"/>
            <a:r>
              <a:rPr lang="ar-SA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 </a:t>
            </a:r>
          </a:p>
          <a:p>
            <a:pPr algn="l" rtl="1"/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the weather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was/ were</a:t>
            </a:r>
            <a:r>
              <a:rPr lang="en-US" sz="1800" b="1" dirty="0" smtClean="0">
                <a:latin typeface="Arial Black" pitchFamily="34" charset="0"/>
              </a:rPr>
              <a:t> bad,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would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cancel</a:t>
            </a:r>
            <a:r>
              <a:rPr lang="en-US" sz="1800" b="1" dirty="0" smtClean="0">
                <a:latin typeface="Arial Black" pitchFamily="34" charset="0"/>
              </a:rPr>
              <a:t> the meeting.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would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cancel</a:t>
            </a:r>
            <a:r>
              <a:rPr lang="en-US" sz="1800" b="1" dirty="0" smtClean="0">
                <a:latin typeface="Arial Black" pitchFamily="34" charset="0"/>
              </a:rPr>
              <a:t> the meeting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the weather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was/ were</a:t>
            </a:r>
            <a:r>
              <a:rPr lang="en-US" sz="1800" b="1" dirty="0" smtClean="0">
                <a:latin typeface="Arial Black" pitchFamily="34" charset="0"/>
              </a:rPr>
              <a:t> bad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8534400" cy="118872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1422400"/>
                <a:gridCol w="1422400"/>
                <a:gridCol w="1087431"/>
                <a:gridCol w="1757369"/>
                <a:gridCol w="1422400"/>
                <a:gridCol w="14224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Infinitive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verb without to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Could 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Subject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Past tense</a:t>
                      </a:r>
                      <a:endParaRPr lang="ar-SA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If/ Unless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 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Conditional Clause Type (2) 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If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have</a:t>
            </a:r>
            <a:r>
              <a:rPr lang="en-US" sz="2000" dirty="0" smtClean="0">
                <a:latin typeface="Arial Black" pitchFamily="34" charset="0"/>
              </a:rPr>
              <a:t> enough time,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will finish </a:t>
            </a:r>
            <a:r>
              <a:rPr lang="en-US" sz="2000" dirty="0" smtClean="0">
                <a:latin typeface="Arial Black" pitchFamily="34" charset="0"/>
              </a:rPr>
              <a:t>the work.   [ Type 1 ]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Unless they have enough time,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will not finish </a:t>
            </a:r>
            <a:r>
              <a:rPr lang="en-US" sz="2000" dirty="0" smtClean="0">
                <a:latin typeface="Arial Black" pitchFamily="34" charset="0"/>
              </a:rPr>
              <a:t>the work.</a:t>
            </a:r>
          </a:p>
          <a:p>
            <a:pPr algn="l" rtl="1"/>
            <a:endParaRPr lang="en-US" sz="11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If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had</a:t>
            </a:r>
            <a:r>
              <a:rPr lang="en-US" sz="2000" dirty="0" smtClean="0">
                <a:latin typeface="Arial Black" pitchFamily="34" charset="0"/>
              </a:rPr>
              <a:t> enough time,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would finish </a:t>
            </a:r>
            <a:r>
              <a:rPr lang="en-US" sz="2000" dirty="0" smtClean="0">
                <a:latin typeface="Arial Black" pitchFamily="34" charset="0"/>
              </a:rPr>
              <a:t>the work. [ Type 2 ]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Unless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had</a:t>
            </a:r>
            <a:r>
              <a:rPr lang="en-US" sz="2000" dirty="0" smtClean="0">
                <a:latin typeface="Arial Black" pitchFamily="34" charset="0"/>
              </a:rPr>
              <a:t> enough time,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would not finish </a:t>
            </a:r>
            <a:r>
              <a:rPr lang="en-US" sz="2000" dirty="0" smtClean="0">
                <a:latin typeface="Arial Black" pitchFamily="34" charset="0"/>
              </a:rPr>
              <a:t>the work.</a:t>
            </a:r>
          </a:p>
          <a:p>
            <a:pPr algn="l" rtl="1"/>
            <a:endParaRPr lang="en-US" sz="2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2000" dirty="0" smtClean="0">
                <a:latin typeface="Arial Black" pitchFamily="34" charset="0"/>
              </a:rPr>
              <a:t> he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didn’t go</a:t>
            </a:r>
            <a:r>
              <a:rPr lang="en-US" sz="2000" dirty="0" smtClean="0">
                <a:latin typeface="Arial Black" pitchFamily="34" charset="0"/>
              </a:rPr>
              <a:t>, he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could be </a:t>
            </a:r>
            <a:r>
              <a:rPr lang="en-US" sz="2000" dirty="0" smtClean="0">
                <a:latin typeface="Arial Black" pitchFamily="34" charset="0"/>
              </a:rPr>
              <a:t>punished. [ Use “ Unless” ]</a:t>
            </a:r>
          </a:p>
          <a:p>
            <a:pPr algn="l" rtl="1"/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Unless</a:t>
            </a:r>
            <a:r>
              <a:rPr lang="en-US" sz="2000" dirty="0" smtClean="0">
                <a:latin typeface="Arial Black" pitchFamily="34" charset="0"/>
              </a:rPr>
              <a:t> he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went</a:t>
            </a:r>
            <a:r>
              <a:rPr lang="en-US" sz="2000" dirty="0" smtClean="0">
                <a:latin typeface="Arial Black" pitchFamily="34" charset="0"/>
              </a:rPr>
              <a:t>, he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could be </a:t>
            </a:r>
            <a:r>
              <a:rPr lang="en-US" sz="2000" dirty="0" smtClean="0">
                <a:latin typeface="Arial Black" pitchFamily="34" charset="0"/>
              </a:rPr>
              <a:t>punished.</a:t>
            </a:r>
          </a:p>
          <a:p>
            <a:pPr algn="l" rtl="1"/>
            <a:endParaRPr lang="en-US" sz="2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Example: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 If the </a:t>
            </a:r>
            <a:r>
              <a:rPr lang="en-US" sz="2000" dirty="0" err="1" smtClean="0">
                <a:latin typeface="Arial Black" pitchFamily="34" charset="0"/>
              </a:rPr>
              <a:t>questions_________easy</a:t>
            </a:r>
            <a:r>
              <a:rPr lang="en-US" sz="2000" dirty="0" smtClean="0">
                <a:latin typeface="Arial Black" pitchFamily="34" charset="0"/>
              </a:rPr>
              <a:t>, Most of the students couldn’t pass.</a:t>
            </a: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          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A. aren’t                                                B. are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           C. were                                                 D. weren’t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5400" y="6400800"/>
            <a:ext cx="2696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BBD256-75CF-4342-81FC-55F22914FC3D}" type="slidenum">
              <a:rPr lang="ar-SA" sz="1200" smtClean="0">
                <a:solidFill>
                  <a:prstClr val="white"/>
                </a:solidFill>
                <a:latin typeface="Calibri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lang="ar-SA" dirty="0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III. Conditional Clause Type (3)</a:t>
            </a:r>
            <a:br>
              <a:rPr lang="en-US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algn="l" rtl="1"/>
            <a:r>
              <a:rPr lang="en-US" sz="2000" b="1" dirty="0" smtClean="0">
                <a:latin typeface="Arial Black" pitchFamily="34" charset="0"/>
              </a:rPr>
              <a:t>Impossible or Contrary to fact Condition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This type of condition shows that it is contrary to fact  . It is called “ Conditional Clause- Type 3 ”.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8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the weather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had been </a:t>
            </a:r>
            <a:r>
              <a:rPr lang="en-US" sz="1800" b="1" dirty="0" smtClean="0">
                <a:latin typeface="Arial Black" pitchFamily="34" charset="0"/>
              </a:rPr>
              <a:t>bad, </a:t>
            </a:r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would</a:t>
            </a:r>
            <a:r>
              <a:rPr lang="en-US" sz="1800" b="1" dirty="0" smtClean="0">
                <a:latin typeface="Arial Black" pitchFamily="34" charset="0"/>
              </a:rPr>
              <a:t> have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canceled</a:t>
            </a:r>
            <a:r>
              <a:rPr lang="en-US" sz="1800" b="1" dirty="0" smtClean="0">
                <a:latin typeface="Arial Black" pitchFamily="34" charset="0"/>
              </a:rPr>
              <a:t> the meeting.</a:t>
            </a:r>
          </a:p>
          <a:p>
            <a:pPr algn="l" rtl="1"/>
            <a:endParaRPr lang="en-US" sz="10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solidFill>
                  <a:srgbClr val="00B050"/>
                </a:solidFill>
                <a:latin typeface="Arial Black" pitchFamily="34" charset="0"/>
              </a:rPr>
              <a:t>We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FF0066"/>
                </a:solidFill>
                <a:latin typeface="Arial Black" pitchFamily="34" charset="0"/>
              </a:rPr>
              <a:t>would</a:t>
            </a:r>
            <a:r>
              <a:rPr lang="en-US" sz="1800" b="1" dirty="0" smtClean="0">
                <a:latin typeface="Arial Black" pitchFamily="34" charset="0"/>
              </a:rPr>
              <a:t> have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</a:rPr>
              <a:t>canceled</a:t>
            </a:r>
            <a:r>
              <a:rPr lang="en-US" sz="1800" b="1" dirty="0" smtClean="0">
                <a:latin typeface="Arial Black" pitchFamily="34" charset="0"/>
              </a:rPr>
              <a:t> the meeting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if</a:t>
            </a:r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the weather </a:t>
            </a:r>
            <a:r>
              <a:rPr lang="en-US" sz="1800" b="1" dirty="0" smtClean="0">
                <a:solidFill>
                  <a:srgbClr val="FF0000"/>
                </a:solidFill>
                <a:latin typeface="Arial Black" pitchFamily="34" charset="0"/>
              </a:rPr>
              <a:t>had been </a:t>
            </a:r>
            <a:r>
              <a:rPr lang="en-US" sz="1800" b="1" dirty="0" smtClean="0">
                <a:latin typeface="Arial Black" pitchFamily="34" charset="0"/>
              </a:rPr>
              <a:t>bad.</a:t>
            </a:r>
          </a:p>
          <a:p>
            <a:pPr algn="l" rtl="1"/>
            <a:endParaRPr lang="en-US" sz="1000" b="1" dirty="0" smtClean="0">
              <a:latin typeface="Arial Black" pitchFamily="34" charset="0"/>
            </a:endParaRPr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Here the meaning implies that we didn’t cancel the meeting and the weather was fine and not bad. 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8534400" cy="118872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1244600"/>
                <a:gridCol w="1600200"/>
                <a:gridCol w="1087431"/>
                <a:gridCol w="1757369"/>
                <a:gridCol w="1422400"/>
                <a:gridCol w="14224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form 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Would+ have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Could+ have 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Might+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have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Subject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Past perfect</a:t>
                      </a:r>
                    </a:p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Had+ 3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form</a:t>
                      </a:r>
                      <a:endParaRPr lang="ar-SA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If/ Unless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00B050"/>
                </a:solidFill>
                <a:latin typeface="Arial Black" pitchFamily="34" charset="0"/>
                <a:cs typeface="Arial" pitchFamily="34" charset="0"/>
              </a:rPr>
              <a:t> II</a:t>
            </a:r>
            <a:r>
              <a:rPr lang="en-US" sz="2400" b="1" dirty="0" smtClean="0">
                <a:solidFill>
                  <a:srgbClr val="00B050"/>
                </a:solidFill>
                <a:latin typeface="Arial Black" pitchFamily="34" charset="0"/>
              </a:rPr>
              <a:t>. Conditional Clause Type (3) 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If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have</a:t>
            </a:r>
            <a:r>
              <a:rPr lang="en-US" sz="2000" dirty="0" smtClean="0">
                <a:latin typeface="Arial Black" pitchFamily="34" charset="0"/>
              </a:rPr>
              <a:t> enough time,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will finish </a:t>
            </a:r>
            <a:r>
              <a:rPr lang="en-US" sz="2000" dirty="0" smtClean="0">
                <a:latin typeface="Arial Black" pitchFamily="34" charset="0"/>
              </a:rPr>
              <a:t>the work.   [ Type 1 ]</a:t>
            </a:r>
          </a:p>
          <a:p>
            <a:pPr algn="l" rtl="1"/>
            <a:endParaRPr lang="en-US" sz="11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If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had</a:t>
            </a:r>
            <a:r>
              <a:rPr lang="en-US" sz="2000" dirty="0" smtClean="0">
                <a:latin typeface="Arial Black" pitchFamily="34" charset="0"/>
              </a:rPr>
              <a:t> enough time, they 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would finish </a:t>
            </a:r>
            <a:r>
              <a:rPr lang="en-US" sz="2000" dirty="0" smtClean="0">
                <a:latin typeface="Arial Black" pitchFamily="34" charset="0"/>
              </a:rPr>
              <a:t>the work. [ Type 2 ]</a:t>
            </a:r>
          </a:p>
          <a:p>
            <a:pPr algn="l" rtl="1"/>
            <a:endParaRPr lang="en-US" sz="1800" dirty="0" smtClean="0">
              <a:latin typeface="Arial Black" pitchFamily="34" charset="0"/>
            </a:endParaRP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If they 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had had </a:t>
            </a:r>
            <a:r>
              <a:rPr lang="en-US" sz="1800" dirty="0" smtClean="0">
                <a:latin typeface="Arial Black" pitchFamily="34" charset="0"/>
              </a:rPr>
              <a:t>enough time, they </a:t>
            </a:r>
            <a:r>
              <a:rPr lang="en-US" sz="1800" dirty="0" smtClean="0">
                <a:solidFill>
                  <a:srgbClr val="FF0000"/>
                </a:solidFill>
                <a:latin typeface="Arial Black" pitchFamily="34" charset="0"/>
              </a:rPr>
              <a:t>would have finished</a:t>
            </a:r>
            <a:r>
              <a:rPr lang="en-US" sz="1800" dirty="0" smtClean="0">
                <a:latin typeface="Arial Black" pitchFamily="34" charset="0"/>
              </a:rPr>
              <a:t> the work. [ type 3 ]</a:t>
            </a:r>
          </a:p>
          <a:p>
            <a:pPr algn="l" rtl="1"/>
            <a:endParaRPr lang="en-US" sz="2000" dirty="0" smtClean="0">
              <a:latin typeface="Arial Black" pitchFamily="34" charset="0"/>
            </a:endParaRPr>
          </a:p>
          <a:p>
            <a:pPr algn="l" rtl="1"/>
            <a:r>
              <a:rPr lang="en-US" sz="2000" dirty="0" smtClean="0">
                <a:latin typeface="Arial Black" pitchFamily="34" charset="0"/>
              </a:rPr>
              <a:t> Example: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If the </a:t>
            </a:r>
            <a:r>
              <a:rPr lang="en-US" sz="1800" dirty="0" err="1" smtClean="0">
                <a:latin typeface="Arial Black" pitchFamily="34" charset="0"/>
              </a:rPr>
              <a:t>questions_________easy</a:t>
            </a:r>
            <a:r>
              <a:rPr lang="en-US" sz="1800" dirty="0" smtClean="0">
                <a:latin typeface="Arial Black" pitchFamily="34" charset="0"/>
              </a:rPr>
              <a:t>, Most of the students could have  passed.</a:t>
            </a:r>
          </a:p>
          <a:p>
            <a:pPr algn="l" rtl="1"/>
            <a:r>
              <a:rPr lang="en-US" sz="1800" dirty="0" smtClean="0">
                <a:latin typeface="Arial Black" pitchFamily="34" charset="0"/>
              </a:rPr>
              <a:t>           </a:t>
            </a:r>
            <a:r>
              <a:rPr lang="en-US" sz="1800" dirty="0" smtClean="0">
                <a:solidFill>
                  <a:srgbClr val="00B0F0"/>
                </a:solidFill>
                <a:latin typeface="Arial Black" pitchFamily="34" charset="0"/>
              </a:rPr>
              <a:t>A. had been                                                B. are</a:t>
            </a:r>
          </a:p>
          <a:p>
            <a:pPr algn="l" rtl="1"/>
            <a:r>
              <a:rPr lang="en-US" sz="1800" dirty="0" smtClean="0">
                <a:solidFill>
                  <a:srgbClr val="00B0F0"/>
                </a:solidFill>
                <a:latin typeface="Arial Black" pitchFamily="34" charset="0"/>
              </a:rPr>
              <a:t>           C. were                                                      D. weren’t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5400" y="6400800"/>
            <a:ext cx="2696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BBD256-75CF-4342-81FC-55F22914FC3D}" type="slidenum">
              <a:rPr lang="ar-SA" sz="1200" smtClean="0">
                <a:solidFill>
                  <a:prstClr val="white"/>
                </a:solidFill>
                <a:latin typeface="Calibri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lang="ar-SA" dirty="0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1. Unless we were hungry, we ____________________ the food.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would eat                                                  B. wouldn’t eat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would have eaten                                     D. will eat</a:t>
            </a:r>
          </a:p>
          <a:p>
            <a:pPr algn="l" rtl="1" eaLnBrk="1" hangingPunct="1"/>
            <a:r>
              <a:rPr lang="ar-SA" sz="18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2. _________I am a doctor, I can’t help you.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If                                                               B. When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Unless                                                      D. Since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3. If It ________________outside, I would have taken the umbrella.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rained                                                      B. rains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hadn’t rained                                           D. had rained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4. If Hani is poor, he __________________ whatever he wants.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can buy                                                    B. could have bought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C. can’t buy                                                  D. could buy  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0" y="6400800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0AAC894-F906-4C60-B31D-FC7493A50C40}" type="slidenum">
              <a:rPr lang="ar-SA" sz="1200" smtClean="0">
                <a:solidFill>
                  <a:prstClr val="white"/>
                </a:solidFill>
                <a:latin typeface="Calibri" pitchFamily="34" charset="0"/>
              </a:rPr>
              <a:pPr/>
              <a:t>11</a:t>
            </a:fld>
            <a:endParaRPr lang="ar-SA" dirty="0"/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95401"/>
            <a:ext cx="93726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5. Ahmed made a terrible accident and was injured. What should you say     to Ahmed:-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A. If I were you Ahmed, I wouldn’t drive  my car slowly.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B. If you had driven your car quickly, you would have made a terrible accident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If you </a:t>
            </a:r>
            <a:r>
              <a:rPr lang="en-US" sz="1800" b="1" smtClean="0">
                <a:solidFill>
                  <a:srgbClr val="0070C0"/>
                </a:solidFill>
                <a:cs typeface="Arial" pitchFamily="34" charset="0"/>
              </a:rPr>
              <a:t>hadn’t </a:t>
            </a:r>
            <a:r>
              <a:rPr lang="en-US" sz="1800" b="1" smtClean="0">
                <a:solidFill>
                  <a:srgbClr val="0070C0"/>
                </a:solidFill>
                <a:cs typeface="Arial" pitchFamily="34" charset="0"/>
              </a:rPr>
              <a:t>driven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your car quickly, you wouldn’t have made a terrible accident.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D. Unless you drove your car quickly, you would make a terrible accident.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6. If the doctor is busy, He _______________ you.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A. can see                                                                                            B. could see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could have seen                                                                             D. won’t see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7. Unless you ____________ tired, you would play well.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A. had been                                                                                        b. aren’t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were                                                                                                 D. have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4447</TotalTime>
  <Words>1104</Words>
  <Application>Microsoft Office PowerPoint</Application>
  <PresentationFormat>A4 Paper (210x297 mm)‎</PresentationFormat>
  <Paragraphs>243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Lecture 9</vt:lpstr>
      <vt:lpstr>Conditional Clauses</vt:lpstr>
      <vt:lpstr>   I. Conditional Clause Type (1) </vt:lpstr>
      <vt:lpstr>   I. Conditional Clause Type (1) </vt:lpstr>
      <vt:lpstr>   I. Conditional Clause Type (1) </vt:lpstr>
      <vt:lpstr>   I. Conditional Clause Type (2) </vt:lpstr>
      <vt:lpstr>    II. Conditional Clause Type (2)  </vt:lpstr>
      <vt:lpstr>   III. Conditional Clause Type (3) </vt:lpstr>
      <vt:lpstr>    II. Conditional Clause Type (3)  </vt:lpstr>
      <vt:lpstr>IV. Sample questions</vt:lpstr>
      <vt:lpstr>IV. Sample questions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462</cp:revision>
  <dcterms:created xsi:type="dcterms:W3CDTF">2009-10-14T19:14:34Z</dcterms:created>
  <dcterms:modified xsi:type="dcterms:W3CDTF">2011-04-17T08:04:21Z</dcterms:modified>
</cp:coreProperties>
</file>