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96" r:id="rId5"/>
    <p:sldId id="314" r:id="rId6"/>
    <p:sldId id="316" r:id="rId7"/>
    <p:sldId id="317" r:id="rId8"/>
    <p:sldId id="318" r:id="rId9"/>
    <p:sldId id="320" r:id="rId10"/>
    <p:sldId id="311" r:id="rId11"/>
    <p:sldId id="31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B84AF"/>
    <a:srgbClr val="FF0066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Three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Three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3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Nouns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Abstract nouns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Concrete nouns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Noun phrase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Collective nouns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- Complement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Clauses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Grammatical Mistakes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Nouns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 Abstract noun: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name of something which we experience as an idea, not by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seeing, touching… etc.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doubt,  hate , enjoyment, geography, love, height, weather … etc ]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B. Concrete noun:-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opposite of an abstract noun. The name of something that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we can see or touch.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car,   boy, street, an apple, table,  building…..etc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C. Noun phrase:-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group of words which acts as the subject , object or complement in a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clause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Examples –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Noun phrase as Subject-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is very beautiful. [ article+ adjective+ noun ]     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Noun phrase as object- 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 saw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. [ article+ adjective+ noun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Noun phrase as complement-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It is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the new car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. [ article+ adjective+ noun ] </a:t>
            </a:r>
            <a:endParaRPr lang="en-US" sz="20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Abstract nouns- Concrete nouns- Noun phrase- Collective nouns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D. Collective Nouns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:-  A singular word for a group 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class, team, family, .. etc ]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E. Complement:-</a:t>
            </a:r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                          1.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part of a sentence that gives more information about the subject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or about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the object.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- He is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the best person to do the work .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[ subject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                            - They elected him  </a:t>
            </a:r>
            <a:r>
              <a:rPr lang="en-US" sz="1800" b="1" u="sng" dirty="0" smtClean="0">
                <a:solidFill>
                  <a:srgbClr val="C00000"/>
                </a:solidFill>
                <a:cs typeface="Arial" pitchFamily="34" charset="0"/>
              </a:rPr>
              <a:t>the chairman of the company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 [ object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2. A structure or words needed after a noun, adjective, verb, or preposition to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complete its meaning.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</a:t>
            </a:r>
            <a:r>
              <a:rPr lang="en-US" sz="1800" b="1" dirty="0" smtClean="0">
                <a:cs typeface="Arial" pitchFamily="34" charset="0"/>
              </a:rPr>
              <a:t>Example:-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The need </a:t>
            </a:r>
            <a:r>
              <a:rPr lang="en-US" sz="1800" b="1" u="sng" dirty="0" smtClean="0">
                <a:solidFill>
                  <a:srgbClr val="0070C0"/>
                </a:solidFill>
                <a:cs typeface="Arial" pitchFamily="34" charset="0"/>
              </a:rPr>
              <a:t>to complete the project.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[ noun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Full of water. [ adjective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She tries studying English. [ verb complement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-  In the building. [ preposition complement ]    </a:t>
            </a:r>
          </a:p>
          <a:p>
            <a:pPr marL="457200" indent="-457200" algn="l" rtl="1" eaLnBrk="1" hangingPunct="1">
              <a:buNone/>
            </a:pP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Clauses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F. Clause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:-  A part of a sentence which contains a subject and a verb , usually joined to the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rest  of a sentence by a conjunction.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Sami said that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he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was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very tired.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- It is also and sometimes used for structures containing participles or infinitives 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with no subject or conjunction.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knowing what to do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, I telephoned  my friend ]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</a:t>
            </a: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-Main Clause &amp; Subordinate Clause:-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Some sentences consist of a main clause and one or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more subordinate clauses.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-Subordinate clause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acts like a part of the main clause 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Subject of the main clause [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is he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, doesn’t matter. 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Direct object in the main clause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I told you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that I didn’t care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An adverb in the main clause-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You’ll find friends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wherever you go/ anywhere </a:t>
            </a:r>
            <a:r>
              <a:rPr lang="en-US" sz="1800" b="1" i="1" dirty="0" smtClean="0">
                <a:solidFill>
                  <a:srgbClr val="C00000"/>
                </a:solidFill>
                <a:cs typeface="Arial" pitchFamily="34" charset="0"/>
              </a:rPr>
              <a:t>]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Clauses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00" b="1" dirty="0" smtClean="0">
                <a:cs typeface="Arial" pitchFamily="34" charset="0"/>
              </a:rPr>
              <a:t>    </a:t>
            </a:r>
            <a:endParaRPr lang="en-US" sz="11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Relative clause:-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A clause which modifies a noun , usually introduced by a relative pronoun </a:t>
            </a:r>
          </a:p>
          <a:p>
            <a:pPr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like who, or which or that.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I like people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respect me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 ]</a:t>
            </a:r>
          </a:p>
          <a:p>
            <a:pPr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</a:t>
            </a:r>
          </a:p>
          <a:p>
            <a:pPr marL="457200" indent="-457200" algn="l" rtl="1" eaLnBrk="1" hangingPunct="1">
              <a:buNone/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Identifying ( defining ) relative clause:</a:t>
            </a:r>
            <a:r>
              <a:rPr lang="en-US" sz="2000" b="1" dirty="0" smtClean="0">
                <a:solidFill>
                  <a:srgbClr val="3B84AF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relative clause which identify or tells us which </a:t>
            </a:r>
          </a:p>
          <a:p>
            <a:pPr marL="457200" indent="-457200" algn="l" rtl="1" eaLnBrk="1" hangingPunct="1"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person or thing is being talked about.</a:t>
            </a:r>
          </a:p>
          <a:p>
            <a:pPr marL="457200" indent="-457200" algn="l" rtl="1" eaLnBrk="1" hangingPunct="1">
              <a:buFontTx/>
              <a:buChar char="-"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That is the man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always asks about you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</a:t>
            </a: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-Non- identifying ( non-</a:t>
            </a:r>
            <a:r>
              <a:rPr lang="en-U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definig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relative clause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A relative clause which doesn’t identify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                     the noun it refers to ( because we already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                                                                 know which person or thing is meant ).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             </a:t>
            </a:r>
            <a:r>
              <a:rPr lang="en-US" sz="1800" b="1" dirty="0" smtClean="0">
                <a:cs typeface="Arial" pitchFamily="34" charset="0"/>
              </a:rPr>
              <a:t>Examples= 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[ That is </a:t>
            </a:r>
            <a:r>
              <a:rPr lang="en-US" sz="1800" b="1" u="sng" dirty="0" smtClean="0">
                <a:solidFill>
                  <a:srgbClr val="009900"/>
                </a:solidFill>
                <a:cs typeface="Arial" pitchFamily="34" charset="0"/>
              </a:rPr>
              <a:t>Abdullah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1800" b="1" i="1" u="sng" dirty="0" smtClean="0">
                <a:solidFill>
                  <a:srgbClr val="C00000"/>
                </a:solidFill>
                <a:cs typeface="Arial" pitchFamily="34" charset="0"/>
              </a:rPr>
              <a:t>who always asks about you</a:t>
            </a: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.] </a:t>
            </a: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</a:t>
            </a: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We already know by the name Abdullah.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Grammatical mistakes 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We have seen our doctor yesterday.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It’s often raining here.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I’ll phone you when I’ll arrive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Where I can buy fish ?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This coffee isn’t enough hot.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 haven’t got some free time today.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They went at the seaside on Friday.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</a:t>
            </a:r>
            <a:r>
              <a:rPr lang="en-US" sz="1800" b="1" dirty="0" err="1" smtClean="0">
                <a:solidFill>
                  <a:srgbClr val="3B84AF"/>
                </a:solidFill>
                <a:cs typeface="Arial" pitchFamily="34" charset="0"/>
              </a:rPr>
              <a:t>Iam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born in Riyadh.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 came here for study English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The man which lives next ours is from </a:t>
            </a:r>
            <a:r>
              <a:rPr lang="en-US" sz="1800" b="1" dirty="0" err="1" smtClean="0">
                <a:solidFill>
                  <a:srgbClr val="3B84AF"/>
                </a:solidFill>
                <a:cs typeface="Arial" pitchFamily="34" charset="0"/>
              </a:rPr>
              <a:t>Dammam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.</a:t>
            </a:r>
          </a:p>
          <a:p>
            <a:pPr marL="457200" indent="-457200" algn="l" rtl="1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 </a:t>
            </a: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</a:t>
            </a: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We already know by the name Abdullah.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Grammatical mistakes 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We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have seen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our doctor yesterday.  </a:t>
            </a:r>
            <a:r>
              <a:rPr lang="en-US" sz="1800" b="1" dirty="0" smtClean="0">
                <a:solidFill>
                  <a:srgbClr val="00B050"/>
                </a:solidFill>
                <a:cs typeface="Arial" pitchFamily="34" charset="0"/>
              </a:rPr>
              <a:t>[ saw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It’s often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raining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here.                           </a:t>
            </a:r>
            <a:r>
              <a:rPr lang="en-US" sz="1800" b="1" dirty="0" smtClean="0">
                <a:solidFill>
                  <a:srgbClr val="00B050"/>
                </a:solidFill>
                <a:cs typeface="Arial" pitchFamily="34" charset="0"/>
              </a:rPr>
              <a:t>[ rains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I’ll phone you when </a:t>
            </a:r>
            <a:r>
              <a:rPr lang="en-US" sz="1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I’ll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arrive.              </a:t>
            </a: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I   ]     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Where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I can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buy fish ?                            </a:t>
            </a:r>
            <a:r>
              <a:rPr lang="en-US" sz="1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 can I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This coffee isn’t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enough hot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.               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hot enough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 haven’t got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some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free time today.   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any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They went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at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the seaside on Friday.   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to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</a:t>
            </a:r>
            <a:r>
              <a:rPr lang="en-US" sz="1800" b="1" u="sng" dirty="0" err="1" smtClean="0">
                <a:solidFill>
                  <a:srgbClr val="FF0000"/>
                </a:solidFill>
                <a:cs typeface="Arial" pitchFamily="34" charset="0"/>
              </a:rPr>
              <a:t>Iam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born in Riyadh.                              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I was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I came here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for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study English.            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to ] 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The man </a:t>
            </a:r>
            <a:r>
              <a:rPr lang="en-US" sz="1800" b="1" u="sng" dirty="0" smtClean="0">
                <a:solidFill>
                  <a:srgbClr val="FF0000"/>
                </a:solidFill>
                <a:cs typeface="Arial" pitchFamily="34" charset="0"/>
              </a:rPr>
              <a:t>which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lives next ours is from </a:t>
            </a:r>
            <a:r>
              <a:rPr lang="en-US" sz="1800" b="1" dirty="0" err="1" smtClean="0">
                <a:solidFill>
                  <a:srgbClr val="3B84AF"/>
                </a:solidFill>
                <a:cs typeface="Arial" pitchFamily="34" charset="0"/>
              </a:rPr>
              <a:t>Dammam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.  </a:t>
            </a:r>
            <a:r>
              <a:rPr lang="en-US" sz="1800" b="1" dirty="0" smtClean="0">
                <a:solidFill>
                  <a:srgbClr val="009900"/>
                </a:solidFill>
                <a:cs typeface="Arial" pitchFamily="34" charset="0"/>
              </a:rPr>
              <a:t>[ who ]</a:t>
            </a:r>
          </a:p>
          <a:p>
            <a:pPr marL="457200" indent="-457200" algn="l" rtl="1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-  </a:t>
            </a: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FontTx/>
              <a:buChar char="-"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</a:t>
            </a:r>
            <a:r>
              <a:rPr lang="ar-SA" sz="1800" b="1" dirty="0" smtClean="0">
                <a:solidFill>
                  <a:srgbClr val="3B84AF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We already know by the name Abdullah.</a:t>
            </a:r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Sample questions </a:t>
            </a:r>
            <a:endParaRPr lang="ar-SA" sz="28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1. The underlined words in “ She looks </a:t>
            </a:r>
            <a:r>
              <a:rPr lang="en-US" sz="2000" b="1" i="1" u="sng" dirty="0" smtClean="0">
                <a:cs typeface="Arial" pitchFamily="34" charset="0"/>
              </a:rPr>
              <a:t>very tired</a:t>
            </a:r>
            <a:r>
              <a:rPr lang="en-US" sz="2000" b="1" dirty="0" smtClean="0">
                <a:cs typeface="Arial" pitchFamily="34" charset="0"/>
              </a:rPr>
              <a:t>” is 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an object complement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subject complement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D. a collective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2. The subordinate clause is “ ________________” in the sentence “ I don’t care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whenever he comes”.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adverb                                                         B. subject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object                                                           D. adjective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___________________-” is a collective noun.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A. university                                                    B. football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C. job     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group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4. The word “ friendship” is ____________________.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collective noun                                       B. concrete noun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</a:t>
            </a:r>
            <a:r>
              <a:rPr lang="en-US" sz="1800" b="1" smtClean="0">
                <a:solidFill>
                  <a:srgbClr val="0070C0"/>
                </a:solidFill>
                <a:cs typeface="Arial" pitchFamily="34" charset="0"/>
              </a:rPr>
              <a:t>an abstract </a:t>
            </a:r>
            <a:r>
              <a:rPr lang="en-US" sz="1800" b="1" smtClean="0">
                <a:solidFill>
                  <a:srgbClr val="0070C0"/>
                </a:solidFill>
                <a:cs typeface="Arial" pitchFamily="34" charset="0"/>
              </a:rPr>
              <a:t>noun                     </a:t>
            </a:r>
            <a:r>
              <a:rPr lang="en-US" sz="1800" b="1" smtClean="0">
                <a:solidFill>
                  <a:srgbClr val="0070C0"/>
                </a:solidFill>
                <a:cs typeface="Arial" pitchFamily="34" charset="0"/>
              </a:rPr>
              <a:t>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D. a compound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95400"/>
            <a:ext cx="9525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5. </a:t>
            </a:r>
            <a:r>
              <a:rPr lang="en-US" sz="2000" b="1" i="1" u="sng" dirty="0" smtClean="0">
                <a:cs typeface="Arial" pitchFamily="34" charset="0"/>
              </a:rPr>
              <a:t>To get high marks</a:t>
            </a:r>
            <a:r>
              <a:rPr lang="en-US" sz="2000" b="1" dirty="0" smtClean="0">
                <a:cs typeface="Arial" pitchFamily="34" charset="0"/>
              </a:rPr>
              <a:t>, a students should study hard. The underlined words is considered as 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A. an object complement                            B. a subject complement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an infinitive  clause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6. The mistake in the sentence “ The mice is very frightening at homes” is________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frightening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is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C. homes                                                          D. at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7. The underlined words in “ This is the text book </a:t>
            </a:r>
            <a:r>
              <a:rPr lang="en-US" sz="2000" b="1" i="1" u="sng" dirty="0" smtClean="0">
                <a:cs typeface="Arial" pitchFamily="34" charset="0"/>
              </a:rPr>
              <a:t>which our doctor has recommended</a:t>
            </a:r>
            <a:r>
              <a:rPr lang="en-US" sz="2000" b="1" dirty="0" smtClean="0">
                <a:cs typeface="Arial" pitchFamily="34" charset="0"/>
              </a:rPr>
              <a:t>”        is___________________.</a:t>
            </a:r>
            <a:endParaRPr lang="en-US" sz="1800" b="1" dirty="0" smtClean="0"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A. an object complement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an identifying relative clause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C. a non-identifying clause                          D. an infinitive  clause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8. The complement “ </a:t>
            </a:r>
            <a:r>
              <a:rPr lang="en-US" sz="2000" b="1" i="1" u="sng" dirty="0" smtClean="0">
                <a:cs typeface="Arial" pitchFamily="34" charset="0"/>
              </a:rPr>
              <a:t>near the post office</a:t>
            </a:r>
            <a:r>
              <a:rPr lang="en-US" sz="2000" b="1" dirty="0" smtClean="0">
                <a:cs typeface="Arial" pitchFamily="34" charset="0"/>
              </a:rPr>
              <a:t>”  is ____________________ complement.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 preposition                                             B. an adverb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C. a  noun                                                        D.  verb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2964</TotalTime>
  <Words>1264</Words>
  <Application>Microsoft Office PowerPoint</Application>
  <PresentationFormat>A4 Paper (210x297 mm)‎</PresentationFormat>
  <Paragraphs>173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Lecture Three </vt:lpstr>
      <vt:lpstr>Contents of Lecture 3</vt:lpstr>
      <vt:lpstr>I. Nouns </vt:lpstr>
      <vt:lpstr>I. Abstract nouns- Concrete nouns- Noun phrase- Collective nouns </vt:lpstr>
      <vt:lpstr>II. Clauses </vt:lpstr>
      <vt:lpstr>II. Clauses </vt:lpstr>
      <vt:lpstr>III. Grammatical mistakes  </vt:lpstr>
      <vt:lpstr>III. Grammatical mistakes  </vt:lpstr>
      <vt:lpstr>IV. Sample questions </vt:lpstr>
      <vt:lpstr>III. Sample questions 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288</cp:revision>
  <dcterms:created xsi:type="dcterms:W3CDTF">2009-10-14T19:14:34Z</dcterms:created>
  <dcterms:modified xsi:type="dcterms:W3CDTF">2011-03-14T07:10:59Z</dcterms:modified>
</cp:coreProperties>
</file>