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333" r:id="rId5"/>
    <p:sldId id="343" r:id="rId6"/>
    <p:sldId id="348" r:id="rId7"/>
    <p:sldId id="349" r:id="rId8"/>
    <p:sldId id="344" r:id="rId9"/>
    <p:sldId id="350" r:id="rId10"/>
    <p:sldId id="345" r:id="rId11"/>
    <p:sldId id="339" r:id="rId12"/>
    <p:sldId id="351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66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0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8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8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Reported Speech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 speech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Immediate &amp; Delayed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</a:rPr>
              <a:t>. Reporting A statement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III. Reported A question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  <a:cs typeface="Arial" pitchFamily="34" charset="0"/>
              </a:rPr>
              <a:t>A. Yes/ No question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  <a:cs typeface="Arial" pitchFamily="34" charset="0"/>
              </a:rPr>
              <a:t>       B. Information question 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IIII. Reported orders/ commands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</a:t>
            </a:r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  <a:cs typeface="Arial" pitchFamily="34" charset="0"/>
              </a:rPr>
              <a:t>A. Positive orders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66"/>
                </a:solidFill>
                <a:latin typeface="Arial Black" pitchFamily="34" charset="0"/>
                <a:cs typeface="Arial" pitchFamily="34" charset="0"/>
              </a:rPr>
              <a:t>        B. Negative orders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Sample Questions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 speech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9372600" cy="4983163"/>
          </a:xfrm>
        </p:spPr>
        <p:txBody>
          <a:bodyPr/>
          <a:lstStyle/>
          <a:p>
            <a:pPr algn="l" rtl="1"/>
            <a:r>
              <a:rPr lang="en-US" sz="2000" b="1" dirty="0" smtClean="0"/>
              <a:t>I.  Immediate &amp; Delayed Reported Speech</a:t>
            </a:r>
          </a:p>
          <a:p>
            <a:pPr algn="l" rtl="1"/>
            <a:r>
              <a:rPr lang="en-US" sz="2000" b="1" dirty="0" smtClean="0"/>
              <a:t>    </a:t>
            </a:r>
            <a:r>
              <a:rPr lang="en-US" sz="2000" b="1" u="sng" dirty="0" smtClean="0">
                <a:solidFill>
                  <a:srgbClr val="C00000"/>
                </a:solidFill>
              </a:rPr>
              <a:t>A. Immediate Reporting</a:t>
            </a:r>
            <a:r>
              <a:rPr lang="en-US" sz="2000" b="1" dirty="0" smtClean="0"/>
              <a:t>: Here we should be aware to keep the tense of a  </a:t>
            </a:r>
          </a:p>
          <a:p>
            <a:pPr algn="l" rtl="1"/>
            <a:r>
              <a:rPr lang="en-US" sz="2000" b="1" dirty="0" smtClean="0"/>
              <a:t>                                                  statement or a question as it is without changing it;-</a:t>
            </a:r>
          </a:p>
          <a:p>
            <a:pPr algn="l" rtl="1"/>
            <a:r>
              <a:rPr lang="en-US" sz="2000" b="1" dirty="0" smtClean="0"/>
              <a:t>Example(1):</a:t>
            </a:r>
          </a:p>
          <a:p>
            <a:pPr algn="l" rtl="1"/>
            <a:r>
              <a:rPr lang="en-US" sz="2000" b="1" dirty="0" smtClean="0"/>
              <a:t>                Maha: “ </a:t>
            </a:r>
            <a:r>
              <a:rPr lang="en-US" sz="2000" b="1" dirty="0" smtClean="0">
                <a:solidFill>
                  <a:srgbClr val="0070C0"/>
                </a:solidFill>
              </a:rPr>
              <a:t>I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0066"/>
                </a:solidFill>
              </a:rPr>
              <a:t>will</a:t>
            </a:r>
            <a:r>
              <a:rPr lang="en-US" sz="2000" b="1" dirty="0" smtClean="0"/>
              <a:t> leave early.”</a:t>
            </a:r>
          </a:p>
          <a:p>
            <a:pPr algn="l" rtl="1"/>
            <a:r>
              <a:rPr lang="en-US" sz="2000" b="1" dirty="0" smtClean="0"/>
              <a:t>               Maha says (that) </a:t>
            </a:r>
            <a:r>
              <a:rPr lang="en-US" sz="2000" b="1" dirty="0" smtClean="0">
                <a:solidFill>
                  <a:srgbClr val="0070C0"/>
                </a:solidFill>
              </a:rPr>
              <a:t>she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0066"/>
                </a:solidFill>
              </a:rPr>
              <a:t>will</a:t>
            </a:r>
            <a:r>
              <a:rPr lang="en-US" sz="2000" b="1" dirty="0" smtClean="0"/>
              <a:t> leave early.</a:t>
            </a:r>
          </a:p>
          <a:p>
            <a:pPr algn="l" rtl="1"/>
            <a:r>
              <a:rPr lang="en-US" sz="2000" b="1" dirty="0" smtClean="0"/>
              <a:t>Example(2):-</a:t>
            </a:r>
          </a:p>
          <a:p>
            <a:pPr algn="l" rtl="1"/>
            <a:r>
              <a:rPr lang="en-US" sz="2000" b="1" dirty="0" smtClean="0"/>
              <a:t>               A: “Where </a:t>
            </a:r>
            <a:r>
              <a:rPr lang="en-US" sz="2000" b="1" dirty="0" smtClean="0">
                <a:solidFill>
                  <a:srgbClr val="FF0066"/>
                </a:solidFill>
              </a:rPr>
              <a:t>is</a:t>
            </a:r>
            <a:r>
              <a:rPr lang="en-US" sz="2000" b="1" dirty="0" smtClean="0"/>
              <a:t> the book. B?”</a:t>
            </a:r>
          </a:p>
          <a:p>
            <a:pPr algn="l" rtl="1"/>
            <a:r>
              <a:rPr lang="en-US" sz="2000" b="1" dirty="0" smtClean="0"/>
              <a:t>               A asks B where the book </a:t>
            </a:r>
            <a:r>
              <a:rPr lang="en-US" sz="2000" b="1" dirty="0" smtClean="0">
                <a:solidFill>
                  <a:srgbClr val="FF0066"/>
                </a:solidFill>
              </a:rPr>
              <a:t>is</a:t>
            </a:r>
            <a:r>
              <a:rPr lang="en-US" sz="2000" b="1" dirty="0" smtClean="0"/>
              <a:t>.</a:t>
            </a:r>
          </a:p>
          <a:p>
            <a:pPr algn="l" rtl="1"/>
            <a:r>
              <a:rPr lang="en-US" sz="2000" b="1" dirty="0" smtClean="0"/>
              <a:t>  </a:t>
            </a:r>
            <a:r>
              <a:rPr lang="en-US" sz="2000" b="1" u="sng" dirty="0" smtClean="0">
                <a:solidFill>
                  <a:srgbClr val="C00000"/>
                </a:solidFill>
              </a:rPr>
              <a:t>B. Delayed Reporting</a:t>
            </a:r>
            <a:r>
              <a:rPr lang="en-US" sz="2000" b="1" dirty="0" smtClean="0"/>
              <a:t>: Here we change the tense into past.</a:t>
            </a:r>
          </a:p>
          <a:p>
            <a:pPr algn="l" rtl="1"/>
            <a:r>
              <a:rPr lang="en-US" sz="2000" b="1" dirty="0" smtClean="0"/>
              <a:t>               Maha: “ </a:t>
            </a:r>
            <a:r>
              <a:rPr lang="en-US" sz="2000" b="1" dirty="0" smtClean="0">
                <a:solidFill>
                  <a:srgbClr val="0070C0"/>
                </a:solidFill>
              </a:rPr>
              <a:t>I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0066"/>
                </a:solidFill>
              </a:rPr>
              <a:t>will</a:t>
            </a:r>
            <a:r>
              <a:rPr lang="en-US" sz="2000" b="1" dirty="0" smtClean="0"/>
              <a:t> leave early.”</a:t>
            </a:r>
          </a:p>
          <a:p>
            <a:pPr algn="l" rtl="1"/>
            <a:r>
              <a:rPr lang="en-US" sz="2000" b="1" dirty="0" smtClean="0"/>
              <a:t>               Maha said(that) </a:t>
            </a:r>
            <a:r>
              <a:rPr lang="en-US" sz="2000" b="1" dirty="0" smtClean="0">
                <a:solidFill>
                  <a:srgbClr val="0070C0"/>
                </a:solidFill>
              </a:rPr>
              <a:t>she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0066"/>
                </a:solidFill>
              </a:rPr>
              <a:t>would</a:t>
            </a:r>
            <a:r>
              <a:rPr lang="en-US" sz="2000" b="1" dirty="0" smtClean="0"/>
              <a:t> leave early.</a:t>
            </a:r>
          </a:p>
          <a:p>
            <a:pPr algn="l" rtl="1"/>
            <a:r>
              <a:rPr lang="en-US" sz="2000" b="1" dirty="0" smtClean="0"/>
              <a:t>              A: “Where </a:t>
            </a:r>
            <a:r>
              <a:rPr lang="en-US" sz="2000" b="1" dirty="0" smtClean="0">
                <a:solidFill>
                  <a:srgbClr val="FF0066"/>
                </a:solidFill>
              </a:rPr>
              <a:t>is</a:t>
            </a:r>
            <a:r>
              <a:rPr lang="en-US" sz="2000" b="1" dirty="0" smtClean="0"/>
              <a:t> the book. B?”</a:t>
            </a:r>
          </a:p>
          <a:p>
            <a:pPr algn="l" rtl="1"/>
            <a:r>
              <a:rPr lang="en-US" sz="2000" b="1" dirty="0" smtClean="0"/>
              <a:t>               A </a:t>
            </a:r>
            <a:r>
              <a:rPr lang="en-US" sz="2000" b="1" dirty="0" smtClean="0">
                <a:solidFill>
                  <a:srgbClr val="FF0066"/>
                </a:solidFill>
              </a:rPr>
              <a:t>asked</a:t>
            </a:r>
            <a:r>
              <a:rPr lang="en-US" sz="2000" b="1" dirty="0" smtClean="0"/>
              <a:t> B where the book </a:t>
            </a:r>
            <a:r>
              <a:rPr lang="en-US" sz="2000" b="1" dirty="0" smtClean="0">
                <a:solidFill>
                  <a:srgbClr val="FF0066"/>
                </a:solidFill>
              </a:rPr>
              <a:t>was</a:t>
            </a:r>
            <a:r>
              <a:rPr lang="en-US" sz="2000" b="1" dirty="0" smtClean="0"/>
              <a:t>. 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Reported Speech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9372600" cy="5059363"/>
          </a:xfrm>
        </p:spPr>
        <p:txBody>
          <a:bodyPr/>
          <a:lstStyle/>
          <a:p>
            <a:pPr algn="l" rtl="1"/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II. Reporting a statement: </a:t>
            </a:r>
            <a:r>
              <a:rPr lang="en-US" sz="2000" b="1" dirty="0" smtClean="0"/>
              <a:t>If the reporting is immediate, we keep the tense   </a:t>
            </a:r>
          </a:p>
          <a:p>
            <a:pPr algn="l" rtl="1"/>
            <a:r>
              <a:rPr lang="en-US" sz="2000" b="1" dirty="0" smtClean="0"/>
              <a:t>                                                                without changing. In case it is delayed we change </a:t>
            </a:r>
          </a:p>
          <a:p>
            <a:pPr algn="l" rtl="1"/>
            <a:r>
              <a:rPr lang="en-US" sz="2000" b="1" dirty="0" smtClean="0"/>
              <a:t>                                                                the tense as shown in the following table</a:t>
            </a:r>
          </a:p>
          <a:p>
            <a:pPr algn="l" rtl="1"/>
            <a:r>
              <a:rPr lang="en-US" sz="2000" b="1" dirty="0" smtClean="0"/>
              <a:t> </a:t>
            </a:r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00200" y="2514600"/>
          <a:ext cx="6019801" cy="292608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2971801"/>
                <a:gridCol w="2515479"/>
                <a:gridCol w="532521"/>
              </a:tblGrid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Delayed reported speech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Direct speech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Simple past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Simple present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Past perfect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Simple past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Future in the past ( would )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Simple future(e.g.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will)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Past progressive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Present progressive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Past perfect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Past progressive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Past perfect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Present  perfect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Past perfect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Past perfect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Reported Speech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9372600" cy="5059363"/>
          </a:xfrm>
        </p:spPr>
        <p:txBody>
          <a:bodyPr/>
          <a:lstStyle/>
          <a:p>
            <a:pPr algn="l" rtl="1"/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II. Reporting a statement: </a:t>
            </a:r>
            <a:endParaRPr lang="en-US" sz="2000" b="1" dirty="0" smtClean="0"/>
          </a:p>
          <a:p>
            <a:pPr algn="l" rtl="1"/>
            <a:r>
              <a:rPr lang="en-US" sz="2000" b="1" dirty="0" smtClean="0"/>
              <a:t>  In case we report from direct to delayed indirect speech we change the tense as shown in the following examples: </a:t>
            </a:r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198" y="2514600"/>
          <a:ext cx="9144001" cy="2926080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4514127"/>
                <a:gridCol w="3820981"/>
                <a:gridCol w="808893"/>
              </a:tblGrid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Delayed reported speech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Direct speech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He said that </a:t>
                      </a:r>
                      <a:r>
                        <a:rPr lang="en-US" b="1" u="sng" dirty="0" smtClean="0">
                          <a:solidFill>
                            <a:srgbClr val="FF0000"/>
                          </a:solidFill>
                        </a:rPr>
                        <a:t>he went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Ali: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 go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He said that </a:t>
                      </a:r>
                      <a:r>
                        <a:rPr lang="en-US" sz="1800" b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he had gone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Ali: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 went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He said that </a:t>
                      </a:r>
                      <a:r>
                        <a:rPr lang="en-US" sz="1800" b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he </a:t>
                      </a:r>
                      <a:r>
                        <a:rPr lang="en-US" b="1" u="sng" dirty="0" smtClean="0">
                          <a:solidFill>
                            <a:srgbClr val="FF0000"/>
                          </a:solidFill>
                        </a:rPr>
                        <a:t>had gone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Ali: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 had gone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He said that </a:t>
                      </a:r>
                      <a:r>
                        <a:rPr lang="en-US" sz="1800" b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he had gone 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Ali: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I </a:t>
                      </a:r>
                      <a:r>
                        <a:rPr lang="en-US" sz="1800" b="1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have gone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He said that </a:t>
                      </a:r>
                      <a:r>
                        <a:rPr lang="en-US" sz="1800" b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he was going </a:t>
                      </a:r>
                      <a:r>
                        <a:rPr lang="en-US" sz="18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Ali: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 am going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He said that </a:t>
                      </a:r>
                      <a:r>
                        <a:rPr lang="en-US" sz="1800" b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he had been going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Ali: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i="1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 was going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He said that </a:t>
                      </a:r>
                      <a:r>
                        <a:rPr lang="en-US" sz="1800" b="1" u="sng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he would go 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Ali: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i="1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 will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go  to work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Reported Speech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9372600" cy="5059363"/>
          </a:xfrm>
        </p:spPr>
        <p:txBody>
          <a:bodyPr/>
          <a:lstStyle/>
          <a:p>
            <a:pPr algn="l" rtl="1"/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II. Reporting a statement: </a:t>
            </a:r>
            <a:endParaRPr lang="en-US" sz="2000" b="1" dirty="0" smtClean="0"/>
          </a:p>
          <a:p>
            <a:pPr algn="l" rtl="1"/>
            <a:r>
              <a:rPr lang="en-US" sz="2000" b="1" dirty="0" smtClean="0"/>
              <a:t>  In case we report from direct to delayed indirect speech we change the tense as shown in the following examples: </a:t>
            </a:r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198" y="2514600"/>
          <a:ext cx="9144001" cy="3291840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4514127"/>
                <a:gridCol w="3820981"/>
                <a:gridCol w="808893"/>
              </a:tblGrid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Delayed reported speech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Direct speech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Then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Now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That day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Today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The day after/ the day after……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Tomorrow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The day before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Yesterday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The following ( day, week …..etc )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Next ( day, week, month….etc)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That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This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Those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These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7965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There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Here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Reported Speech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372600" cy="4602163"/>
          </a:xfrm>
        </p:spPr>
        <p:txBody>
          <a:bodyPr/>
          <a:lstStyle/>
          <a:p>
            <a:pPr algn="l" rtl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Reporting a question</a:t>
            </a:r>
          </a:p>
          <a:p>
            <a:pPr algn="l" rtl="1"/>
            <a:r>
              <a:rPr lang="en-US" sz="2000" b="1" dirty="0" smtClean="0"/>
              <a:t>     </a:t>
            </a:r>
            <a:r>
              <a:rPr lang="en-US" sz="2000" b="1" dirty="0" smtClean="0">
                <a:solidFill>
                  <a:srgbClr val="FF0000"/>
                </a:solidFill>
              </a:rPr>
              <a:t>A. Yes/ No question</a:t>
            </a:r>
          </a:p>
          <a:p>
            <a:pPr algn="l" rtl="1"/>
            <a:r>
              <a:rPr lang="en-US" sz="2000" b="1" dirty="0" smtClean="0"/>
              <a:t>           Ahmed: “Have you seen the accident, </a:t>
            </a:r>
            <a:r>
              <a:rPr lang="en-US" sz="2000" b="1" dirty="0" err="1" smtClean="0"/>
              <a:t>Basim</a:t>
            </a:r>
            <a:r>
              <a:rPr lang="en-US" sz="2000" b="1" dirty="0" smtClean="0"/>
              <a:t>?”</a:t>
            </a:r>
          </a:p>
          <a:p>
            <a:pPr algn="l" rtl="1"/>
            <a:r>
              <a:rPr lang="en-US" sz="2000" b="1" dirty="0" smtClean="0"/>
              <a:t>           Ahmed asks if </a:t>
            </a:r>
            <a:r>
              <a:rPr lang="en-US" sz="2000" b="1" dirty="0" err="1" smtClean="0"/>
              <a:t>basim</a:t>
            </a:r>
            <a:r>
              <a:rPr lang="en-US" sz="2000" b="1" dirty="0" smtClean="0"/>
              <a:t> has seen the accident or not.</a:t>
            </a:r>
          </a:p>
          <a:p>
            <a:pPr algn="l" rtl="1"/>
            <a:r>
              <a:rPr lang="en-US" sz="2000" b="1" dirty="0" smtClean="0"/>
              <a:t>           Ahmed asked </a:t>
            </a:r>
            <a:r>
              <a:rPr lang="en-US" sz="2000" b="1" dirty="0" err="1" smtClean="0"/>
              <a:t>Basim</a:t>
            </a:r>
            <a:r>
              <a:rPr lang="en-US" sz="2000" b="1" dirty="0" smtClean="0"/>
              <a:t> if he had seen the accident or not.</a:t>
            </a:r>
          </a:p>
          <a:p>
            <a:pPr algn="l" rtl="1"/>
            <a:endParaRPr lang="en-US" sz="1800" b="1" dirty="0" smtClean="0"/>
          </a:p>
          <a:p>
            <a:pPr algn="l" rtl="1"/>
            <a:r>
              <a:rPr lang="ar-SA" sz="2000" b="1" dirty="0" smtClean="0"/>
              <a:t>”</a:t>
            </a:r>
            <a:r>
              <a:rPr lang="en-US" sz="2000" b="1" dirty="0" smtClean="0"/>
              <a:t>          Huda: “Is your father here ,Nassir?</a:t>
            </a:r>
          </a:p>
          <a:p>
            <a:pPr algn="l" rtl="1"/>
            <a:r>
              <a:rPr lang="en-US" sz="2000" b="1" dirty="0" smtClean="0"/>
              <a:t>          Huda asked Nassir if his father was there or not.</a:t>
            </a:r>
          </a:p>
          <a:p>
            <a:pPr algn="l" rtl="1"/>
            <a:r>
              <a:rPr lang="en-US" sz="2000" b="1" dirty="0" smtClean="0"/>
              <a:t>      Ali: Did you take your book, </a:t>
            </a:r>
            <a:r>
              <a:rPr lang="en-US" sz="2000" b="1" dirty="0" err="1" smtClean="0"/>
              <a:t>Salma</a:t>
            </a:r>
            <a:r>
              <a:rPr lang="en-US" sz="2000" b="1" dirty="0" smtClean="0"/>
              <a:t>?</a:t>
            </a:r>
          </a:p>
          <a:p>
            <a:pPr algn="l" rtl="1"/>
            <a:r>
              <a:rPr lang="en-US" sz="2000" b="1" dirty="0" smtClean="0"/>
              <a:t>      Ali asked </a:t>
            </a:r>
            <a:r>
              <a:rPr lang="en-US" sz="2000" b="1" dirty="0" err="1" smtClean="0"/>
              <a:t>Salma</a:t>
            </a:r>
            <a:r>
              <a:rPr lang="en-US" sz="2000" b="1" dirty="0" smtClean="0"/>
              <a:t> if she had taken her book or not.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        </a:t>
            </a:r>
          </a:p>
          <a:p>
            <a:pPr algn="l" rtl="1"/>
            <a:r>
              <a:rPr lang="en-US" sz="2000" b="1" dirty="0" smtClean="0"/>
              <a:t>                   </a:t>
            </a:r>
          </a:p>
          <a:p>
            <a:pPr algn="l" rtl="1"/>
            <a:r>
              <a:rPr lang="en-US" sz="2000" b="1" dirty="0" smtClean="0"/>
              <a:t>  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Reported Speech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372600" cy="4602163"/>
          </a:xfrm>
        </p:spPr>
        <p:txBody>
          <a:bodyPr/>
          <a:lstStyle/>
          <a:p>
            <a:pPr algn="l" rtl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Reporting a question</a:t>
            </a:r>
          </a:p>
          <a:p>
            <a:pPr algn="l" rtl="1"/>
            <a:r>
              <a:rPr lang="en-US" sz="2000" b="1" dirty="0" smtClean="0"/>
              <a:t>     </a:t>
            </a:r>
            <a:r>
              <a:rPr lang="en-US" sz="2400" b="1" dirty="0" smtClean="0">
                <a:solidFill>
                  <a:srgbClr val="FF0000"/>
                </a:solidFill>
              </a:rPr>
              <a:t>B. </a:t>
            </a:r>
            <a:r>
              <a:rPr lang="en-US" sz="2400" b="1" dirty="0" err="1" smtClean="0">
                <a:solidFill>
                  <a:srgbClr val="FF0000"/>
                </a:solidFill>
              </a:rPr>
              <a:t>Wh</a:t>
            </a:r>
            <a:r>
              <a:rPr lang="en-US" sz="2400" b="1" dirty="0" smtClean="0">
                <a:solidFill>
                  <a:srgbClr val="FF0000"/>
                </a:solidFill>
              </a:rPr>
              <a:t>-Question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l" rtl="1"/>
            <a:r>
              <a:rPr lang="en-US" sz="2000" b="1" dirty="0" smtClean="0"/>
              <a:t>        </a:t>
            </a:r>
            <a:r>
              <a:rPr lang="en-US" sz="2000" b="1" dirty="0" err="1" smtClean="0"/>
              <a:t>Fahad</a:t>
            </a:r>
            <a:r>
              <a:rPr lang="en-US" sz="2000" b="1" dirty="0" smtClean="0"/>
              <a:t>: Where is your car, Omar?</a:t>
            </a:r>
          </a:p>
          <a:p>
            <a:pPr algn="l" rtl="1"/>
            <a:r>
              <a:rPr lang="en-US" sz="2000" b="1" dirty="0" smtClean="0"/>
              <a:t>        </a:t>
            </a:r>
            <a:r>
              <a:rPr lang="en-US" sz="2000" b="1" dirty="0" err="1" smtClean="0"/>
              <a:t>Fahad</a:t>
            </a:r>
            <a:r>
              <a:rPr lang="en-US" sz="2000" b="1" dirty="0" smtClean="0"/>
              <a:t> asked Omar where his car was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     The doctor: Why didn’t you take the medicine, Huda?</a:t>
            </a:r>
          </a:p>
          <a:p>
            <a:pPr algn="l" rtl="1"/>
            <a:r>
              <a:rPr lang="en-US" sz="2000" b="1" dirty="0" smtClean="0"/>
              <a:t>       The doctor asked Huda why she hadn’t taken the medicine.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     </a:t>
            </a:r>
            <a:r>
              <a:rPr lang="en-US" sz="2000" b="1" dirty="0" err="1" smtClean="0"/>
              <a:t>Mahir</a:t>
            </a:r>
            <a:r>
              <a:rPr lang="en-US" sz="2000" b="1" dirty="0" smtClean="0"/>
              <a:t>: When will you take the test, </a:t>
            </a:r>
            <a:r>
              <a:rPr lang="en-US" sz="2000" b="1" dirty="0" err="1" smtClean="0"/>
              <a:t>Amal</a:t>
            </a:r>
            <a:r>
              <a:rPr lang="en-US" sz="2000" b="1" dirty="0" smtClean="0"/>
              <a:t>?</a:t>
            </a:r>
          </a:p>
          <a:p>
            <a:pPr algn="l" rtl="1"/>
            <a:r>
              <a:rPr lang="en-US" sz="2000" b="1" dirty="0" smtClean="0"/>
              <a:t>       </a:t>
            </a:r>
            <a:r>
              <a:rPr lang="en-US" sz="2000" b="1" dirty="0" err="1" smtClean="0"/>
              <a:t>Mahir</a:t>
            </a:r>
            <a:r>
              <a:rPr lang="en-US" sz="2000" b="1" dirty="0" smtClean="0"/>
              <a:t> asked </a:t>
            </a:r>
            <a:r>
              <a:rPr lang="en-US" sz="2000" b="1" dirty="0" err="1" smtClean="0"/>
              <a:t>Amal</a:t>
            </a:r>
            <a:r>
              <a:rPr lang="en-US" sz="2000" b="1" dirty="0" smtClean="0"/>
              <a:t> when would she take the test</a:t>
            </a:r>
          </a:p>
          <a:p>
            <a:pPr algn="l" rtl="1"/>
            <a:r>
              <a:rPr lang="en-US" sz="2000" b="1" dirty="0" smtClean="0"/>
              <a:t>       </a:t>
            </a:r>
          </a:p>
          <a:p>
            <a:pPr algn="l" rtl="1"/>
            <a:r>
              <a:rPr lang="en-US" sz="2000" b="1" dirty="0" smtClean="0"/>
              <a:t>          </a:t>
            </a:r>
          </a:p>
          <a:p>
            <a:pPr algn="l" rtl="1"/>
            <a:r>
              <a:rPr lang="en-US" sz="2000" b="1" dirty="0" smtClean="0"/>
              <a:t>                   </a:t>
            </a:r>
          </a:p>
          <a:p>
            <a:pPr algn="l" rtl="1"/>
            <a:r>
              <a:rPr lang="en-US" sz="2000" b="1" dirty="0" smtClean="0"/>
              <a:t>  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Reported Speech</a:t>
            </a:r>
            <a:endParaRPr lang="ar-SA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602163"/>
          </a:xfrm>
        </p:spPr>
        <p:txBody>
          <a:bodyPr/>
          <a:lstStyle/>
          <a:p>
            <a:pPr algn="l" rtl="1"/>
            <a:r>
              <a:rPr lang="en-US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Reported orders/ command</a:t>
            </a:r>
          </a:p>
          <a:p>
            <a:pPr algn="l" rtl="1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A. Positive orders</a:t>
            </a:r>
            <a:r>
              <a:rPr lang="en-US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000" b="1" dirty="0" smtClean="0"/>
              <a:t>When we want some one to do something</a:t>
            </a:r>
          </a:p>
          <a:p>
            <a:pPr algn="l" rtl="1"/>
            <a:r>
              <a:rPr lang="en-US" sz="2000" b="1" dirty="0" smtClean="0"/>
              <a:t>                              The father: study hard for your lessons, </a:t>
            </a:r>
            <a:r>
              <a:rPr lang="en-US" sz="2000" b="1" dirty="0" err="1" smtClean="0"/>
              <a:t>Reem</a:t>
            </a:r>
            <a:r>
              <a:rPr lang="en-US" sz="2000" b="1" dirty="0" smtClean="0"/>
              <a:t>.</a:t>
            </a:r>
          </a:p>
          <a:p>
            <a:pPr algn="l" rtl="1"/>
            <a:r>
              <a:rPr lang="en-US" sz="2000" b="1" dirty="0" smtClean="0"/>
              <a:t>                              The father wanted/ advised/ told </a:t>
            </a:r>
            <a:r>
              <a:rPr lang="en-US" sz="2000" b="1" dirty="0" err="1" smtClean="0"/>
              <a:t>Reem</a:t>
            </a:r>
            <a:r>
              <a:rPr lang="en-US" sz="2000" b="1" dirty="0" smtClean="0"/>
              <a:t> to study hard for her lessons.</a:t>
            </a:r>
          </a:p>
          <a:p>
            <a:pPr algn="l" rtl="1"/>
            <a:r>
              <a:rPr lang="en-US" sz="2000" b="1" dirty="0" smtClean="0"/>
              <a:t>    </a:t>
            </a:r>
          </a:p>
          <a:p>
            <a:pPr algn="l" rtl="1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B. negative orders: </a:t>
            </a:r>
            <a:r>
              <a:rPr lang="en-US" sz="2000" b="1" dirty="0" smtClean="0"/>
              <a:t>When we want someone not to do something.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             The mother: Don’t make noise, Abdullah.</a:t>
            </a:r>
          </a:p>
          <a:p>
            <a:pPr algn="l" rtl="1"/>
            <a:r>
              <a:rPr lang="en-US" sz="2000" b="1" dirty="0" smtClean="0"/>
              <a:t>               The mother asked/ordered/ told Abdullah not to make noise.</a:t>
            </a:r>
          </a:p>
          <a:p>
            <a:pPr algn="l" rtl="1"/>
            <a:r>
              <a:rPr lang="en-US" sz="2000" b="1" dirty="0" smtClean="0"/>
              <a:t>           </a:t>
            </a:r>
          </a:p>
          <a:p>
            <a:pPr algn="l" rtl="1"/>
            <a:r>
              <a:rPr lang="en-US" sz="2000" b="1" dirty="0" smtClean="0"/>
              <a:t>          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1. A: Is this your car,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Laila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A asked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Laila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________________________ or not.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A. if was this car hers                                               B. if that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carwas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her.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C. if this is her car                                                     D. if that car isn’t her </a:t>
            </a:r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2. He wanted to know _________________.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where  do I live                                                             b. where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Iam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living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where I lived                                                                  D. where did I live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4270</TotalTime>
  <Words>967</Words>
  <Application>Microsoft Office PowerPoint</Application>
  <PresentationFormat>A4 Paper (210x297 mm)‎</PresentationFormat>
  <Paragraphs>240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Lecture 8</vt:lpstr>
      <vt:lpstr>Reported speech</vt:lpstr>
      <vt:lpstr>  Reported speech</vt:lpstr>
      <vt:lpstr>  Reported Speech</vt:lpstr>
      <vt:lpstr>  Reported Speech</vt:lpstr>
      <vt:lpstr>  Reported Speech</vt:lpstr>
      <vt:lpstr>Reported Speech</vt:lpstr>
      <vt:lpstr>Reported Speech</vt:lpstr>
      <vt:lpstr> Reported Speech</vt:lpstr>
      <vt:lpstr>IV. Sample questions</vt:lpstr>
      <vt:lpstr>IV. Sample questions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431</cp:revision>
  <dcterms:created xsi:type="dcterms:W3CDTF">2009-10-14T19:14:34Z</dcterms:created>
  <dcterms:modified xsi:type="dcterms:W3CDTF">2011-04-03T07:59:24Z</dcterms:modified>
</cp:coreProperties>
</file>