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7" r:id="rId4"/>
    <p:sldId id="33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32" r:id="rId13"/>
    <p:sldId id="328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0066"/>
    <a:srgbClr val="3B84AF"/>
    <a:srgbClr val="FF3300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660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 algn="ctr">
              <a:lnSpc>
                <a:spcPct val="80000"/>
              </a:lnSpc>
            </a:pPr>
            <a:endParaRPr lang="en-US" sz="3200" b="1" i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متقدمه ونظم</a:t>
            </a:r>
          </a:p>
          <a:p>
            <a:pPr algn="ctr">
              <a:lnSpc>
                <a:spcPct val="80000"/>
              </a:lnSpc>
            </a:pPr>
            <a:endParaRPr lang="ar-SA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4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241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4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i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>
              <a:lnSpc>
                <a:spcPct val="80000"/>
              </a:lnSpc>
            </a:pPr>
            <a:r>
              <a:rPr lang="ar-SA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ونظم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Eng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241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Contents of Lecture 4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marL="514350" indent="-514350" algn="l" rtl="1" eaLnBrk="1" hangingPunct="1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Adjectives</a:t>
            </a:r>
          </a:p>
          <a:p>
            <a:pPr algn="l" eaLnBrk="1" hangingPunct="1">
              <a:spcBef>
                <a:spcPct val="0"/>
              </a:spcBef>
              <a:defRPr/>
            </a:pPr>
            <a:r>
              <a:rPr lang="en-US" sz="2800" b="1" dirty="0" smtClean="0">
                <a:solidFill>
                  <a:srgbClr val="7030A0"/>
                </a:solidFill>
                <a:latin typeface="+mj-lt"/>
                <a:ea typeface="+mj-ea"/>
              </a:rPr>
              <a:t>II. Similarity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Comparative Form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Superlative Form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Sample Questions 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VI. Grammatical Mistakes</a:t>
            </a:r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I. Adjectives &amp; Adverbs.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447801"/>
            <a:ext cx="9525000" cy="4724400"/>
          </a:xfrm>
        </p:spPr>
        <p:txBody>
          <a:bodyPr/>
          <a:lstStyle/>
          <a:p>
            <a:pPr algn="l" rtl="1" eaLnBrk="1" hangingPunct="1"/>
            <a:r>
              <a:rPr lang="en-US" sz="24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A. Adjectives:  There are three main adjectives:</a:t>
            </a:r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2400" b="1" u="sng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 words we use to describe nouns are called adjectives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24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marL="457200" indent="-457200" algn="l">
              <a:buAutoNum type="arabicPeriod"/>
            </a:pPr>
            <a:r>
              <a:rPr lang="en-US" sz="2000" b="1" u="sng" dirty="0" smtClean="0">
                <a:cs typeface="Arial" pitchFamily="34" charset="0"/>
              </a:rPr>
              <a:t>Short Adjectives</a:t>
            </a:r>
            <a:r>
              <a:rPr lang="en-US" sz="2000" b="1" dirty="0" smtClean="0">
                <a:cs typeface="Arial" pitchFamily="34" charset="0"/>
              </a:rPr>
              <a:t>: The adjectives that consist of one syllable or two syllables.</a:t>
            </a:r>
          </a:p>
          <a:p>
            <a:pPr marL="457200" indent="-457200" algn="l"/>
            <a:r>
              <a:rPr lang="en-US" sz="2000" b="1" dirty="0" smtClean="0">
                <a:cs typeface="Arial" pitchFamily="34" charset="0"/>
              </a:rPr>
              <a:t>        Example:  [ </a:t>
            </a:r>
            <a:r>
              <a:rPr lang="en-US" sz="2000" b="1" dirty="0" smtClean="0">
                <a:solidFill>
                  <a:srgbClr val="3B84AF"/>
                </a:solidFill>
                <a:cs typeface="Arial" pitchFamily="34" charset="0"/>
              </a:rPr>
              <a:t>tall, big, small, cold, high, new, fast, hard, ….etc </a:t>
            </a:r>
            <a:r>
              <a:rPr lang="en-US" sz="2000" b="1" dirty="0" smtClean="0">
                <a:cs typeface="Arial" pitchFamily="34" charset="0"/>
              </a:rPr>
              <a:t>]</a:t>
            </a:r>
          </a:p>
          <a:p>
            <a:pPr marL="457200" indent="-457200" algn="l"/>
            <a:r>
              <a:rPr lang="en-US" sz="2000" b="1" dirty="0" smtClean="0">
                <a:cs typeface="Arial" pitchFamily="34" charset="0"/>
              </a:rPr>
              <a:t>2.    </a:t>
            </a:r>
            <a:r>
              <a:rPr lang="en-US" sz="2000" b="1" u="sng" dirty="0" smtClean="0">
                <a:cs typeface="Arial" pitchFamily="34" charset="0"/>
              </a:rPr>
              <a:t>Long Adjectives</a:t>
            </a:r>
            <a:r>
              <a:rPr lang="en-US" sz="2000" b="1" dirty="0" smtClean="0">
                <a:cs typeface="Arial" pitchFamily="34" charset="0"/>
              </a:rPr>
              <a:t>: The adjectives that consist of more than two syllables </a:t>
            </a:r>
          </a:p>
          <a:p>
            <a:pPr marL="457200" indent="-457200" algn="l"/>
            <a:r>
              <a:rPr lang="en-US" sz="2000" b="1" dirty="0" smtClean="0">
                <a:cs typeface="Arial" pitchFamily="34" charset="0"/>
              </a:rPr>
              <a:t>       Example: [ </a:t>
            </a:r>
            <a:r>
              <a:rPr lang="en-US" sz="2000" b="1" dirty="0" smtClean="0">
                <a:solidFill>
                  <a:srgbClr val="3B84AF"/>
                </a:solidFill>
                <a:cs typeface="Arial" pitchFamily="34" charset="0"/>
              </a:rPr>
              <a:t>interesting, important, beautiful, dangerous….etc</a:t>
            </a:r>
            <a:r>
              <a:rPr lang="en-US" sz="2000" b="1" dirty="0" smtClean="0">
                <a:cs typeface="Arial" pitchFamily="34" charset="0"/>
              </a:rPr>
              <a:t>]</a:t>
            </a:r>
          </a:p>
          <a:p>
            <a:pPr marL="457200" indent="-457200" algn="l"/>
            <a:r>
              <a:rPr lang="en-US" sz="2000" b="1" dirty="0" smtClean="0">
                <a:cs typeface="Arial" pitchFamily="34" charset="0"/>
              </a:rPr>
              <a:t>2.    </a:t>
            </a:r>
            <a:r>
              <a:rPr lang="en-US" sz="2000" b="1" u="sng" dirty="0" smtClean="0">
                <a:cs typeface="Arial" pitchFamily="34" charset="0"/>
              </a:rPr>
              <a:t>Irregular adjectives: </a:t>
            </a:r>
            <a:r>
              <a:rPr lang="en-US" sz="2000" b="1" dirty="0" smtClean="0">
                <a:cs typeface="Arial" pitchFamily="34" charset="0"/>
              </a:rPr>
              <a:t>The adjectives that  they are changed in spelling when we change them from adjective form to comparative or superlative forms.  </a:t>
            </a:r>
          </a:p>
          <a:p>
            <a:pPr marL="457200" indent="-457200" algn="l"/>
            <a:r>
              <a:rPr lang="en-US" sz="2000" b="1" dirty="0" smtClean="0">
                <a:cs typeface="Arial" pitchFamily="34" charset="0"/>
              </a:rPr>
              <a:t>       [ </a:t>
            </a:r>
            <a:r>
              <a:rPr lang="en-US" sz="2000" b="1" dirty="0" smtClean="0">
                <a:solidFill>
                  <a:srgbClr val="3B84AF"/>
                </a:solidFill>
                <a:cs typeface="Arial" pitchFamily="34" charset="0"/>
              </a:rPr>
              <a:t>good, bad, much, many little, etc</a:t>
            </a:r>
            <a:r>
              <a:rPr lang="en-US" sz="2000" b="1" dirty="0" smtClean="0">
                <a:cs typeface="Arial" pitchFamily="34" charset="0"/>
              </a:rPr>
              <a:t>]</a:t>
            </a:r>
          </a:p>
          <a:p>
            <a:pPr algn="l" rtl="1" eaLnBrk="1" hangingPunct="1"/>
            <a:r>
              <a:rPr lang="en-US" sz="24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B. Adverbs. The words we use to describe verbs</a:t>
            </a:r>
          </a:p>
          <a:p>
            <a:pPr marL="457200" indent="-457200" algn="l"/>
            <a:r>
              <a:rPr lang="en-US" sz="2000" b="1" dirty="0" smtClean="0">
                <a:cs typeface="Arial" pitchFamily="34" charset="0"/>
              </a:rPr>
              <a:t>   </a:t>
            </a:r>
            <a:r>
              <a:rPr lang="en-GB" sz="2000" b="1" dirty="0" smtClean="0">
                <a:cs typeface="Arial" pitchFamily="34" charset="0"/>
              </a:rPr>
              <a:t>     </a:t>
            </a:r>
            <a:r>
              <a:rPr lang="en-GB" sz="2400" b="1" dirty="0" smtClean="0">
                <a:solidFill>
                  <a:srgbClr val="3B84AF"/>
                </a:solidFill>
                <a:cs typeface="Arial" pitchFamily="34" charset="0"/>
              </a:rPr>
              <a:t>Most of the them are formed by adding –</a:t>
            </a:r>
            <a:r>
              <a:rPr lang="en-GB" sz="2400" b="1" dirty="0" err="1" smtClean="0">
                <a:solidFill>
                  <a:srgbClr val="3B84AF"/>
                </a:solidFill>
                <a:cs typeface="Arial" pitchFamily="34" charset="0"/>
              </a:rPr>
              <a:t>ly</a:t>
            </a:r>
            <a:r>
              <a:rPr lang="en-GB" sz="2400" b="1" dirty="0" smtClean="0">
                <a:solidFill>
                  <a:srgbClr val="3B84AF"/>
                </a:solidFill>
                <a:cs typeface="Arial" pitchFamily="34" charset="0"/>
              </a:rPr>
              <a:t> to the end of the  </a:t>
            </a:r>
          </a:p>
          <a:p>
            <a:pPr marL="457200" indent="-457200" algn="l"/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adjectives</a:t>
            </a:r>
            <a:r>
              <a:rPr lang="en-GB" sz="2400" b="1" dirty="0" smtClean="0">
                <a:solidFill>
                  <a:srgbClr val="3B84AF"/>
                </a:solidFill>
                <a:cs typeface="Arial" pitchFamily="34" charset="0"/>
              </a:rPr>
              <a:t>[  quickly, hard, fast, late, well , dangerously, </a:t>
            </a:r>
            <a:endParaRPr lang="ar-EG" sz="2400" b="1" dirty="0" smtClean="0">
              <a:solidFill>
                <a:srgbClr val="3B84AF"/>
              </a:solidFill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7030A0"/>
                </a:solidFill>
              </a:rPr>
              <a:t>II. Similarity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493837"/>
            <a:ext cx="9525000" cy="4678363"/>
          </a:xfrm>
        </p:spPr>
        <p:txBody>
          <a:bodyPr/>
          <a:lstStyle/>
          <a:p>
            <a:pPr algn="l" rtl="1" eaLnBrk="1" hangingPunct="1"/>
            <a:r>
              <a:rPr lang="en-US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1. Similarity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*[ as + an adjective+ as  ]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Ahmed is 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as tall as </a:t>
            </a:r>
            <a:r>
              <a:rPr lang="en-US" sz="2400" b="1" dirty="0" err="1" smtClean="0">
                <a:cs typeface="Arial" pitchFamily="34" charset="0"/>
              </a:rPr>
              <a:t>Salim</a:t>
            </a:r>
            <a:r>
              <a:rPr lang="en-US" sz="2400" b="1" dirty="0" smtClean="0">
                <a:cs typeface="Arial" pitchFamily="34" charset="0"/>
              </a:rPr>
              <a:t>.          (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Short</a:t>
            </a:r>
            <a:r>
              <a:rPr lang="en-US" sz="2400" b="1" dirty="0" smtClean="0">
                <a:cs typeface="Arial" pitchFamily="34" charset="0"/>
              </a:rPr>
              <a:t> adjective “ tall” )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Ahmed is </a:t>
            </a: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as famous as </a:t>
            </a:r>
            <a:r>
              <a:rPr lang="en-US" sz="2400" b="1" dirty="0" err="1" smtClean="0">
                <a:cs typeface="Arial" pitchFamily="34" charset="0"/>
              </a:rPr>
              <a:t>salim</a:t>
            </a:r>
            <a:r>
              <a:rPr lang="en-US" sz="2400" b="1" dirty="0" smtClean="0">
                <a:cs typeface="Arial" pitchFamily="34" charset="0"/>
              </a:rPr>
              <a:t>.  (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Long</a:t>
            </a:r>
            <a:r>
              <a:rPr lang="en-US" sz="2400" b="1" dirty="0" smtClean="0">
                <a:cs typeface="Arial" pitchFamily="34" charset="0"/>
              </a:rPr>
              <a:t> adjective “ famous’ )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Ahmed is 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as good as </a:t>
            </a:r>
            <a:r>
              <a:rPr lang="en-US" sz="2400" b="1" dirty="0" err="1" smtClean="0">
                <a:cs typeface="Arial" pitchFamily="34" charset="0"/>
              </a:rPr>
              <a:t>Salim</a:t>
            </a:r>
            <a:r>
              <a:rPr lang="en-US" sz="2400" b="1" dirty="0" smtClean="0">
                <a:cs typeface="Arial" pitchFamily="34" charset="0"/>
              </a:rPr>
              <a:t>.      (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Irregula</a:t>
            </a:r>
            <a:r>
              <a:rPr lang="en-US" sz="2400" b="1" dirty="0" smtClean="0">
                <a:cs typeface="Arial" pitchFamily="34" charset="0"/>
              </a:rPr>
              <a:t>r adjective “ good” )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*[ as + an adverb + as ]        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Ahmed speaks English 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as fluently as </a:t>
            </a:r>
            <a:r>
              <a:rPr lang="en-US" sz="2400" b="1" dirty="0" err="1" smtClean="0">
                <a:cs typeface="Arial" pitchFamily="34" charset="0"/>
              </a:rPr>
              <a:t>Salim</a:t>
            </a:r>
            <a:r>
              <a:rPr lang="en-US" sz="2400" b="1" dirty="0" smtClean="0">
                <a:cs typeface="Arial" pitchFamily="34" charset="0"/>
              </a:rPr>
              <a:t> does.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Women works 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as hard as </a:t>
            </a:r>
            <a:r>
              <a:rPr lang="en-US" sz="2400" b="1" dirty="0" smtClean="0">
                <a:cs typeface="Arial" pitchFamily="34" charset="0"/>
              </a:rPr>
              <a:t>men do.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Note</a:t>
            </a:r>
            <a:r>
              <a:rPr lang="en-US" sz="2400" b="1" dirty="0" smtClean="0">
                <a:cs typeface="Arial" pitchFamily="34" charset="0"/>
              </a:rPr>
              <a:t>: The negative form of a similarity sentence 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Ahmed 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isn’t as tall as </a:t>
            </a:r>
            <a:r>
              <a:rPr lang="en-US" sz="2400" b="1" dirty="0" err="1" smtClean="0">
                <a:cs typeface="Arial" pitchFamily="34" charset="0"/>
              </a:rPr>
              <a:t>Salim</a:t>
            </a:r>
            <a:r>
              <a:rPr lang="en-US" sz="2400" b="1" dirty="0" smtClean="0">
                <a:cs typeface="Arial" pitchFamily="34" charset="0"/>
              </a:rPr>
              <a:t>. [ Here it is comparative in meaning]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</a:t>
            </a:r>
            <a:endParaRPr lang="en-US" sz="2400" b="1" u="sng" dirty="0" smtClean="0">
              <a:solidFill>
                <a:srgbClr val="C0000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en-US" b="1" dirty="0" smtClean="0">
              <a:solidFill>
                <a:srgbClr val="00B05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FF0000"/>
                </a:solidFill>
              </a:rPr>
              <a:t>III. Comparative Form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493837"/>
            <a:ext cx="9525000" cy="4678363"/>
          </a:xfrm>
        </p:spPr>
        <p:txBody>
          <a:bodyPr/>
          <a:lstStyle/>
          <a:p>
            <a:pPr algn="l" rtl="1" eaLnBrk="1" hangingPunct="1"/>
            <a:r>
              <a:rPr lang="en-US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2. Comparative Form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A. If the adjective is short, we add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[–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er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+ than] </a:t>
            </a:r>
            <a:r>
              <a:rPr lang="en-US" sz="2400" b="1" dirty="0" smtClean="0">
                <a:cs typeface="Arial" pitchFamily="34" charset="0"/>
              </a:rPr>
              <a:t>after the short adjective.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</a:t>
            </a:r>
            <a:r>
              <a:rPr lang="en-US" sz="24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Example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1-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Rami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is tall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er than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Fuad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2-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Fuad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is short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er than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Rami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</a:t>
            </a:r>
            <a:endParaRPr lang="en-US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3-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Fuad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isn’t as tall a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Rami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4-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Rami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isn’t as short as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Fuad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>
              <a:lnSpc>
                <a:spcPct val="150000"/>
              </a:lnSpc>
            </a:pP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r>
              <a:rPr lang="en-US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Notice that all these four sentences have the same meaning </a:t>
            </a:r>
            <a:endParaRPr lang="en-US" sz="2400" b="1" u="sng" dirty="0" smtClean="0">
              <a:solidFill>
                <a:srgbClr val="FF0000"/>
              </a:solidFill>
              <a:cs typeface="Arial" pitchFamily="34" charset="0"/>
            </a:endParaRP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</a:t>
            </a:r>
            <a:endParaRPr lang="en-US" sz="2400" b="1" u="sng" dirty="0" smtClean="0">
              <a:solidFill>
                <a:srgbClr val="C0000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en-US" b="1" dirty="0" smtClean="0">
              <a:solidFill>
                <a:srgbClr val="00B05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FF0000"/>
                </a:solidFill>
              </a:rPr>
              <a:t>III. Comparative Form</a:t>
            </a: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493837"/>
            <a:ext cx="9525000" cy="4678363"/>
          </a:xfrm>
        </p:spPr>
        <p:txBody>
          <a:bodyPr/>
          <a:lstStyle/>
          <a:p>
            <a:pPr algn="l" rtl="1" eaLnBrk="1" hangingPunct="1"/>
            <a:r>
              <a:rPr lang="en-US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2. Comparative Form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B. If the adjective is long, we add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[more+ the adjective + than ] </a:t>
            </a:r>
            <a:r>
              <a:rPr lang="en-US" sz="2400" b="1" dirty="0" smtClean="0"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</a:t>
            </a:r>
            <a:r>
              <a:rPr lang="en-US" sz="24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Example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1- English is 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more difficult than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Arabic.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2- Arabic is 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easier/ more easy than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Arabic.</a:t>
            </a:r>
            <a:endParaRPr lang="en-US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3- Arabic is 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less difficult than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English</a:t>
            </a: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4- Arabic 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isn’t as difficult as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English.</a:t>
            </a: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5. English 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isn’t as easy as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Arabic.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Notice that all these Five  sentences have the same meaning </a:t>
            </a:r>
            <a:endParaRPr lang="en-US" sz="24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</a:t>
            </a:r>
            <a:endParaRPr lang="en-US" sz="2400" b="1" u="sng" dirty="0" smtClean="0">
              <a:solidFill>
                <a:srgbClr val="C0000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en-US" b="1" dirty="0" smtClean="0">
              <a:solidFill>
                <a:srgbClr val="00B05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III. Comparative Form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493837"/>
            <a:ext cx="9525000" cy="4678363"/>
          </a:xfrm>
        </p:spPr>
        <p:txBody>
          <a:bodyPr/>
          <a:lstStyle/>
          <a:p>
            <a:pPr algn="l" rtl="1" eaLnBrk="1" hangingPunct="1"/>
            <a:r>
              <a:rPr lang="en-US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2. Comparative Form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C. If the adjective is irregular,  the adjective will be as the following:-</a:t>
            </a: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endParaRPr lang="en-US" sz="1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1. A is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better than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                                3.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 isn’t as good as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2. B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is worse than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                                4. A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isn’t as bad as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Notice that all these Four  sentences have the same meaning </a:t>
            </a: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</a:t>
            </a:r>
            <a:endParaRPr lang="en-US" sz="2400" b="1" u="sng" dirty="0" smtClean="0">
              <a:solidFill>
                <a:srgbClr val="C0000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en-US" b="1" dirty="0" smtClean="0">
              <a:solidFill>
                <a:srgbClr val="00B05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90600" y="2590800"/>
          <a:ext cx="6603999" cy="22250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955393"/>
                <a:gridCol w="2036378"/>
                <a:gridCol w="612228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Comparative </a:t>
                      </a:r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form </a:t>
                      </a:r>
                      <a:endParaRPr lang="ar-SA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Irregular Adjective</a:t>
                      </a:r>
                      <a:endParaRPr lang="ar-SA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No.</a:t>
                      </a:r>
                      <a:endParaRPr lang="ar-SA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Better than</a:t>
                      </a:r>
                      <a:endParaRPr lang="ar-SA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good</a:t>
                      </a:r>
                      <a:endParaRPr lang="ar-SA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ar-SA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Worse than</a:t>
                      </a:r>
                      <a:endParaRPr lang="ar-SA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bad</a:t>
                      </a:r>
                      <a:endParaRPr lang="ar-SA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ar-SA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More than</a:t>
                      </a:r>
                      <a:endParaRPr lang="ar-SA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many</a:t>
                      </a:r>
                      <a:endParaRPr lang="ar-SA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ar-SA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More than</a:t>
                      </a:r>
                      <a:endParaRPr lang="ar-SA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much</a:t>
                      </a:r>
                      <a:endParaRPr lang="ar-SA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ar-SA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Less than</a:t>
                      </a:r>
                      <a:endParaRPr lang="ar-SA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little</a:t>
                      </a:r>
                      <a:endParaRPr lang="ar-SA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ar-SA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Superlative Form</a:t>
            </a: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493837"/>
            <a:ext cx="9525000" cy="4678363"/>
          </a:xfrm>
        </p:spPr>
        <p:txBody>
          <a:bodyPr/>
          <a:lstStyle/>
          <a:p>
            <a:pPr algn="l" rtl="1" eaLnBrk="1" hangingPunct="1"/>
            <a:r>
              <a:rPr lang="en-US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3. Superlative Form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A. If the adjective is short, we add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 the adjective +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est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+ of or in ]  </a:t>
            </a:r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</a:t>
            </a:r>
            <a:r>
              <a:rPr lang="en-US" sz="24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Example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1. A is 183 cm tall.       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2. B  is  175 cm tall.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3. C   is  170 cm tall.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======================================================================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 is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taller than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B.        [ comparative ]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 is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taller than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C.         [ comparative]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 is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the tallest 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of all. [ superlative ]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C is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 shortest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of all.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 superlative ]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</a:t>
            </a:r>
            <a:endParaRPr lang="en-US" sz="2400" b="1" u="sng" dirty="0" smtClean="0">
              <a:solidFill>
                <a:srgbClr val="C0000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en-US" b="1" dirty="0" smtClean="0">
              <a:solidFill>
                <a:srgbClr val="00B05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Superlative Form</a:t>
            </a: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493837"/>
            <a:ext cx="9525000" cy="4678363"/>
          </a:xfrm>
        </p:spPr>
        <p:txBody>
          <a:bodyPr/>
          <a:lstStyle/>
          <a:p>
            <a:pPr algn="l" rtl="1" eaLnBrk="1" hangingPunct="1"/>
            <a:r>
              <a:rPr lang="en-US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3. Superlative Form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B. If the adjective is long, we add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 the most / least + adjective + of or in ] </a:t>
            </a:r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</a:t>
            </a:r>
            <a:r>
              <a:rPr lang="en-US" sz="24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Example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English  is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 most important language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 the world.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Notice that we keep the long adjective as it  without any changes.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Nadia is ___________________________ of all.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More beautiful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B. beautiful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The beautiful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D. The most beautiful</a:t>
            </a:r>
            <a:r>
              <a:rPr lang="en-US" sz="20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</a:t>
            </a:r>
            <a:endParaRPr lang="en-US" sz="2400" b="1" u="sng" dirty="0" smtClean="0">
              <a:solidFill>
                <a:srgbClr val="C0000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en-US" b="1" dirty="0" smtClean="0">
              <a:solidFill>
                <a:srgbClr val="00B05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Superlative Form</a:t>
            </a: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493837"/>
            <a:ext cx="9525000" cy="4678363"/>
          </a:xfrm>
        </p:spPr>
        <p:txBody>
          <a:bodyPr/>
          <a:lstStyle/>
          <a:p>
            <a:pPr algn="l" rtl="1" eaLnBrk="1" hangingPunct="1"/>
            <a:r>
              <a:rPr lang="en-US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3. Superlative Form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C. If the adjective is Irregular, we change the irregular adjective as follows: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endParaRPr lang="ar-SA" sz="2400" b="1" dirty="0" smtClean="0">
              <a:cs typeface="Arial" pitchFamily="34" charset="0"/>
            </a:endParaRPr>
          </a:p>
          <a:p>
            <a:pPr algn="l" rtl="1" eaLnBrk="1" hangingPunct="1"/>
            <a:endParaRPr lang="ar-SA" sz="2400" b="1" dirty="0" smtClean="0">
              <a:cs typeface="Arial" pitchFamily="34" charset="0"/>
            </a:endParaRPr>
          </a:p>
          <a:p>
            <a:pPr algn="l" rtl="1" eaLnBrk="1" hangingPunct="1"/>
            <a:endParaRPr lang="ar-SA" sz="2400" b="1" dirty="0" smtClean="0">
              <a:cs typeface="Arial" pitchFamily="34" charset="0"/>
            </a:endParaRPr>
          </a:p>
          <a:p>
            <a:pPr algn="l" rtl="1" eaLnBrk="1" hangingPunct="1"/>
            <a:endParaRPr lang="ar-SA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Example:</a:t>
            </a:r>
            <a:r>
              <a:rPr lang="en-US" sz="2400" b="1" dirty="0" smtClean="0">
                <a:cs typeface="Arial" pitchFamily="34" charset="0"/>
              </a:rPr>
              <a:t>  A is _________________ of all.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better                                           b. best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C. the better                                    D. the best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</a:t>
            </a:r>
            <a:endParaRPr lang="en-US" sz="2400" b="1" u="sng" dirty="0" smtClean="0">
              <a:solidFill>
                <a:srgbClr val="C0000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en-US" b="1" dirty="0" smtClean="0">
              <a:solidFill>
                <a:srgbClr val="00B05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828800" y="2667000"/>
          <a:ext cx="6603999" cy="23774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259081"/>
                <a:gridCol w="2330670"/>
                <a:gridCol w="1014248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 superlative form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Irregular adjective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The best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Good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The worst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Bad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The most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Many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The most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Much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The least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little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Sample Questions </a:t>
            </a: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1. </a:t>
            </a:r>
            <a:r>
              <a:rPr lang="en-US" sz="2000" b="1" dirty="0" smtClean="0">
                <a:cs typeface="Arial" pitchFamily="34" charset="0"/>
              </a:rPr>
              <a:t>People in Saudi Arabia are as ______________ as people in Jordan 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more generous                                                               B. generous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most generous                                                                D. the most generous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2. The weather in winter is  _____________  than it is in summer.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colder                                                                               B. cold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coldest                                                                              D. the coldest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3. I have ___________ money than you do.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much                                                                               B. more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most                                                                                 D. least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4. Abdullah  is  ______________ of all boys.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the fastest                                                                   B. the most fastest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fast                                                                                D. faster </a:t>
            </a:r>
            <a:r>
              <a:rPr lang="en-US" sz="2000" b="1" dirty="0" smtClean="0">
                <a:cs typeface="Arial" pitchFamily="34" charset="0"/>
              </a:rPr>
              <a:t>  </a:t>
            </a:r>
            <a:endParaRPr lang="en-US" sz="36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  <a:cs typeface="Arial" pitchFamily="34" charset="0"/>
              </a:rPr>
              <a:t>I. </a:t>
            </a:r>
            <a:r>
              <a:rPr lang="en-US" sz="4000" b="1" smtClean="0">
                <a:solidFill>
                  <a:srgbClr val="FF0000"/>
                </a:solidFill>
                <a:cs typeface="Arial" pitchFamily="34" charset="0"/>
              </a:rPr>
              <a:t>Grammatical Mistakes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1. </a:t>
            </a:r>
            <a:r>
              <a:rPr lang="en-US" sz="2000" b="1" dirty="0" smtClean="0">
                <a:cs typeface="Arial" pitchFamily="34" charset="0"/>
              </a:rPr>
              <a:t>People in Saudi Arabia are as ______________ as people in Jordan 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more generous                                                               B. generous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most generous                                                                D. the most generous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2. The weather in winter is  _____________  than it is in summer.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colder                                                                               B. cold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coldest                                                                              D. the coldest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3. I have ___________ money than you do.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much                                                                               B. more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most                                                                                 D. least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4. Abdullah  is  ______________ of all boys.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the fastest                                                                   B. the most fastest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fast                                                                                D. faster </a:t>
            </a:r>
            <a:r>
              <a:rPr lang="en-US" sz="2000" b="1" dirty="0" smtClean="0">
                <a:cs typeface="Arial" pitchFamily="34" charset="0"/>
              </a:rPr>
              <a:t>  </a:t>
            </a:r>
            <a:endParaRPr lang="en-US" sz="36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3522</TotalTime>
  <Words>1208</Words>
  <Application>Microsoft Office PowerPoint</Application>
  <PresentationFormat>A4 Paper (210x297 mm)</PresentationFormat>
  <Paragraphs>302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Lecture 4 </vt:lpstr>
      <vt:lpstr>Contents of Lecture 4 </vt:lpstr>
      <vt:lpstr>I. Adjectives &amp; Adverbs.</vt:lpstr>
      <vt:lpstr>II. Similarity</vt:lpstr>
      <vt:lpstr>III. Comparative Form</vt:lpstr>
      <vt:lpstr>III. Comparative Form</vt:lpstr>
      <vt:lpstr>III. Comparative Form</vt:lpstr>
      <vt:lpstr>IV. Superlative Form</vt:lpstr>
      <vt:lpstr>IV. Superlative Form</vt:lpstr>
      <vt:lpstr>IV. Superlative Form</vt:lpstr>
      <vt:lpstr>V. Sample Questions </vt:lpstr>
      <vt:lpstr>I. Grammatical Mistakes 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327</cp:revision>
  <dcterms:created xsi:type="dcterms:W3CDTF">2009-10-14T19:14:34Z</dcterms:created>
  <dcterms:modified xsi:type="dcterms:W3CDTF">2011-03-20T06:44:26Z</dcterms:modified>
</cp:coreProperties>
</file>