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333" r:id="rId5"/>
    <p:sldId id="334" r:id="rId6"/>
    <p:sldId id="335" r:id="rId7"/>
    <p:sldId id="340" r:id="rId8"/>
    <p:sldId id="341" r:id="rId9"/>
    <p:sldId id="342" r:id="rId10"/>
    <p:sldId id="337" r:id="rId11"/>
    <p:sldId id="338" r:id="rId12"/>
    <p:sldId id="343" r:id="rId13"/>
    <p:sldId id="344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009900"/>
    <a:srgbClr val="FF0066"/>
    <a:srgbClr val="3B84AF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128" y="-3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6/3/2011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6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6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Contents of Lecture </a:t>
            </a:r>
            <a:r>
              <a:rPr lang="en-US" sz="4000" b="1" dirty="0" smtClean="0">
                <a:solidFill>
                  <a:schemeClr val="tx1"/>
                </a:solidFill>
              </a:rPr>
              <a:t>6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marL="514350" indent="-514350" algn="l" rtl="1" eaLnBrk="1" hangingPunct="1"/>
            <a:r>
              <a:rPr lang="en-US" sz="3600" b="1" dirty="0" smtClean="0">
                <a:solidFill>
                  <a:srgbClr val="C00000"/>
                </a:solidFill>
                <a:latin typeface="Arial Black" pitchFamily="34" charset="0"/>
              </a:rPr>
              <a:t>I. Fixes</a:t>
            </a: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marL="571500" indent="-571500" algn="l" rtl="1" eaLnBrk="1" hangingPunct="1"/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Prefixes &amp; Suffixes</a:t>
            </a:r>
          </a:p>
          <a:p>
            <a:pPr marL="571500" indent="-571500" algn="l" rtl="1" eaLnBrk="1" hangingPunct="1"/>
            <a:r>
              <a:rPr lang="en-US" sz="2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II. Analyzing  ( suffixes &amp; Prefixes )</a:t>
            </a:r>
          </a:p>
          <a:p>
            <a:pPr marL="571500" indent="-571500" algn="l" rtl="1" eaLnBrk="1" hangingPunct="1"/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III. Paying Attention to Phrases </a:t>
            </a:r>
          </a:p>
          <a:p>
            <a:pPr marL="571500" indent="-571500"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IV. Parts of Speech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514350" indent="-514350" algn="l" rtl="1" eaLnBrk="1" hangingPunct="1"/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 Sample Questions </a:t>
            </a:r>
          </a:p>
          <a:p>
            <a:pPr marL="514350" indent="-514350" rtl="1" eaLnBrk="1" hangingPunct="1"/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514350" indent="-514350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Fixes: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Prefixes &amp; Suffixes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9372600" cy="5059363"/>
          </a:xfrm>
        </p:spPr>
        <p:txBody>
          <a:bodyPr/>
          <a:lstStyle/>
          <a:p>
            <a:pPr algn="l" rtl="1"/>
            <a:r>
              <a:rPr lang="en-US" sz="2000" dirty="0" smtClean="0"/>
              <a:t> </a:t>
            </a:r>
            <a:r>
              <a:rPr lang="en-US" sz="2000" b="1" u="sng" dirty="0" smtClean="0">
                <a:solidFill>
                  <a:srgbClr val="C00000"/>
                </a:solidFill>
              </a:rPr>
              <a:t>A prefix </a:t>
            </a:r>
            <a:r>
              <a:rPr lang="en-US" sz="1800" b="1" dirty="0" smtClean="0">
                <a:solidFill>
                  <a:srgbClr val="C00000"/>
                </a:solidFill>
              </a:rPr>
              <a:t>is a syllable that is added to the </a:t>
            </a:r>
            <a:r>
              <a:rPr lang="en-US" sz="1800" b="1" u="sng" dirty="0" smtClean="0">
                <a:solidFill>
                  <a:srgbClr val="002060"/>
                </a:solidFill>
              </a:rPr>
              <a:t>beginning</a:t>
            </a:r>
            <a:r>
              <a:rPr lang="en-US" sz="1800" b="1" dirty="0" smtClean="0">
                <a:solidFill>
                  <a:srgbClr val="C00000"/>
                </a:solidFill>
              </a:rPr>
              <a:t> of a word to change its meaning or its </a:t>
            </a:r>
          </a:p>
          <a:p>
            <a:pPr algn="l" rtl="1"/>
            <a:r>
              <a:rPr lang="en-US" sz="1800" b="1" dirty="0" smtClean="0">
                <a:solidFill>
                  <a:srgbClr val="C00000"/>
                </a:solidFill>
              </a:rPr>
              <a:t>                 part of speech.</a:t>
            </a:r>
          </a:p>
          <a:p>
            <a:pPr algn="l" rtl="1"/>
            <a:r>
              <a:rPr lang="en-US" sz="2000" b="1" u="sng" dirty="0" smtClean="0">
                <a:solidFill>
                  <a:srgbClr val="C00000"/>
                </a:solidFill>
              </a:rPr>
              <a:t>A suffix </a:t>
            </a:r>
            <a:r>
              <a:rPr lang="en-US" sz="1800" b="1" dirty="0" smtClean="0">
                <a:solidFill>
                  <a:srgbClr val="C00000"/>
                </a:solidFill>
              </a:rPr>
              <a:t>a syllable that is added to the </a:t>
            </a:r>
            <a:r>
              <a:rPr lang="en-US" sz="1800" b="1" u="sng" dirty="0" smtClean="0">
                <a:solidFill>
                  <a:srgbClr val="002060"/>
                </a:solidFill>
              </a:rPr>
              <a:t>end</a:t>
            </a:r>
            <a:r>
              <a:rPr lang="en-US" sz="1800" b="1" dirty="0" smtClean="0">
                <a:solidFill>
                  <a:srgbClr val="C00000"/>
                </a:solidFill>
              </a:rPr>
              <a:t> of a word to change its meaning or its part of speech.</a:t>
            </a:r>
            <a:r>
              <a:rPr lang="en-US" sz="1800" dirty="0" smtClean="0"/>
              <a:t>  </a:t>
            </a:r>
            <a:endParaRPr lang="en-US" sz="2000" dirty="0" smtClean="0"/>
          </a:p>
          <a:p>
            <a:pPr algn="l" rtl="1"/>
            <a:r>
              <a:rPr lang="en-US" sz="1800" dirty="0" smtClean="0"/>
              <a:t>  </a:t>
            </a:r>
            <a:endParaRPr lang="en-US" sz="20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dirty="0" smtClean="0"/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0600" y="2133600"/>
          <a:ext cx="8077202" cy="36068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911954"/>
                <a:gridCol w="789062"/>
                <a:gridCol w="2027488"/>
                <a:gridCol w="775501"/>
                <a:gridCol w="573197"/>
              </a:tblGrid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examples</a:t>
                      </a:r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Suffix</a:t>
                      </a:r>
                      <a:endParaRPr lang="ar-SA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pPr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examples</a:t>
                      </a:r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Prefix</a:t>
                      </a:r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No. </a:t>
                      </a:r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,friend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ship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ship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dis</a:t>
                      </a:r>
                      <a:r>
                        <a:rPr lang="en-US" b="1" dirty="0" smtClean="0"/>
                        <a:t>advantage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Dis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irrig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ate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ate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im</a:t>
                      </a:r>
                      <a:r>
                        <a:rPr lang="en-US" b="1" dirty="0" smtClean="0"/>
                        <a:t>possible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Im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success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ful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ful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in</a:t>
                      </a:r>
                      <a:r>
                        <a:rPr lang="en-US" b="1" dirty="0" smtClean="0"/>
                        <a:t>correct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In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3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scientif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ic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ic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ir</a:t>
                      </a:r>
                      <a:r>
                        <a:rPr lang="en-US" b="1" dirty="0" smtClean="0"/>
                        <a:t>regular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Ir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4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recrea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ion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ion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un</a:t>
                      </a:r>
                      <a:r>
                        <a:rPr lang="en-US" b="1" dirty="0" smtClean="0"/>
                        <a:t>important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Un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5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care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less</a:t>
                      </a:r>
                      <a:r>
                        <a:rPr lang="en-US" b="1" dirty="0" smtClean="0"/>
                        <a:t>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Less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en</a:t>
                      </a:r>
                      <a:r>
                        <a:rPr lang="en-US" b="1" dirty="0" smtClean="0"/>
                        <a:t>danger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6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nation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al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al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mis</a:t>
                      </a:r>
                      <a:r>
                        <a:rPr lang="en-US" b="1" dirty="0" smtClean="0">
                          <a:solidFill>
                            <a:schemeClr val="dk1"/>
                          </a:solidFill>
                        </a:rPr>
                        <a:t>understand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mis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7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apolog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ize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ize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re</a:t>
                      </a:r>
                      <a:r>
                        <a:rPr lang="en-US" b="1" dirty="0" smtClean="0"/>
                        <a:t>write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Re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8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. Analyzing  ( suffixes &amp; Prefixes )</a:t>
            </a:r>
            <a:endParaRPr lang="ar-SA" sz="3600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en-US" sz="2000" dirty="0" smtClean="0"/>
              <a:t> </a:t>
            </a:r>
          </a:p>
          <a:p>
            <a:pPr algn="l" rtl="1" eaLnBrk="1" hangingPunct="1"/>
            <a:r>
              <a:rPr lang="en-US" sz="2400" b="1" i="1" dirty="0" smtClean="0">
                <a:solidFill>
                  <a:srgbClr val="0070C0"/>
                </a:solidFill>
              </a:rPr>
              <a:t>   A. Suffixes  Decide what parts of speech </a:t>
            </a:r>
            <a:r>
              <a:rPr lang="en-US" sz="2400" b="1" i="1" dirty="0" smtClean="0"/>
              <a:t>[ V. N. </a:t>
            </a:r>
            <a:r>
              <a:rPr lang="en-US" sz="2400" b="1" i="1" dirty="0" err="1" smtClean="0"/>
              <a:t>Adj</a:t>
            </a:r>
            <a:r>
              <a:rPr lang="en-US" sz="2400" b="1" i="1" dirty="0" smtClean="0"/>
              <a:t> or Adv ]</a:t>
            </a:r>
            <a:r>
              <a:rPr lang="ar-SA" sz="2400" dirty="0" smtClean="0"/>
              <a:t>     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2362200"/>
          <a:ext cx="8915400" cy="333756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2503169"/>
                <a:gridCol w="578951"/>
                <a:gridCol w="2362822"/>
                <a:gridCol w="561210"/>
                <a:gridCol w="2266666"/>
                <a:gridCol w="64258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words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No.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words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No.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words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No.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</a:t>
                      </a:r>
                      <a:r>
                        <a:rPr lang="en-US" b="1" dirty="0" err="1" smtClean="0"/>
                        <a:t>workaholism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17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enthusiastically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9 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friendship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indicate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18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expensive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suddenly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organization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19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participate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actress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3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pleasure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individualism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12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specialize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4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hostess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summarize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13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----patriotism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5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experience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22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worthless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14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soften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6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relationship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23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worsen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15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simplicity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7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flexible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24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Frequently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hopeless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8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. Analyzing  suffixes &amp; Prefixes )</a:t>
            </a:r>
            <a:endParaRPr lang="ar-SA" sz="3600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en-US" sz="2000" dirty="0" smtClean="0"/>
              <a:t> </a:t>
            </a:r>
          </a:p>
          <a:p>
            <a:pPr algn="l" rtl="1" eaLnBrk="1" hangingPunct="1"/>
            <a:r>
              <a:rPr lang="ar-SA" sz="2400" b="1" dirty="0" smtClean="0"/>
              <a:t> </a:t>
            </a:r>
            <a:r>
              <a:rPr lang="en-US" sz="2400" b="1" dirty="0" smtClean="0"/>
              <a:t>  B. Prefixes  </a:t>
            </a:r>
            <a:r>
              <a:rPr lang="en-US" sz="2400" b="1" dirty="0" smtClean="0">
                <a:solidFill>
                  <a:srgbClr val="FF3300"/>
                </a:solidFill>
              </a:rPr>
              <a:t>To put the correct prefix</a:t>
            </a:r>
            <a:r>
              <a:rPr lang="ar-SA" sz="2400" b="1" dirty="0" smtClean="0">
                <a:solidFill>
                  <a:srgbClr val="FF3300"/>
                </a:solidFill>
              </a:rPr>
              <a:t>      </a:t>
            </a:r>
            <a:endParaRPr lang="en-US" sz="2400" b="1" dirty="0" smtClean="0">
              <a:solidFill>
                <a:srgbClr val="FF3300"/>
              </a:solidFill>
            </a:endParaRPr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2286000"/>
          <a:ext cx="7086600" cy="259588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2591938"/>
                <a:gridCol w="645994"/>
                <a:gridCol w="3068023"/>
                <a:gridCol w="78064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words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words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safe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7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pleasant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frequent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8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patient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desirable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9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expensive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3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advantage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10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regular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4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possible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avoidable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5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interesting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12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rational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6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Paying Attention to Phrases 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678363"/>
          </a:xfrm>
        </p:spPr>
        <p:txBody>
          <a:bodyPr/>
          <a:lstStyle/>
          <a:p>
            <a:pPr algn="l" rtl="1"/>
            <a:r>
              <a:rPr lang="en-US" sz="2000" dirty="0" smtClean="0"/>
              <a:t> A phrase is incomplete sentence/ It is not a sentence  </a:t>
            </a:r>
          </a:p>
          <a:p>
            <a:pPr algn="l" rtl="1" eaLnBrk="1" hangingPunct="1"/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1. Noun Phrase (</a:t>
            </a:r>
            <a:r>
              <a:rPr lang="en-US" sz="2400" b="1" dirty="0" smtClean="0">
                <a:solidFill>
                  <a:srgbClr val="FF0000"/>
                </a:solidFill>
              </a:rPr>
              <a:t>NP</a:t>
            </a:r>
            <a:r>
              <a:rPr lang="en-US" sz="2400" b="1" dirty="0" smtClean="0">
                <a:solidFill>
                  <a:srgbClr val="0070C0"/>
                </a:solidFill>
              </a:rPr>
              <a:t>):  </a:t>
            </a:r>
          </a:p>
          <a:p>
            <a:pPr algn="l" rtl="1" eaLnBrk="1" hangingPunct="1"/>
            <a:r>
              <a:rPr lang="en-US" sz="2400" dirty="0" smtClean="0"/>
              <a:t>     - </a:t>
            </a:r>
            <a:r>
              <a:rPr lang="en-US" sz="1800" dirty="0" smtClean="0"/>
              <a:t>very dangerous accident- traditional families in America - access to website</a:t>
            </a:r>
          </a:p>
          <a:p>
            <a:pPr algn="l" rtl="1" eaLnBrk="1" hangingPunct="1"/>
            <a:r>
              <a:rPr lang="en-US" sz="1800" dirty="0" smtClean="0"/>
              <a:t>      - playing handball – the underlined words- Paying attention to phrases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</a:rPr>
              <a:t> 2.  Verb Phrase (</a:t>
            </a:r>
            <a:r>
              <a:rPr lang="en-US" sz="2400" b="1" dirty="0" smtClean="0">
                <a:solidFill>
                  <a:srgbClr val="FF0000"/>
                </a:solidFill>
              </a:rPr>
              <a:t>VP</a:t>
            </a:r>
            <a:r>
              <a:rPr lang="en-US" sz="2400" b="1" dirty="0" smtClean="0">
                <a:solidFill>
                  <a:srgbClr val="0070C0"/>
                </a:solidFill>
              </a:rPr>
              <a:t>):</a:t>
            </a:r>
          </a:p>
          <a:p>
            <a:pPr algn="l" rtl="1" eaLnBrk="1" hangingPunct="1"/>
            <a:r>
              <a:rPr lang="en-US" sz="2400" dirty="0" smtClean="0"/>
              <a:t>    </a:t>
            </a:r>
            <a:r>
              <a:rPr lang="en-US" sz="1800" dirty="0" smtClean="0"/>
              <a:t>- help others –  prepare for the test – spend money – drive quickly – live in a new apartment</a:t>
            </a:r>
          </a:p>
          <a:p>
            <a:pPr algn="l" rtl="1" eaLnBrk="1" hangingPunct="1"/>
            <a:r>
              <a:rPr lang="en-US" sz="1800" dirty="0" smtClean="0"/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3. Prepositional Phrase (</a:t>
            </a:r>
            <a:r>
              <a:rPr lang="en-US" sz="2400" b="1" dirty="0" smtClean="0">
                <a:solidFill>
                  <a:srgbClr val="FF0000"/>
                </a:solidFill>
              </a:rPr>
              <a:t>PP</a:t>
            </a:r>
            <a:r>
              <a:rPr lang="en-US" sz="2400" b="1" dirty="0" smtClean="0">
                <a:solidFill>
                  <a:srgbClr val="0070C0"/>
                </a:solidFill>
              </a:rPr>
              <a:t>)</a:t>
            </a:r>
            <a:r>
              <a:rPr lang="en-US" sz="1800" b="1" dirty="0" smtClean="0"/>
              <a:t>: </a:t>
            </a:r>
          </a:p>
          <a:p>
            <a:pPr algn="l" rtl="1" eaLnBrk="1" hangingPunct="1"/>
            <a:r>
              <a:rPr lang="en-US" sz="1800" dirty="0" smtClean="0"/>
              <a:t>     - in the kitchen – between girls and boys – by bus – near the hotel …….. etc</a:t>
            </a:r>
            <a:r>
              <a:rPr lang="en-US" sz="2400" dirty="0" smtClean="0"/>
              <a:t> 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</a:rPr>
              <a:t> 4. Infinitive Phrase (</a:t>
            </a:r>
            <a:r>
              <a:rPr lang="en-US" sz="2400" b="1" dirty="0" smtClean="0">
                <a:solidFill>
                  <a:srgbClr val="FF0000"/>
                </a:solidFill>
              </a:rPr>
              <a:t>IP</a:t>
            </a:r>
            <a:r>
              <a:rPr lang="en-US" sz="2400" b="1" dirty="0" smtClean="0">
                <a:solidFill>
                  <a:srgbClr val="0070C0"/>
                </a:solidFill>
              </a:rPr>
              <a:t>):</a:t>
            </a:r>
          </a:p>
          <a:p>
            <a:pPr algn="l" rtl="1" eaLnBrk="1" hangingPunct="1"/>
            <a:r>
              <a:rPr lang="en-US" sz="1800" dirty="0" smtClean="0"/>
              <a:t>     - to pass the test – to be honest – to save money – to do homework correctly …..etc</a:t>
            </a:r>
            <a:endParaRPr lang="en-US" sz="2400" dirty="0" smtClean="0"/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>. Parts of speech </a:t>
            </a:r>
            <a:r>
              <a:rPr lang="en-US" sz="1800" b="1" dirty="0" smtClean="0">
                <a:solidFill>
                  <a:srgbClr val="C00000"/>
                </a:solidFill>
                <a:latin typeface="Arial Black" pitchFamily="34" charset="0"/>
              </a:rPr>
              <a:t>( practice )</a:t>
            </a:r>
            <a:endParaRPr lang="ar-SA" sz="2800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ar-SA" sz="2400" b="1" u="sng" dirty="0" smtClean="0"/>
              <a:t> </a:t>
            </a:r>
            <a:r>
              <a:rPr lang="en-US" sz="2400" b="1" u="sng" dirty="0" smtClean="0"/>
              <a:t> What kind  of phrase is each of the following words:-</a:t>
            </a:r>
          </a:p>
          <a:p>
            <a:pPr algn="l" rtl="1" eaLnBrk="1" hangingPunct="1"/>
            <a:r>
              <a:rPr lang="en-US" sz="2000" b="1" dirty="0" smtClean="0"/>
              <a:t>1. </a:t>
            </a:r>
            <a:r>
              <a:rPr lang="en-US" sz="2000" b="1" dirty="0" smtClean="0">
                <a:solidFill>
                  <a:srgbClr val="0070C0"/>
                </a:solidFill>
              </a:rPr>
              <a:t>Important announcement</a:t>
            </a:r>
          </a:p>
          <a:p>
            <a:pPr algn="l" rtl="1" eaLnBrk="1" hangingPunct="1"/>
            <a:r>
              <a:rPr lang="en-US" sz="2000" b="1" dirty="0" smtClean="0"/>
              <a:t>             a.  Noun Phrase                                  b. Prepositional Phrase</a:t>
            </a:r>
          </a:p>
          <a:p>
            <a:pPr algn="l" rtl="1" eaLnBrk="1" hangingPunct="1"/>
            <a:r>
              <a:rPr lang="en-US" sz="2000" b="1" dirty="0" smtClean="0"/>
              <a:t>             c. Infinitive Phrase                             d. Verb Phrase </a:t>
            </a:r>
          </a:p>
          <a:p>
            <a:pPr algn="l" rtl="1" eaLnBrk="1" hangingPunct="1"/>
            <a:r>
              <a:rPr lang="en-US" sz="2000" b="1" dirty="0" smtClean="0"/>
              <a:t>2. </a:t>
            </a:r>
            <a:r>
              <a:rPr lang="en-US" sz="2000" b="1" dirty="0" smtClean="0">
                <a:solidFill>
                  <a:srgbClr val="0070C0"/>
                </a:solidFill>
              </a:rPr>
              <a:t>To speak frankly:</a:t>
            </a:r>
          </a:p>
          <a:p>
            <a:pPr algn="l" rtl="1" eaLnBrk="1" hangingPunct="1"/>
            <a:r>
              <a:rPr lang="en-US" sz="2000" b="1" dirty="0" smtClean="0"/>
              <a:t>              a.  Noun Phrase                                  b. Prepositional Phrase</a:t>
            </a:r>
          </a:p>
          <a:p>
            <a:pPr algn="l" rtl="1" eaLnBrk="1" hangingPunct="1"/>
            <a:r>
              <a:rPr lang="en-US" sz="2000" b="1" dirty="0" smtClean="0"/>
              <a:t>              c. Infinitive Phrase                             d. Verb Phrase </a:t>
            </a:r>
          </a:p>
          <a:p>
            <a:pPr algn="l" rtl="1" eaLnBrk="1" hangingPunct="1"/>
            <a:r>
              <a:rPr lang="en-US" sz="2000" b="1" dirty="0" smtClean="0"/>
              <a:t> 3. </a:t>
            </a:r>
            <a:r>
              <a:rPr lang="en-US" sz="2000" b="1" dirty="0" smtClean="0">
                <a:solidFill>
                  <a:srgbClr val="0070C0"/>
                </a:solidFill>
              </a:rPr>
              <a:t>Travel to a foreign country</a:t>
            </a:r>
            <a:r>
              <a:rPr lang="en-US" sz="2000" b="1" dirty="0" smtClean="0"/>
              <a:t>:</a:t>
            </a:r>
          </a:p>
          <a:p>
            <a:pPr algn="l" rtl="1" eaLnBrk="1" hangingPunct="1"/>
            <a:r>
              <a:rPr lang="en-US" sz="2000" b="1" dirty="0" smtClean="0"/>
              <a:t>                a.  Noun Phrase                                  b. Prepositional Phrase</a:t>
            </a:r>
          </a:p>
          <a:p>
            <a:pPr algn="l" rtl="1" eaLnBrk="1" hangingPunct="1"/>
            <a:r>
              <a:rPr lang="en-US" sz="2000" b="1" dirty="0" smtClean="0"/>
              <a:t>                c. Infinitive Phrase                             d. Verb Phrase </a:t>
            </a:r>
          </a:p>
          <a:p>
            <a:pPr algn="l" rtl="1" eaLnBrk="1" hangingPunct="1"/>
            <a:r>
              <a:rPr lang="en-US" sz="2000" b="1" dirty="0" smtClean="0"/>
              <a:t> 4. </a:t>
            </a:r>
            <a:r>
              <a:rPr lang="en-US" sz="2000" b="1" dirty="0" smtClean="0">
                <a:solidFill>
                  <a:srgbClr val="0070C0"/>
                </a:solidFill>
              </a:rPr>
              <a:t>Over the tree:</a:t>
            </a:r>
          </a:p>
          <a:p>
            <a:pPr algn="l" rtl="1" eaLnBrk="1" hangingPunct="1"/>
            <a:r>
              <a:rPr lang="en-US" sz="2000" b="1" dirty="0" smtClean="0"/>
              <a:t>               a.  Noun Phrase                                  b. Prepositional Phrase</a:t>
            </a:r>
          </a:p>
          <a:p>
            <a:pPr algn="l" rtl="1" eaLnBrk="1" hangingPunct="1"/>
            <a:r>
              <a:rPr lang="en-US" sz="2000" b="1" dirty="0" smtClean="0"/>
              <a:t>               c. Infinitive Phrase                             d. Verb Phrase </a:t>
            </a:r>
            <a:endParaRPr lang="ar-SA" sz="2000" b="1" dirty="0" smtClean="0"/>
          </a:p>
          <a:p>
            <a:pPr algn="l" rtl="1" eaLnBrk="1" hangingPunct="1"/>
            <a:r>
              <a:rPr lang="en-US" sz="2000" dirty="0" smtClean="0"/>
              <a:t>   </a:t>
            </a:r>
          </a:p>
          <a:p>
            <a:pPr algn="l" rtl="1" eaLnBrk="1" hangingPunct="1"/>
            <a:r>
              <a:rPr lang="ar-SA" sz="2400" dirty="0" smtClean="0"/>
              <a:t>     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. Parts of speech </a:t>
            </a:r>
            <a:r>
              <a:rPr lang="en-US" sz="2000" b="1" dirty="0" smtClean="0">
                <a:solidFill>
                  <a:srgbClr val="C00000"/>
                </a:solidFill>
                <a:latin typeface="Arial Black" pitchFamily="34" charset="0"/>
              </a:rPr>
              <a:t>( practice )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ar-SA" sz="2400" b="1" u="sng" dirty="0" smtClean="0"/>
              <a:t> </a:t>
            </a:r>
            <a:r>
              <a:rPr lang="en-US" sz="2400" b="1" u="sng" dirty="0" smtClean="0"/>
              <a:t> What part of speech is each of the following words:-</a:t>
            </a:r>
          </a:p>
          <a:p>
            <a:pPr algn="l" rtl="1" eaLnBrk="1" hangingPunct="1"/>
            <a:r>
              <a:rPr lang="en-US" sz="2000" dirty="0" smtClean="0"/>
              <a:t>5. </a:t>
            </a:r>
            <a:r>
              <a:rPr lang="en-US" sz="2000" b="1" dirty="0" smtClean="0">
                <a:solidFill>
                  <a:srgbClr val="0070C0"/>
                </a:solidFill>
              </a:rPr>
              <a:t>addition:</a:t>
            </a:r>
          </a:p>
          <a:p>
            <a:pPr algn="l" rtl="1" eaLnBrk="1" hangingPunct="1"/>
            <a:r>
              <a:rPr lang="en-US" sz="2000" dirty="0" smtClean="0"/>
              <a:t>       a.  V                           b. </a:t>
            </a:r>
            <a:r>
              <a:rPr lang="en-US" sz="2000" dirty="0" err="1" smtClean="0"/>
              <a:t>Adj</a:t>
            </a:r>
            <a:r>
              <a:rPr lang="en-US" sz="2000" dirty="0" smtClean="0"/>
              <a:t>                      c. N                           d. Adv </a:t>
            </a:r>
          </a:p>
          <a:p>
            <a:pPr algn="l" rtl="1" eaLnBrk="1" hangingPunct="1"/>
            <a:r>
              <a:rPr lang="en-US" sz="2000" dirty="0" smtClean="0"/>
              <a:t>6. </a:t>
            </a:r>
            <a:r>
              <a:rPr lang="en-US" sz="2000" b="1" dirty="0" smtClean="0">
                <a:solidFill>
                  <a:srgbClr val="0070C0"/>
                </a:solidFill>
              </a:rPr>
              <a:t>expensive</a:t>
            </a:r>
            <a:r>
              <a:rPr lang="en-US" sz="2000" dirty="0" smtClean="0"/>
              <a:t>:</a:t>
            </a:r>
          </a:p>
          <a:p>
            <a:pPr algn="l" rtl="1" eaLnBrk="1" hangingPunct="1"/>
            <a:r>
              <a:rPr lang="en-US" sz="2000" dirty="0" smtClean="0"/>
              <a:t>      a. V                            b. N                          c. Adv                       d. </a:t>
            </a:r>
            <a:r>
              <a:rPr lang="en-US" sz="2000" dirty="0" err="1" smtClean="0"/>
              <a:t>Adj</a:t>
            </a:r>
            <a:r>
              <a:rPr lang="en-US" sz="2000" dirty="0" smtClean="0"/>
              <a:t> </a:t>
            </a:r>
          </a:p>
          <a:p>
            <a:pPr algn="l" rtl="1" eaLnBrk="1" hangingPunct="1"/>
            <a:r>
              <a:rPr lang="en-US" sz="2000" dirty="0" smtClean="0"/>
              <a:t> 7. </a:t>
            </a:r>
            <a:r>
              <a:rPr lang="en-US" sz="2000" b="1" dirty="0" smtClean="0">
                <a:solidFill>
                  <a:srgbClr val="0070C0"/>
                </a:solidFill>
              </a:rPr>
              <a:t>succeed</a:t>
            </a:r>
            <a:r>
              <a:rPr lang="en-US" sz="2000" dirty="0" smtClean="0"/>
              <a:t>:</a:t>
            </a:r>
          </a:p>
          <a:p>
            <a:pPr algn="l" rtl="1" eaLnBrk="1" hangingPunct="1"/>
            <a:r>
              <a:rPr lang="en-US" sz="2000" dirty="0" smtClean="0"/>
              <a:t>     a. Adv                        b. N                         c. </a:t>
            </a:r>
            <a:r>
              <a:rPr lang="en-US" sz="2000" dirty="0" err="1" smtClean="0"/>
              <a:t>Adj</a:t>
            </a:r>
            <a:r>
              <a:rPr lang="en-US" sz="2000" dirty="0" smtClean="0"/>
              <a:t>                       d. V</a:t>
            </a:r>
          </a:p>
          <a:p>
            <a:pPr algn="l" rtl="1" eaLnBrk="1" hangingPunct="1"/>
            <a:r>
              <a:rPr lang="en-US" sz="2000" dirty="0" smtClean="0"/>
              <a:t> 8. </a:t>
            </a:r>
            <a:r>
              <a:rPr lang="en-US" sz="2000" b="1" dirty="0" smtClean="0">
                <a:solidFill>
                  <a:srgbClr val="0070C0"/>
                </a:solidFill>
              </a:rPr>
              <a:t>psychologically:</a:t>
            </a:r>
          </a:p>
          <a:p>
            <a:pPr algn="l" rtl="1" eaLnBrk="1" hangingPunct="1"/>
            <a:r>
              <a:rPr lang="en-US" sz="2000" dirty="0" smtClean="0"/>
              <a:t>     a. N                            b. Adv                     c. V                           d. </a:t>
            </a:r>
            <a:r>
              <a:rPr lang="en-US" sz="2000" dirty="0" err="1" smtClean="0"/>
              <a:t>Adj</a:t>
            </a:r>
            <a:endParaRPr lang="en-US" sz="2000" dirty="0" smtClean="0"/>
          </a:p>
          <a:p>
            <a:pPr algn="l" rtl="1" eaLnBrk="1" hangingPunct="1"/>
            <a:r>
              <a:rPr lang="en-US" sz="2000" dirty="0" smtClean="0"/>
              <a:t> 9. </a:t>
            </a:r>
            <a:r>
              <a:rPr lang="en-US" sz="2000" b="1" dirty="0" smtClean="0">
                <a:solidFill>
                  <a:srgbClr val="0070C0"/>
                </a:solidFill>
              </a:rPr>
              <a:t>culture</a:t>
            </a:r>
            <a:r>
              <a:rPr lang="en-US" sz="2000" dirty="0" smtClean="0"/>
              <a:t>:</a:t>
            </a:r>
          </a:p>
          <a:p>
            <a:pPr algn="l" rtl="1" eaLnBrk="1" hangingPunct="1"/>
            <a:r>
              <a:rPr lang="en-US" sz="2000" dirty="0" smtClean="0"/>
              <a:t>     a. </a:t>
            </a:r>
            <a:r>
              <a:rPr lang="en-US" sz="2000" dirty="0" err="1" smtClean="0"/>
              <a:t>Adj</a:t>
            </a:r>
            <a:r>
              <a:rPr lang="en-US" sz="2000" dirty="0" smtClean="0"/>
              <a:t>                         b. V                        c. </a:t>
            </a:r>
            <a:r>
              <a:rPr lang="en-US" sz="2000" dirty="0" err="1" smtClean="0"/>
              <a:t>Adj</a:t>
            </a:r>
            <a:r>
              <a:rPr lang="en-US" sz="2000" dirty="0" smtClean="0"/>
              <a:t>                        d. N  </a:t>
            </a:r>
          </a:p>
          <a:p>
            <a:pPr algn="l" rtl="1" eaLnBrk="1" hangingPunct="1"/>
            <a:r>
              <a:rPr lang="ar-SA" sz="2400" dirty="0" smtClean="0"/>
              <a:t>     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20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2000" b="1" dirty="0" smtClean="0">
                <a:solidFill>
                  <a:srgbClr val="C00000"/>
                </a:solidFill>
                <a:latin typeface="Arial Black" pitchFamily="34" charset="0"/>
              </a:rPr>
              <a:t>. Sample questions</a:t>
            </a:r>
            <a:endParaRPr lang="ar-SA" sz="2400" dirty="0" smtClean="0">
              <a:solidFill>
                <a:schemeClr val="tx1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ar-SA" sz="2400" b="1" u="sng" dirty="0" smtClean="0"/>
              <a:t> </a:t>
            </a:r>
            <a:r>
              <a:rPr lang="en-US" sz="2400" b="1" u="sng" dirty="0" smtClean="0"/>
              <a:t>Circle the symbol of the correct answer a, b, c or:-</a:t>
            </a:r>
          </a:p>
          <a:p>
            <a:pPr algn="l" rtl="1" eaLnBrk="1" hangingPunct="1"/>
            <a:r>
              <a:rPr lang="en-US" sz="1800" dirty="0" smtClean="0"/>
              <a:t>10</a:t>
            </a:r>
            <a:r>
              <a:rPr lang="en-US" sz="1800" b="1" dirty="0" smtClean="0"/>
              <a:t>. </a:t>
            </a:r>
            <a:r>
              <a:rPr lang="en-US" sz="1800" b="1" dirty="0" smtClean="0">
                <a:solidFill>
                  <a:srgbClr val="0070C0"/>
                </a:solidFill>
              </a:rPr>
              <a:t>The part of speech of the word” enthusiastically” is :_____________</a:t>
            </a:r>
          </a:p>
          <a:p>
            <a:pPr algn="l" rtl="1" eaLnBrk="1" hangingPunct="1"/>
            <a:r>
              <a:rPr lang="en-US" sz="1800" b="1" dirty="0" smtClean="0"/>
              <a:t>       a.  Adv                                                  b. N</a:t>
            </a:r>
          </a:p>
          <a:p>
            <a:pPr algn="l" rtl="1" eaLnBrk="1" hangingPunct="1"/>
            <a:r>
              <a:rPr lang="en-US" sz="1800" b="1" dirty="0" smtClean="0"/>
              <a:t>       c. V                                                       d. </a:t>
            </a:r>
            <a:r>
              <a:rPr lang="en-US" sz="1800" b="1" dirty="0" err="1" smtClean="0"/>
              <a:t>Adj</a:t>
            </a:r>
            <a:r>
              <a:rPr lang="en-US" sz="1800" b="1" dirty="0" smtClean="0"/>
              <a:t> </a:t>
            </a:r>
          </a:p>
          <a:p>
            <a:pPr algn="l" rtl="1" eaLnBrk="1" hangingPunct="1"/>
            <a:r>
              <a:rPr lang="en-US" sz="1800" b="1" dirty="0" smtClean="0"/>
              <a:t>11. </a:t>
            </a:r>
            <a:r>
              <a:rPr lang="en-US" sz="1800" b="1" dirty="0" smtClean="0">
                <a:solidFill>
                  <a:srgbClr val="0070C0"/>
                </a:solidFill>
              </a:rPr>
              <a:t>We change the meaning of the word “ patient” into its opposite by adding the prefix:__:</a:t>
            </a:r>
          </a:p>
          <a:p>
            <a:pPr algn="l" rtl="1" eaLnBrk="1" hangingPunct="1"/>
            <a:r>
              <a:rPr lang="en-US" sz="1800" b="1" dirty="0" smtClean="0"/>
              <a:t>       a.  </a:t>
            </a:r>
            <a:r>
              <a:rPr lang="en-US" sz="1800" b="1" dirty="0" err="1" smtClean="0"/>
              <a:t>Dis</a:t>
            </a:r>
            <a:r>
              <a:rPr lang="en-US" sz="1800" b="1" dirty="0" smtClean="0"/>
              <a:t>-                                                  b. in</a:t>
            </a:r>
          </a:p>
          <a:p>
            <a:pPr algn="l" rtl="1" eaLnBrk="1" hangingPunct="1"/>
            <a:r>
              <a:rPr lang="en-US" sz="1800" b="1" dirty="0" smtClean="0"/>
              <a:t>       c. </a:t>
            </a:r>
            <a:r>
              <a:rPr lang="en-US" sz="1800" b="1" dirty="0" err="1" smtClean="0"/>
              <a:t>im</a:t>
            </a:r>
            <a:r>
              <a:rPr lang="en-US" sz="1800" b="1" dirty="0" smtClean="0"/>
              <a:t>                                                     d. un</a:t>
            </a:r>
          </a:p>
          <a:p>
            <a:pPr algn="l" rtl="1" eaLnBrk="1" hangingPunct="1"/>
            <a:r>
              <a:rPr lang="en-US" sz="1800" b="1" dirty="0" smtClean="0"/>
              <a:t> 12. The word “ soften” is </a:t>
            </a:r>
            <a:r>
              <a:rPr lang="en-US" sz="1800" b="1" dirty="0" smtClean="0">
                <a:solidFill>
                  <a:srgbClr val="0070C0"/>
                </a:solidFill>
              </a:rPr>
              <a:t>__________ </a:t>
            </a:r>
            <a:r>
              <a:rPr lang="en-US" sz="1800" b="1" dirty="0" smtClean="0"/>
              <a:t>:</a:t>
            </a:r>
          </a:p>
          <a:p>
            <a:pPr algn="l" rtl="1" eaLnBrk="1" hangingPunct="1"/>
            <a:r>
              <a:rPr lang="en-US" sz="1800" b="1" dirty="0" smtClean="0"/>
              <a:t>      a.  A verb                                              b. a noun </a:t>
            </a:r>
          </a:p>
          <a:p>
            <a:pPr algn="l" rtl="1" eaLnBrk="1" hangingPunct="1"/>
            <a:r>
              <a:rPr lang="en-US" sz="1800" b="1" dirty="0" smtClean="0"/>
              <a:t>      c. an adjective                                     d. an adverb</a:t>
            </a:r>
          </a:p>
          <a:p>
            <a:pPr algn="l" rtl="1" eaLnBrk="1" hangingPunct="1"/>
            <a:r>
              <a:rPr lang="en-US" sz="1800" b="1" dirty="0" smtClean="0"/>
              <a:t> 13. </a:t>
            </a:r>
            <a:r>
              <a:rPr lang="en-US" sz="1800" b="1" dirty="0" smtClean="0">
                <a:solidFill>
                  <a:srgbClr val="0070C0"/>
                </a:solidFill>
              </a:rPr>
              <a:t> We add the prefix “____”   to the word” rational”  to change it into its positive meaning .</a:t>
            </a:r>
          </a:p>
          <a:p>
            <a:pPr algn="l" rtl="1" eaLnBrk="1" hangingPunct="1"/>
            <a:r>
              <a:rPr lang="en-US" sz="1800" b="1" dirty="0" smtClean="0"/>
              <a:t>      a.  </a:t>
            </a:r>
            <a:r>
              <a:rPr lang="en-US" sz="1800" b="1" dirty="0" err="1" smtClean="0"/>
              <a:t>ation</a:t>
            </a:r>
            <a:r>
              <a:rPr lang="en-US" sz="1800" b="1" dirty="0" smtClean="0"/>
              <a:t>                                               b. </a:t>
            </a:r>
            <a:r>
              <a:rPr lang="en-US" sz="1800" b="1" dirty="0" err="1" smtClean="0"/>
              <a:t>ir</a:t>
            </a:r>
            <a:endParaRPr lang="en-US" sz="1800" b="1" dirty="0" smtClean="0"/>
          </a:p>
          <a:p>
            <a:pPr algn="l" rtl="1" eaLnBrk="1" hangingPunct="1"/>
            <a:r>
              <a:rPr lang="en-US" sz="1800" b="1" dirty="0" smtClean="0"/>
              <a:t>       c. </a:t>
            </a:r>
            <a:r>
              <a:rPr lang="en-US" sz="1800" b="1" dirty="0" err="1" smtClean="0"/>
              <a:t>ize</a:t>
            </a:r>
            <a:r>
              <a:rPr lang="en-US" sz="1800" b="1" dirty="0" smtClean="0"/>
              <a:t>                                                   d. cal</a:t>
            </a:r>
            <a:endParaRPr lang="ar-SA" sz="1800" b="1" dirty="0" smtClean="0"/>
          </a:p>
          <a:p>
            <a:pPr algn="l" rtl="1" eaLnBrk="1" hangingPunct="1"/>
            <a:r>
              <a:rPr lang="en-US" sz="2000" dirty="0" smtClean="0"/>
              <a:t>   </a:t>
            </a:r>
          </a:p>
          <a:p>
            <a:pPr algn="l" rtl="1" eaLnBrk="1" hangingPunct="1"/>
            <a:r>
              <a:rPr lang="ar-SA" sz="2400" dirty="0" smtClean="0"/>
              <a:t>     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. Sample questions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spc="300" dirty="0" smtClean="0">
                <a:cs typeface="Arial" pitchFamily="34" charset="0"/>
              </a:rPr>
              <a:t>  </a:t>
            </a:r>
            <a:r>
              <a:rPr lang="en-US" sz="20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final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test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be similar to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questions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lectures exercises.</a:t>
            </a:r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14. The part speech of “ final”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15</a:t>
            </a:r>
            <a:r>
              <a:rPr lang="en-US" sz="2000" b="1" dirty="0" smtClean="0">
                <a:cs typeface="Arial" pitchFamily="34" charset="0"/>
              </a:rPr>
              <a:t>.  The part speech of “ questions ” is 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         C. a noun                                                                  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16</a:t>
            </a:r>
            <a:r>
              <a:rPr lang="en-US" sz="2000" b="1" dirty="0" smtClean="0">
                <a:cs typeface="Arial" pitchFamily="34" charset="0"/>
              </a:rPr>
              <a:t>. The part speech of “ will”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main verb                                                                        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         C. a modal                                                               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17</a:t>
            </a:r>
            <a:r>
              <a:rPr lang="en-US" sz="2000" b="1" dirty="0" smtClean="0">
                <a:cs typeface="Arial" pitchFamily="34" charset="0"/>
              </a:rPr>
              <a:t>. The part speech of “ in” is ___________________________________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a preposition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. Sample questions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The </a:t>
            </a:r>
            <a:r>
              <a:rPr lang="en-US" sz="2400" b="1" u="sng" dirty="0" smtClean="0">
                <a:cs typeface="Arial" pitchFamily="34" charset="0"/>
              </a:rPr>
              <a:t>doctor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gave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us</a:t>
            </a:r>
            <a:r>
              <a:rPr lang="en-US" sz="2400" b="1" dirty="0" smtClean="0">
                <a:cs typeface="Arial" pitchFamily="34" charset="0"/>
              </a:rPr>
              <a:t> the first homework </a:t>
            </a:r>
            <a:r>
              <a:rPr lang="en-US" sz="2400" b="1" u="sng" dirty="0" smtClean="0">
                <a:cs typeface="Arial" pitchFamily="34" charset="0"/>
              </a:rPr>
              <a:t>last</a:t>
            </a:r>
            <a:r>
              <a:rPr lang="en-US" sz="2400" b="1" dirty="0" smtClean="0">
                <a:cs typeface="Arial" pitchFamily="34" charset="0"/>
              </a:rPr>
              <a:t> week.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18. The part speech of “ us” is _________________________pronoun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possessive                                                       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an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object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subject                                                              D. a reflexive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19.  The part speech of “ gave ” is 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present verb                                                   B. an auxiliary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future verb                                                     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D. a past verb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20. The part speech of “ last” is 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A. an adjective                                      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an article                                                           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21. The part speech of “ doctor” is 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subject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noun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an object noun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. Sample questions ( suffixes &amp; Prefixes )</a:t>
            </a:r>
            <a:endParaRPr lang="ar-SA" sz="3600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ar-SA" sz="2400" b="1" u="sng" dirty="0" smtClean="0"/>
              <a:t> </a:t>
            </a:r>
            <a:r>
              <a:rPr lang="en-US" sz="2400" b="1" u="sng" dirty="0" smtClean="0"/>
              <a:t>Circle the symbol of the correct answer a, b, c or:-</a:t>
            </a:r>
          </a:p>
          <a:p>
            <a:pPr algn="l" rtl="1" eaLnBrk="1" hangingPunct="1"/>
            <a:r>
              <a:rPr lang="en-US" sz="1800" b="1" dirty="0" smtClean="0"/>
              <a:t>22. </a:t>
            </a:r>
            <a:r>
              <a:rPr lang="en-US" sz="1800" b="1" dirty="0" smtClean="0">
                <a:solidFill>
                  <a:srgbClr val="0070C0"/>
                </a:solidFill>
              </a:rPr>
              <a:t>One of the following words begins with a prefix:_____________</a:t>
            </a:r>
          </a:p>
          <a:p>
            <a:pPr algn="l" rtl="1" eaLnBrk="1" hangingPunct="1"/>
            <a:r>
              <a:rPr lang="en-US" sz="1800" b="1" dirty="0" smtClean="0"/>
              <a:t>       a.  understand                                     b. university</a:t>
            </a:r>
          </a:p>
          <a:p>
            <a:pPr algn="l" rtl="1" eaLnBrk="1" hangingPunct="1"/>
            <a:r>
              <a:rPr lang="en-US" sz="1800" b="1" dirty="0" smtClean="0"/>
              <a:t>       c. unique                                              d. </a:t>
            </a:r>
            <a:r>
              <a:rPr lang="en-US" sz="1800" b="1" dirty="0" smtClean="0">
                <a:solidFill>
                  <a:srgbClr val="FF0000"/>
                </a:solidFill>
              </a:rPr>
              <a:t>unimportant</a:t>
            </a:r>
          </a:p>
          <a:p>
            <a:pPr algn="l" rtl="1" eaLnBrk="1" hangingPunct="1"/>
            <a:r>
              <a:rPr lang="en-US" sz="1800" b="1" dirty="0" smtClean="0"/>
              <a:t>23. </a:t>
            </a:r>
            <a:r>
              <a:rPr lang="en-US" sz="1800" b="1" dirty="0" smtClean="0">
                <a:solidFill>
                  <a:srgbClr val="0070C0"/>
                </a:solidFill>
              </a:rPr>
              <a:t>We change the meaning of the word “ possible” into its opposite by adding the prefix:__:</a:t>
            </a:r>
          </a:p>
          <a:p>
            <a:pPr algn="l" rtl="1" eaLnBrk="1" hangingPunct="1"/>
            <a:r>
              <a:rPr lang="en-US" sz="1800" b="1" dirty="0" smtClean="0"/>
              <a:t>       a.  </a:t>
            </a:r>
            <a:r>
              <a:rPr lang="en-US" sz="1800" b="1" dirty="0" err="1" smtClean="0"/>
              <a:t>Dis</a:t>
            </a:r>
            <a:r>
              <a:rPr lang="en-US" sz="1800" b="1" dirty="0" smtClean="0"/>
              <a:t>-                                                  b. in</a:t>
            </a:r>
          </a:p>
          <a:p>
            <a:pPr algn="l" rtl="1" eaLnBrk="1" hangingPunct="1"/>
            <a:r>
              <a:rPr lang="en-US" sz="1800" b="1" dirty="0" smtClean="0"/>
              <a:t>       </a:t>
            </a:r>
            <a:r>
              <a:rPr lang="en-US" sz="1800" b="1" dirty="0" smtClean="0">
                <a:solidFill>
                  <a:srgbClr val="FF0000"/>
                </a:solidFill>
              </a:rPr>
              <a:t>c. </a:t>
            </a:r>
            <a:r>
              <a:rPr lang="en-US" sz="1800" b="1" dirty="0" err="1" smtClean="0">
                <a:solidFill>
                  <a:srgbClr val="FF0000"/>
                </a:solidFill>
              </a:rPr>
              <a:t>im</a:t>
            </a:r>
            <a:r>
              <a:rPr lang="en-US" sz="1800" b="1" dirty="0" smtClean="0">
                <a:solidFill>
                  <a:srgbClr val="FF0000"/>
                </a:solidFill>
              </a:rPr>
              <a:t>                                                     </a:t>
            </a:r>
            <a:r>
              <a:rPr lang="en-US" sz="1800" b="1" dirty="0" smtClean="0"/>
              <a:t>d. un</a:t>
            </a:r>
          </a:p>
          <a:p>
            <a:pPr algn="l" rtl="1" eaLnBrk="1" hangingPunct="1"/>
            <a:r>
              <a:rPr lang="en-US" sz="1800" b="1" dirty="0" smtClean="0"/>
              <a:t> 24. </a:t>
            </a:r>
            <a:r>
              <a:rPr lang="en-US" sz="1800" b="1" dirty="0" smtClean="0">
                <a:solidFill>
                  <a:srgbClr val="0070C0"/>
                </a:solidFill>
              </a:rPr>
              <a:t>To change the word “ hope” into adjective form, we add the suffix__________ </a:t>
            </a:r>
            <a:r>
              <a:rPr lang="en-US" sz="1800" b="1" dirty="0" smtClean="0"/>
              <a:t>:</a:t>
            </a:r>
          </a:p>
          <a:p>
            <a:pPr algn="l" rtl="1" eaLnBrk="1" hangingPunct="1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FF0000"/>
                </a:solidFill>
              </a:rPr>
              <a:t>a.  F </a:t>
            </a:r>
            <a:r>
              <a:rPr lang="en-US" sz="1800" b="1" dirty="0" err="1" smtClean="0">
                <a:solidFill>
                  <a:srgbClr val="FF0000"/>
                </a:solidFill>
              </a:rPr>
              <a:t>ul</a:t>
            </a:r>
            <a:r>
              <a:rPr lang="en-US" sz="1800" b="1" dirty="0" smtClean="0">
                <a:solidFill>
                  <a:srgbClr val="FF0000"/>
                </a:solidFill>
              </a:rPr>
              <a:t>                                                   </a:t>
            </a:r>
            <a:r>
              <a:rPr lang="en-US" sz="1800" b="1" dirty="0" smtClean="0"/>
              <a:t>b. </a:t>
            </a:r>
            <a:r>
              <a:rPr lang="en-US" sz="1800" b="1" dirty="0" err="1" smtClean="0"/>
              <a:t>ly</a:t>
            </a:r>
            <a:endParaRPr lang="en-US" sz="1800" b="1" dirty="0" smtClean="0"/>
          </a:p>
          <a:p>
            <a:pPr algn="l" rtl="1" eaLnBrk="1" hangingPunct="1"/>
            <a:r>
              <a:rPr lang="en-US" sz="1800" b="1" dirty="0" smtClean="0"/>
              <a:t>      c. </a:t>
            </a:r>
            <a:r>
              <a:rPr lang="en-US" sz="1800" b="1" dirty="0" err="1" smtClean="0"/>
              <a:t>ation</a:t>
            </a:r>
            <a:r>
              <a:rPr lang="en-US" sz="1800" b="1" dirty="0" smtClean="0"/>
              <a:t>                                                 d. al</a:t>
            </a:r>
          </a:p>
          <a:p>
            <a:pPr algn="l" rtl="1" eaLnBrk="1" hangingPunct="1"/>
            <a:r>
              <a:rPr lang="en-US" sz="1800" b="1" dirty="0" smtClean="0"/>
              <a:t> 25. </a:t>
            </a:r>
            <a:r>
              <a:rPr lang="en-US" sz="1800" b="1" dirty="0" smtClean="0">
                <a:solidFill>
                  <a:srgbClr val="0070C0"/>
                </a:solidFill>
              </a:rPr>
              <a:t> We add the suffix “_________”   to the word” apology” to </a:t>
            </a:r>
            <a:r>
              <a:rPr lang="en-US" sz="1800" b="1" dirty="0" err="1" smtClean="0">
                <a:solidFill>
                  <a:srgbClr val="0070C0"/>
                </a:solidFill>
              </a:rPr>
              <a:t>to</a:t>
            </a:r>
            <a:r>
              <a:rPr lang="en-US" sz="1800" b="1" dirty="0" smtClean="0">
                <a:solidFill>
                  <a:srgbClr val="0070C0"/>
                </a:solidFill>
              </a:rPr>
              <a:t> change it into verb .</a:t>
            </a:r>
          </a:p>
          <a:p>
            <a:pPr algn="l" rtl="1" eaLnBrk="1" hangingPunct="1"/>
            <a:r>
              <a:rPr lang="en-US" sz="1800" b="1" dirty="0" smtClean="0"/>
              <a:t>      a.  </a:t>
            </a:r>
            <a:r>
              <a:rPr lang="en-US" sz="1800" b="1" dirty="0" err="1" smtClean="0"/>
              <a:t>ation</a:t>
            </a:r>
            <a:r>
              <a:rPr lang="en-US" sz="1800" b="1" dirty="0" smtClean="0"/>
              <a:t>                                               b. </a:t>
            </a:r>
            <a:r>
              <a:rPr lang="en-US" sz="1800" b="1" dirty="0" err="1" smtClean="0"/>
              <a:t>ese</a:t>
            </a:r>
            <a:endParaRPr lang="en-US" sz="1800" b="1" dirty="0" smtClean="0"/>
          </a:p>
          <a:p>
            <a:pPr algn="l" rtl="1" eaLnBrk="1" hangingPunct="1"/>
            <a:r>
              <a:rPr lang="en-US" sz="1800" b="1" dirty="0" smtClean="0"/>
              <a:t>       </a:t>
            </a:r>
            <a:r>
              <a:rPr lang="en-US" sz="1800" b="1" dirty="0" smtClean="0">
                <a:solidFill>
                  <a:srgbClr val="FF0000"/>
                </a:solidFill>
              </a:rPr>
              <a:t>c. </a:t>
            </a:r>
            <a:r>
              <a:rPr lang="en-US" sz="1800" b="1" dirty="0" err="1" smtClean="0">
                <a:solidFill>
                  <a:srgbClr val="FF0000"/>
                </a:solidFill>
              </a:rPr>
              <a:t>ize</a:t>
            </a:r>
            <a:r>
              <a:rPr lang="en-US" sz="1800" b="1" dirty="0" smtClean="0">
                <a:solidFill>
                  <a:srgbClr val="FF0000"/>
                </a:solidFill>
              </a:rPr>
              <a:t>                                                   </a:t>
            </a:r>
            <a:r>
              <a:rPr lang="en-US" sz="1800" b="1" dirty="0" smtClean="0"/>
              <a:t>d. cal</a:t>
            </a:r>
            <a:endParaRPr lang="ar-SA" sz="1800" b="1" dirty="0" smtClean="0"/>
          </a:p>
          <a:p>
            <a:pPr algn="l" rtl="1" eaLnBrk="1" hangingPunct="1"/>
            <a:r>
              <a:rPr lang="en-US" sz="2000" dirty="0" smtClean="0"/>
              <a:t>   </a:t>
            </a:r>
          </a:p>
          <a:p>
            <a:pPr algn="l" rtl="1" eaLnBrk="1" hangingPunct="1"/>
            <a:r>
              <a:rPr lang="ar-SA" sz="2400" dirty="0" smtClean="0"/>
              <a:t>     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3753</TotalTime>
  <Words>1370</Words>
  <Application>Microsoft Office PowerPoint</Application>
  <PresentationFormat>A4 Paper (210x297 mm)‎</PresentationFormat>
  <Paragraphs>319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Lecture 6</vt:lpstr>
      <vt:lpstr>Contents of Lecture 6</vt:lpstr>
      <vt:lpstr>  I. Fixes: Prefixes &amp; Suffixes</vt:lpstr>
      <vt:lpstr>II. Analyzing  ( suffixes &amp; Prefixes )</vt:lpstr>
      <vt:lpstr>II. Analyzing  suffixes &amp; Prefixes )</vt:lpstr>
      <vt:lpstr>  III. Paying Attention to Phrases </vt:lpstr>
      <vt:lpstr>IV. Parts of speech ( practice )</vt:lpstr>
      <vt:lpstr>IV. Parts of speech ( practice )</vt:lpstr>
      <vt:lpstr>IV. Sample questions</vt:lpstr>
      <vt:lpstr>IV. Sample questions</vt:lpstr>
      <vt:lpstr>IV. Sample questions</vt:lpstr>
      <vt:lpstr>IV. Sample questions ( suffixes &amp; Prefixes )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hp</cp:lastModifiedBy>
  <cp:revision>379</cp:revision>
  <dcterms:created xsi:type="dcterms:W3CDTF">2009-10-14T19:14:34Z</dcterms:created>
  <dcterms:modified xsi:type="dcterms:W3CDTF">2011-06-03T03:06:52Z</dcterms:modified>
</cp:coreProperties>
</file>