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7" r:id="rId4"/>
    <p:sldId id="333" r:id="rId5"/>
    <p:sldId id="343" r:id="rId6"/>
    <p:sldId id="357" r:id="rId7"/>
    <p:sldId id="358" r:id="rId8"/>
    <p:sldId id="359" r:id="rId9"/>
    <p:sldId id="360" r:id="rId10"/>
    <p:sldId id="352" r:id="rId11"/>
    <p:sldId id="339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0066"/>
    <a:srgbClr val="009900"/>
    <a:srgbClr val="3B84AF"/>
    <a:srgbClr val="FF3300"/>
    <a:srgbClr val="000000"/>
    <a:srgbClr val="709256"/>
    <a:srgbClr val="AD996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642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6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362200"/>
            <a:ext cx="6091238" cy="17526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8194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Grammatical Rules &amp; Systems</a:t>
            </a:r>
          </a:p>
          <a:p>
            <a:pPr algn="ctr">
              <a:lnSpc>
                <a:spcPct val="80000"/>
              </a:lnSpc>
            </a:pPr>
            <a:endParaRPr lang="en-US" sz="3200" b="1" i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قواعد نحويه متقدمه ونظم</a:t>
            </a:r>
          </a:p>
          <a:p>
            <a:pPr algn="ctr">
              <a:lnSpc>
                <a:spcPct val="80000"/>
              </a:lnSpc>
            </a:pPr>
            <a:endParaRPr lang="ar-SA" sz="28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10</a:t>
            </a: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 241</a:t>
            </a: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Instructor: Dr.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Ghassan</a:t>
            </a: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 M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Nayfi</a:t>
            </a:r>
            <a:endParaRPr lang="en-US" sz="2800" b="1" spc="-15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10</a:t>
            </a:r>
            <a:endParaRPr lang="en-US" sz="5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733800"/>
            <a:ext cx="7429500" cy="1905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i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Active/ Passive Voice</a:t>
            </a:r>
          </a:p>
          <a:p>
            <a:pPr>
              <a:lnSpc>
                <a:spcPct val="80000"/>
              </a:lnSpc>
            </a:pPr>
            <a:r>
              <a:rPr lang="ar-SA" b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b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قواعد نحويه ونظم 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eaLnBrk="1" hangingPunct="1"/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Eng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241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Contents of Lecture 10</a:t>
            </a:r>
            <a:endPara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algn="l" rtl="1" eaLnBrk="1" hangingPunct="1">
              <a:lnSpc>
                <a:spcPct val="150000"/>
              </a:lnSpc>
            </a:pPr>
            <a:r>
              <a:rPr lang="en-US" sz="2000" b="1" dirty="0" smtClean="0">
                <a:solidFill>
                  <a:srgbClr val="C00000"/>
                </a:solidFill>
                <a:latin typeface="Arial Black" pitchFamily="34" charset="0"/>
              </a:rPr>
              <a:t>I. Why we use passive Voice!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00B0F0"/>
                </a:solidFill>
                <a:latin typeface="Arial Black" pitchFamily="34" charset="0"/>
                <a:cs typeface="Arial" pitchFamily="34" charset="0"/>
              </a:rPr>
              <a:t>II</a:t>
            </a:r>
            <a:r>
              <a:rPr lang="en-US" sz="2000" b="1" dirty="0" smtClean="0">
                <a:solidFill>
                  <a:srgbClr val="00B0F0"/>
                </a:solidFill>
                <a:latin typeface="Arial Black" pitchFamily="34" charset="0"/>
              </a:rPr>
              <a:t>. Steps of Changing a sentence from active to passive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2000" b="1" dirty="0" smtClean="0">
                <a:solidFill>
                  <a:srgbClr val="00B0F0"/>
                </a:solidFill>
                <a:latin typeface="Arial Black" pitchFamily="34" charset="0"/>
              </a:rPr>
              <a:t>      </a:t>
            </a:r>
            <a:r>
              <a:rPr lang="en-US" sz="2000" b="1" dirty="0" smtClean="0">
                <a:solidFill>
                  <a:srgbClr val="FF0000"/>
                </a:solidFill>
                <a:latin typeface="Arial Black" pitchFamily="34" charset="0"/>
              </a:rPr>
              <a:t>A. A sentence without any helping verb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2000" b="1" dirty="0" smtClean="0">
                <a:solidFill>
                  <a:srgbClr val="00B0F0"/>
                </a:solidFill>
                <a:latin typeface="Arial Black" pitchFamily="34" charset="0"/>
              </a:rPr>
              <a:t>      </a:t>
            </a:r>
            <a:r>
              <a:rPr lang="en-US" sz="2000" b="1" dirty="0" smtClean="0">
                <a:solidFill>
                  <a:srgbClr val="7030A0"/>
                </a:solidFill>
                <a:latin typeface="Arial Black" pitchFamily="34" charset="0"/>
              </a:rPr>
              <a:t>B. A sentence with a helping verb.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B0F0"/>
                </a:solidFill>
                <a:latin typeface="Arial Black" pitchFamily="34" charset="0"/>
              </a:rPr>
              <a:t>           </a:t>
            </a:r>
            <a:r>
              <a:rPr lang="en-US" sz="2000" b="1" dirty="0" smtClean="0">
                <a:solidFill>
                  <a:srgbClr val="009900"/>
                </a:solidFill>
                <a:latin typeface="Arial Black" pitchFamily="34" charset="0"/>
              </a:rPr>
              <a:t>1. If the helping verb is one of the ( modals )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B0F0"/>
                </a:solidFill>
                <a:latin typeface="Arial Black" pitchFamily="34" charset="0"/>
              </a:rPr>
              <a:t>           </a:t>
            </a: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</a:rPr>
              <a:t>2. If the helping verb is a verb to Be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B0F0"/>
                </a:solidFill>
                <a:latin typeface="Arial Black" pitchFamily="34" charset="0"/>
              </a:rPr>
              <a:t>           </a:t>
            </a:r>
            <a:r>
              <a:rPr lang="en-US" sz="2000" b="1" dirty="0" smtClean="0">
                <a:solidFill>
                  <a:srgbClr val="FF0066"/>
                </a:solidFill>
                <a:latin typeface="Arial Black" pitchFamily="34" charset="0"/>
              </a:rPr>
              <a:t>3. If the helping verb is ( has, have, had )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2000" b="1" dirty="0" smtClean="0">
                <a:solidFill>
                  <a:srgbClr val="FF0066"/>
                </a:solidFill>
                <a:latin typeface="Arial Black" pitchFamily="34" charset="0"/>
              </a:rPr>
              <a:t> </a:t>
            </a: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</a:rPr>
              <a:t>III. Changing from Passive to Active 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IV. Sample Questions </a:t>
            </a:r>
          </a:p>
          <a:p>
            <a:pPr rtl="1" eaLnBrk="1" hangingPunct="1"/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Active/ Passive Voice</a:t>
            </a: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9372600" cy="4754563"/>
          </a:xfrm>
        </p:spPr>
        <p:txBody>
          <a:bodyPr/>
          <a:lstStyle/>
          <a:p>
            <a:pPr algn="l" rtl="1"/>
            <a:endParaRPr lang="en-US" sz="100" b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l" rtl="1"/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I. Why we use passive Voice!</a:t>
            </a:r>
          </a:p>
          <a:p>
            <a:pPr algn="l" rtl="1"/>
            <a:r>
              <a:rPr lang="en-US" sz="1800" b="1" dirty="0" smtClean="0">
                <a:latin typeface="Arial Black" pitchFamily="34" charset="0"/>
              </a:rPr>
              <a:t>  It is better to use Passive Voice instead of Active Voice in the following </a:t>
            </a:r>
          </a:p>
          <a:p>
            <a:pPr algn="l" rtl="1"/>
            <a:r>
              <a:rPr lang="en-US" sz="1800" b="1" dirty="0" smtClean="0">
                <a:latin typeface="Arial Black" pitchFamily="34" charset="0"/>
              </a:rPr>
              <a:t>  situations:</a:t>
            </a:r>
          </a:p>
          <a:p>
            <a:pPr algn="l" rtl="1"/>
            <a:r>
              <a:rPr lang="en-US" sz="1800" b="1" dirty="0" smtClean="0">
                <a:solidFill>
                  <a:srgbClr val="00B0F0"/>
                </a:solidFill>
                <a:latin typeface="Arial Black" pitchFamily="34" charset="0"/>
              </a:rPr>
              <a:t>A. If the subject/ doer of the action  is unknown</a:t>
            </a:r>
          </a:p>
          <a:p>
            <a:pPr algn="l" rtl="1"/>
            <a:r>
              <a:rPr lang="en-US" sz="1600" b="1" dirty="0" smtClean="0">
                <a:latin typeface="Arial Black" pitchFamily="34" charset="0"/>
              </a:rPr>
              <a:t>     - Someone broke the window.</a:t>
            </a:r>
          </a:p>
          <a:p>
            <a:pPr algn="l" rtl="1"/>
            <a:r>
              <a:rPr lang="en-US" sz="1600" b="1" dirty="0" smtClean="0">
                <a:latin typeface="Arial Black" pitchFamily="34" charset="0"/>
              </a:rPr>
              <a:t>     - The window was broken [ better ]</a:t>
            </a:r>
            <a:endParaRPr lang="en-US" sz="1800" b="1" dirty="0" smtClean="0">
              <a:latin typeface="Arial Black" pitchFamily="34" charset="0"/>
            </a:endParaRPr>
          </a:p>
          <a:p>
            <a:pPr algn="l" rtl="1"/>
            <a:r>
              <a:rPr lang="en-US" sz="1800" b="1" dirty="0" smtClean="0">
                <a:solidFill>
                  <a:srgbClr val="00B0F0"/>
                </a:solidFill>
                <a:latin typeface="Arial Black" pitchFamily="34" charset="0"/>
              </a:rPr>
              <a:t>B. In scientific experiments </a:t>
            </a:r>
          </a:p>
          <a:p>
            <a:pPr algn="l" rtl="1"/>
            <a:r>
              <a:rPr lang="en-US" sz="1800" b="1" dirty="0" smtClean="0">
                <a:latin typeface="Arial Black" pitchFamily="34" charset="0"/>
              </a:rPr>
              <a:t>    </a:t>
            </a:r>
            <a:r>
              <a:rPr lang="en-US" sz="1600" b="1" dirty="0" smtClean="0">
                <a:latin typeface="Arial Black" pitchFamily="34" charset="0"/>
              </a:rPr>
              <a:t>-  We add water to the solution.</a:t>
            </a:r>
          </a:p>
          <a:p>
            <a:pPr algn="l" rtl="1"/>
            <a:r>
              <a:rPr lang="en-US" sz="1600" b="1" dirty="0" smtClean="0">
                <a:latin typeface="Arial Black" pitchFamily="34" charset="0"/>
              </a:rPr>
              <a:t>    -  Water is added to the solution. [ better ]</a:t>
            </a:r>
          </a:p>
          <a:p>
            <a:pPr algn="l" rtl="1"/>
            <a:r>
              <a:rPr lang="en-US" sz="1800" b="1" dirty="0" smtClean="0">
                <a:solidFill>
                  <a:srgbClr val="00B0F0"/>
                </a:solidFill>
                <a:latin typeface="Arial Black" pitchFamily="34" charset="0"/>
              </a:rPr>
              <a:t>C. If the doer of the action is not important.</a:t>
            </a:r>
          </a:p>
          <a:p>
            <a:pPr algn="l" rtl="1"/>
            <a:r>
              <a:rPr lang="en-US" sz="1600" b="1" dirty="0" smtClean="0">
                <a:latin typeface="Arial Black" pitchFamily="34" charset="0"/>
              </a:rPr>
              <a:t>    - Patients should take this medicine before sleeping.</a:t>
            </a:r>
          </a:p>
          <a:p>
            <a:pPr algn="l" rtl="1"/>
            <a:r>
              <a:rPr lang="en-US" sz="1600" b="1" dirty="0" smtClean="0">
                <a:latin typeface="Arial Black" pitchFamily="34" charset="0"/>
              </a:rPr>
              <a:t>    - This medicine should be taken before sleeping. </a:t>
            </a:r>
          </a:p>
          <a:p>
            <a:pPr algn="l" rtl="1"/>
            <a:r>
              <a:rPr lang="ar-SA" sz="1800" b="1" dirty="0" smtClean="0"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B0F0"/>
                </a:solidFill>
                <a:latin typeface="Arial Black" pitchFamily="34" charset="0"/>
              </a:rPr>
              <a:t>D. Also in describing  steps of preparing something like food or a </a:t>
            </a:r>
          </a:p>
          <a:p>
            <a:pPr algn="l" rtl="1"/>
            <a:r>
              <a:rPr lang="en-US" sz="1800" b="1" dirty="0" smtClean="0">
                <a:solidFill>
                  <a:srgbClr val="00B0F0"/>
                </a:solidFill>
                <a:latin typeface="Arial Black" pitchFamily="34" charset="0"/>
              </a:rPr>
              <a:t>     process of doing something</a:t>
            </a: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endParaRPr lang="en-US" sz="2000" b="1" dirty="0" smtClean="0">
              <a:latin typeface="Arial Black" pitchFamily="34" charset="0"/>
            </a:endParaRPr>
          </a:p>
          <a:p>
            <a:pPr algn="l" rtl="1"/>
            <a:endParaRPr lang="en-US" sz="2000" b="1" dirty="0" smtClean="0">
              <a:latin typeface="Arial Black" pitchFamily="34" charset="0"/>
            </a:endParaRPr>
          </a:p>
          <a:p>
            <a:pPr algn="l" rtl="1"/>
            <a:r>
              <a:rPr lang="en-US" sz="2000" b="1" dirty="0" smtClean="0"/>
              <a:t> </a:t>
            </a:r>
          </a:p>
          <a:p>
            <a:pPr algn="l" rtl="1"/>
            <a:endParaRPr lang="en-US" sz="2000" b="1" dirty="0" smtClean="0"/>
          </a:p>
          <a:p>
            <a:pPr algn="l" rtl="1"/>
            <a:endParaRPr lang="en-US" sz="2000" b="1" dirty="0" smtClean="0"/>
          </a:p>
          <a:p>
            <a:pPr algn="l" rtl="1"/>
            <a:endParaRPr lang="en-US" sz="2000" b="1" dirty="0" smtClean="0"/>
          </a:p>
          <a:p>
            <a:pPr algn="l" rtl="1"/>
            <a:r>
              <a:rPr lang="en-US" sz="2000" b="1" dirty="0" smtClean="0"/>
              <a:t>  </a:t>
            </a:r>
          </a:p>
          <a:p>
            <a:pPr algn="l" rtl="1"/>
            <a:endParaRPr lang="en-US" sz="2000" dirty="0" smtClean="0"/>
          </a:p>
          <a:p>
            <a:pPr algn="l" rtl="1"/>
            <a:r>
              <a:rPr lang="en-US" sz="2000" dirty="0" smtClean="0"/>
              <a:t>  </a:t>
            </a:r>
            <a:endParaRPr lang="ar-SA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Active/ Passive Voice</a:t>
            </a: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9601200" cy="4906963"/>
          </a:xfrm>
        </p:spPr>
        <p:txBody>
          <a:bodyPr/>
          <a:lstStyle/>
          <a:p>
            <a:pPr algn="l" rtl="1"/>
            <a:endParaRPr lang="en-US" sz="1000" dirty="0" smtClean="0">
              <a:latin typeface="Arial Black" pitchFamily="34" charset="0"/>
            </a:endParaRPr>
          </a:p>
          <a:p>
            <a:pPr algn="l" rtl="1"/>
            <a:r>
              <a:rPr lang="en-US" sz="2000" b="1" dirty="0" smtClean="0">
                <a:solidFill>
                  <a:srgbClr val="00B0F0"/>
                </a:solidFill>
                <a:latin typeface="Arial Black" pitchFamily="34" charset="0"/>
                <a:cs typeface="Arial" pitchFamily="34" charset="0"/>
              </a:rPr>
              <a:t>II</a:t>
            </a:r>
            <a:r>
              <a:rPr lang="en-US" sz="2000" b="1" dirty="0" smtClean="0">
                <a:solidFill>
                  <a:srgbClr val="00B0F0"/>
                </a:solidFill>
                <a:latin typeface="Arial Black" pitchFamily="34" charset="0"/>
              </a:rPr>
              <a:t>. Steps of Changing a sentence from active to passive.</a:t>
            </a:r>
          </a:p>
          <a:p>
            <a:pPr algn="l" rtl="1"/>
            <a:r>
              <a:rPr lang="en-US" sz="2000" b="1" dirty="0" smtClean="0">
                <a:solidFill>
                  <a:srgbClr val="00B0F0"/>
                </a:solidFill>
                <a:latin typeface="Arial Black" pitchFamily="34" charset="0"/>
              </a:rPr>
              <a:t>    </a:t>
            </a:r>
            <a:r>
              <a:rPr lang="en-US" sz="1800" b="1" dirty="0" smtClean="0">
                <a:latin typeface="Arial Black" pitchFamily="34" charset="0"/>
              </a:rPr>
              <a:t>We should bear in mind that in changing a sentence from active to</a:t>
            </a:r>
          </a:p>
          <a:p>
            <a:pPr algn="l" rtl="1"/>
            <a:r>
              <a:rPr lang="en-US" sz="1800" b="1" dirty="0" smtClean="0">
                <a:latin typeface="Arial Black" pitchFamily="34" charset="0"/>
              </a:rPr>
              <a:t>     passive, there must be an object.</a:t>
            </a:r>
          </a:p>
          <a:p>
            <a:pPr algn="l" rtl="1"/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A. A sentence without any helping verb( contains only a main verb)</a:t>
            </a:r>
          </a:p>
          <a:p>
            <a:pPr algn="l" rtl="1"/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    1. The object is put at first.</a:t>
            </a:r>
          </a:p>
          <a:p>
            <a:pPr algn="l" rtl="1"/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    2. Then choose a </a:t>
            </a:r>
            <a:r>
              <a:rPr lang="en-US" sz="1800" b="1" u="sng" dirty="0" smtClean="0">
                <a:solidFill>
                  <a:srgbClr val="FF0000"/>
                </a:solidFill>
                <a:latin typeface="Arial Black" pitchFamily="34" charset="0"/>
              </a:rPr>
              <a:t>suitable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verb to Be </a:t>
            </a:r>
          </a:p>
          <a:p>
            <a:pPr algn="l" rtl="1"/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        ( </a:t>
            </a:r>
            <a:r>
              <a:rPr lang="en-US" sz="1800" b="1" dirty="0" smtClean="0">
                <a:solidFill>
                  <a:srgbClr val="FF0000"/>
                </a:solidFill>
                <a:latin typeface="Arial Black" pitchFamily="34" charset="0"/>
              </a:rPr>
              <a:t>is, am, are, was, were 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)</a:t>
            </a:r>
          </a:p>
          <a:p>
            <a:pPr algn="l" rtl="1"/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     -If the object is </a:t>
            </a:r>
            <a:r>
              <a:rPr lang="en-US" sz="1800" b="1" dirty="0" smtClean="0">
                <a:solidFill>
                  <a:srgbClr val="00B050"/>
                </a:solidFill>
                <a:latin typeface="Arial Black" pitchFamily="34" charset="0"/>
              </a:rPr>
              <a:t>singular,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we choose </a:t>
            </a:r>
            <a:r>
              <a:rPr lang="en-US" sz="1800" b="1" u="sng" dirty="0" smtClean="0">
                <a:solidFill>
                  <a:srgbClr val="00B050"/>
                </a:solidFill>
                <a:latin typeface="Arial Black" pitchFamily="34" charset="0"/>
              </a:rPr>
              <a:t>is or was</a:t>
            </a:r>
          </a:p>
          <a:p>
            <a:pPr algn="l" rtl="1"/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          If the main verb is </a:t>
            </a:r>
            <a:r>
              <a:rPr lang="en-US" sz="1800" b="1" dirty="0" smtClean="0">
                <a:solidFill>
                  <a:srgbClr val="00B050"/>
                </a:solidFill>
                <a:latin typeface="Arial Black" pitchFamily="34" charset="0"/>
              </a:rPr>
              <a:t>present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we choose </a:t>
            </a:r>
            <a:r>
              <a:rPr lang="en-US" sz="1800" b="1" dirty="0" smtClean="0">
                <a:solidFill>
                  <a:srgbClr val="00B050"/>
                </a:solidFill>
                <a:latin typeface="Arial Black" pitchFamily="34" charset="0"/>
              </a:rPr>
              <a:t>is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.</a:t>
            </a:r>
          </a:p>
          <a:p>
            <a:pPr algn="l" rtl="1"/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         If the main verb is </a:t>
            </a:r>
            <a:r>
              <a:rPr lang="en-US" sz="1800" b="1" dirty="0" smtClean="0">
                <a:solidFill>
                  <a:srgbClr val="00B050"/>
                </a:solidFill>
                <a:latin typeface="Arial Black" pitchFamily="34" charset="0"/>
              </a:rPr>
              <a:t>past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, we choose </a:t>
            </a:r>
            <a:r>
              <a:rPr lang="en-US" sz="1800" b="1" dirty="0" smtClean="0">
                <a:solidFill>
                  <a:srgbClr val="00B050"/>
                </a:solidFill>
                <a:latin typeface="Arial Black" pitchFamily="34" charset="0"/>
              </a:rPr>
              <a:t>was</a:t>
            </a:r>
          </a:p>
          <a:p>
            <a:pPr algn="l" rtl="1"/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     -If the object is </a:t>
            </a:r>
            <a:r>
              <a:rPr lang="en-US" sz="1800" b="1" dirty="0" smtClean="0">
                <a:solidFill>
                  <a:srgbClr val="00B050"/>
                </a:solidFill>
                <a:latin typeface="Arial Black" pitchFamily="34" charset="0"/>
              </a:rPr>
              <a:t>plural,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we choose </a:t>
            </a:r>
            <a:r>
              <a:rPr lang="en-US" sz="1800" b="1" u="sng" dirty="0" smtClean="0">
                <a:solidFill>
                  <a:srgbClr val="00B050"/>
                </a:solidFill>
                <a:latin typeface="Arial Black" pitchFamily="34" charset="0"/>
              </a:rPr>
              <a:t>are or were   </a:t>
            </a:r>
          </a:p>
          <a:p>
            <a:pPr algn="l" rtl="1"/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         If the main verb is </a:t>
            </a:r>
            <a:r>
              <a:rPr lang="en-US" sz="1800" b="1" dirty="0" smtClean="0">
                <a:solidFill>
                  <a:srgbClr val="00B050"/>
                </a:solidFill>
                <a:latin typeface="Arial Black" pitchFamily="34" charset="0"/>
              </a:rPr>
              <a:t>present 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we choose </a:t>
            </a:r>
            <a:r>
              <a:rPr lang="en-US" sz="1800" b="1" dirty="0" smtClean="0">
                <a:solidFill>
                  <a:srgbClr val="00B050"/>
                </a:solidFill>
                <a:latin typeface="Arial Black" pitchFamily="34" charset="0"/>
              </a:rPr>
              <a:t>are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.</a:t>
            </a:r>
          </a:p>
          <a:p>
            <a:pPr algn="l" rtl="1"/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         If the main verb is </a:t>
            </a:r>
            <a:r>
              <a:rPr lang="en-US" sz="1800" b="1" dirty="0" smtClean="0">
                <a:solidFill>
                  <a:srgbClr val="00B050"/>
                </a:solidFill>
                <a:latin typeface="Arial Black" pitchFamily="34" charset="0"/>
              </a:rPr>
              <a:t>past,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we choose </a:t>
            </a:r>
            <a:r>
              <a:rPr lang="en-US" sz="1800" b="1" dirty="0" smtClean="0">
                <a:solidFill>
                  <a:srgbClr val="00B050"/>
                </a:solidFill>
                <a:latin typeface="Arial Black" pitchFamily="34" charset="0"/>
              </a:rPr>
              <a:t>were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.</a:t>
            </a: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endParaRPr lang="en-US" sz="2000" b="1" dirty="0" smtClean="0">
              <a:solidFill>
                <a:srgbClr val="00B0F0"/>
              </a:solidFill>
              <a:latin typeface="Arial Black" pitchFamily="34" charset="0"/>
            </a:endParaRPr>
          </a:p>
          <a:p>
            <a:pPr algn="l" rtl="1"/>
            <a:endParaRPr lang="ar-SA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Active/ Passive Voice</a:t>
            </a: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9601200" cy="4906963"/>
          </a:xfrm>
        </p:spPr>
        <p:txBody>
          <a:bodyPr/>
          <a:lstStyle/>
          <a:p>
            <a:pPr algn="l" rtl="1"/>
            <a:endParaRPr lang="en-US" sz="1000" dirty="0" smtClean="0">
              <a:latin typeface="Arial Black" pitchFamily="34" charset="0"/>
            </a:endParaRPr>
          </a:p>
          <a:p>
            <a:pPr algn="l" rtl="1"/>
            <a:r>
              <a:rPr lang="en-US" sz="2000" b="1" dirty="0" smtClean="0">
                <a:solidFill>
                  <a:srgbClr val="00B0F0"/>
                </a:solidFill>
                <a:latin typeface="Arial Black" pitchFamily="34" charset="0"/>
                <a:cs typeface="Arial" pitchFamily="34" charset="0"/>
              </a:rPr>
              <a:t>II</a:t>
            </a:r>
            <a:r>
              <a:rPr lang="en-US" sz="2000" b="1" dirty="0" smtClean="0">
                <a:solidFill>
                  <a:srgbClr val="00B0F0"/>
                </a:solidFill>
                <a:latin typeface="Arial Black" pitchFamily="34" charset="0"/>
              </a:rPr>
              <a:t>. Steps of Changing a sentence from active to passive.</a:t>
            </a:r>
          </a:p>
          <a:p>
            <a:pPr algn="l" rtl="1"/>
            <a:r>
              <a:rPr lang="en-US" sz="2000" b="1" dirty="0" smtClean="0">
                <a:solidFill>
                  <a:srgbClr val="00B0F0"/>
                </a:solidFill>
                <a:latin typeface="Arial Black" pitchFamily="34" charset="0"/>
              </a:rPr>
              <a:t>     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3. After that, put 3</a:t>
            </a:r>
            <a:r>
              <a:rPr lang="en-US" sz="1800" b="1" baseline="30000" dirty="0" smtClean="0">
                <a:solidFill>
                  <a:srgbClr val="002060"/>
                </a:solidFill>
                <a:latin typeface="Arial Black" pitchFamily="34" charset="0"/>
              </a:rPr>
              <a:t>rd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form of the main verb after the verb to be.</a:t>
            </a:r>
          </a:p>
          <a:p>
            <a:pPr algn="l" rtl="1"/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     4. ( Optional ) Then put by and the subject of the original sentence.</a:t>
            </a:r>
          </a:p>
          <a:p>
            <a:pPr algn="l" rtl="1"/>
            <a:endParaRPr lang="en-US" sz="1800" b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l" rtl="1"/>
            <a:r>
              <a:rPr lang="en-US" sz="1800" b="1" dirty="0" smtClean="0">
                <a:latin typeface="Arial Black" pitchFamily="34" charset="0"/>
              </a:rPr>
              <a:t>Example(1)  -  </a:t>
            </a:r>
            <a:r>
              <a:rPr lang="en-US" sz="1800" b="1" dirty="0" err="1" smtClean="0">
                <a:latin typeface="Arial Black" pitchFamily="34" charset="0"/>
              </a:rPr>
              <a:t>Reem</a:t>
            </a:r>
            <a:r>
              <a:rPr lang="en-US" sz="1800" b="1" dirty="0" smtClean="0"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helps</a:t>
            </a:r>
            <a:r>
              <a:rPr lang="en-US" sz="1800" b="1" dirty="0" smtClean="0">
                <a:latin typeface="Arial Black" pitchFamily="34" charset="0"/>
              </a:rPr>
              <a:t> Ahmed in his study.</a:t>
            </a:r>
          </a:p>
          <a:p>
            <a:pPr algn="l" rtl="1"/>
            <a:r>
              <a:rPr lang="en-US" sz="1800" b="1" dirty="0" smtClean="0">
                <a:latin typeface="Arial Black" pitchFamily="34" charset="0"/>
              </a:rPr>
              <a:t>                       Ahmed </a:t>
            </a:r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is</a:t>
            </a:r>
            <a:r>
              <a:rPr lang="en-US" sz="1800" b="1" dirty="0" smtClean="0"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helped</a:t>
            </a:r>
            <a:r>
              <a:rPr lang="en-US" sz="1800" b="1" dirty="0" smtClean="0">
                <a:latin typeface="Arial Black" pitchFamily="34" charset="0"/>
              </a:rPr>
              <a:t> in his study by </a:t>
            </a:r>
            <a:r>
              <a:rPr lang="en-US" sz="1800" b="1" dirty="0" err="1" smtClean="0">
                <a:latin typeface="Arial Black" pitchFamily="34" charset="0"/>
              </a:rPr>
              <a:t>Reem</a:t>
            </a:r>
            <a:r>
              <a:rPr lang="en-US" sz="1800" b="1" dirty="0" smtClean="0">
                <a:latin typeface="Arial Black" pitchFamily="34" charset="0"/>
              </a:rPr>
              <a:t>.</a:t>
            </a:r>
          </a:p>
          <a:p>
            <a:pPr algn="l" rtl="1"/>
            <a:r>
              <a:rPr lang="en-US" sz="1800" b="1" dirty="0" smtClean="0">
                <a:latin typeface="Arial Black" pitchFamily="34" charset="0"/>
              </a:rPr>
              <a:t>Example(2)  -  </a:t>
            </a:r>
            <a:r>
              <a:rPr lang="en-US" sz="1800" b="1" dirty="0" err="1" smtClean="0">
                <a:latin typeface="Arial Black" pitchFamily="34" charset="0"/>
              </a:rPr>
              <a:t>Reem</a:t>
            </a:r>
            <a:r>
              <a:rPr lang="en-US" sz="1800" b="1" dirty="0" smtClean="0"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helped</a:t>
            </a:r>
            <a:r>
              <a:rPr lang="en-US" sz="1800" b="1" dirty="0" smtClean="0">
                <a:latin typeface="Arial Black" pitchFamily="34" charset="0"/>
              </a:rPr>
              <a:t> Ahmed in his study.</a:t>
            </a:r>
          </a:p>
          <a:p>
            <a:pPr algn="l" rtl="1"/>
            <a:r>
              <a:rPr lang="en-US" sz="1800" b="1" dirty="0" smtClean="0">
                <a:latin typeface="Arial Black" pitchFamily="34" charset="0"/>
              </a:rPr>
              <a:t>                       Ahmed </a:t>
            </a:r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was</a:t>
            </a:r>
            <a:r>
              <a:rPr lang="en-US" sz="1800" b="1" dirty="0" smtClean="0"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helped</a:t>
            </a:r>
            <a:r>
              <a:rPr lang="en-US" sz="1800" b="1" dirty="0" smtClean="0">
                <a:latin typeface="Arial Black" pitchFamily="34" charset="0"/>
              </a:rPr>
              <a:t> by </a:t>
            </a:r>
            <a:r>
              <a:rPr lang="en-US" sz="1800" b="1" dirty="0" err="1" smtClean="0">
                <a:latin typeface="Arial Black" pitchFamily="34" charset="0"/>
              </a:rPr>
              <a:t>Reem</a:t>
            </a:r>
            <a:r>
              <a:rPr lang="en-US" sz="1800" b="1" dirty="0" smtClean="0">
                <a:latin typeface="Arial Black" pitchFamily="34" charset="0"/>
              </a:rPr>
              <a:t> in his study.</a:t>
            </a:r>
          </a:p>
          <a:p>
            <a:pPr algn="l" rtl="1"/>
            <a:r>
              <a:rPr lang="en-US" sz="1800" b="1" dirty="0" smtClean="0">
                <a:latin typeface="Arial Black" pitchFamily="34" charset="0"/>
              </a:rPr>
              <a:t> Example(3) -  </a:t>
            </a:r>
            <a:r>
              <a:rPr lang="en-US" sz="1800" b="1" dirty="0" err="1" smtClean="0">
                <a:latin typeface="Arial Black" pitchFamily="34" charset="0"/>
              </a:rPr>
              <a:t>Hashim</a:t>
            </a:r>
            <a:r>
              <a:rPr lang="en-US" sz="1800" b="1" dirty="0" smtClean="0"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answered</a:t>
            </a:r>
            <a:r>
              <a:rPr lang="en-US" sz="1800" b="1" dirty="0" smtClean="0">
                <a:latin typeface="Arial Black" pitchFamily="34" charset="0"/>
              </a:rPr>
              <a:t> the questions correctly.</a:t>
            </a:r>
          </a:p>
          <a:p>
            <a:pPr algn="l" rtl="1"/>
            <a:r>
              <a:rPr lang="en-US" sz="1800" b="1" dirty="0" smtClean="0">
                <a:latin typeface="Arial Black" pitchFamily="34" charset="0"/>
              </a:rPr>
              <a:t>                       The questions </a:t>
            </a:r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were answered </a:t>
            </a:r>
            <a:r>
              <a:rPr lang="en-US" sz="1800" b="1" dirty="0" smtClean="0">
                <a:latin typeface="Arial Black" pitchFamily="34" charset="0"/>
              </a:rPr>
              <a:t>by </a:t>
            </a:r>
            <a:r>
              <a:rPr lang="en-US" sz="1800" b="1" dirty="0" err="1" smtClean="0">
                <a:latin typeface="Arial Black" pitchFamily="34" charset="0"/>
              </a:rPr>
              <a:t>Hashim</a:t>
            </a:r>
            <a:r>
              <a:rPr lang="en-US" sz="1800" b="1" dirty="0" smtClean="0">
                <a:latin typeface="Arial Black" pitchFamily="34" charset="0"/>
              </a:rPr>
              <a:t> correctly.</a:t>
            </a:r>
          </a:p>
          <a:p>
            <a:pPr algn="l" rtl="1"/>
            <a:r>
              <a:rPr lang="en-US" sz="1800" b="1" dirty="0" smtClean="0">
                <a:latin typeface="Arial Black" pitchFamily="34" charset="0"/>
              </a:rPr>
              <a:t>Example(4)  -  </a:t>
            </a:r>
            <a:r>
              <a:rPr lang="en-US" sz="1800" b="1" dirty="0" err="1" smtClean="0">
                <a:latin typeface="Arial Black" pitchFamily="34" charset="0"/>
              </a:rPr>
              <a:t>Reem</a:t>
            </a:r>
            <a:r>
              <a:rPr lang="en-US" sz="1800" b="1" dirty="0" smtClean="0"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doesn’t help </a:t>
            </a:r>
            <a:r>
              <a:rPr lang="en-US" sz="1800" b="1" dirty="0" smtClean="0">
                <a:latin typeface="Arial Black" pitchFamily="34" charset="0"/>
              </a:rPr>
              <a:t>me in my study. [ Negative form]</a:t>
            </a:r>
          </a:p>
          <a:p>
            <a:pPr algn="l" rtl="1"/>
            <a:r>
              <a:rPr lang="en-US" sz="1800" b="1" dirty="0" smtClean="0">
                <a:latin typeface="Arial Black" pitchFamily="34" charset="0"/>
              </a:rPr>
              <a:t>                        I </a:t>
            </a:r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am not helped </a:t>
            </a:r>
            <a:r>
              <a:rPr lang="en-US" sz="1800" b="1" dirty="0" smtClean="0">
                <a:latin typeface="Arial Black" pitchFamily="34" charset="0"/>
              </a:rPr>
              <a:t>by </a:t>
            </a:r>
            <a:r>
              <a:rPr lang="en-US" sz="1800" b="1" dirty="0" err="1" smtClean="0">
                <a:latin typeface="Arial Black" pitchFamily="34" charset="0"/>
              </a:rPr>
              <a:t>Reem</a:t>
            </a:r>
            <a:r>
              <a:rPr lang="en-US" sz="1800" b="1" dirty="0" smtClean="0">
                <a:latin typeface="Arial Black" pitchFamily="34" charset="0"/>
              </a:rPr>
              <a:t> in my study. </a:t>
            </a:r>
          </a:p>
          <a:p>
            <a:pPr algn="l" rtl="1"/>
            <a:r>
              <a:rPr lang="en-US" sz="1800" b="1" dirty="0" smtClean="0">
                <a:latin typeface="Arial Black" pitchFamily="34" charset="0"/>
              </a:rPr>
              <a:t>Example(5)  -  </a:t>
            </a:r>
            <a:r>
              <a:rPr lang="en-US" sz="1800" b="1" dirty="0" err="1" smtClean="0">
                <a:latin typeface="Arial Black" pitchFamily="34" charset="0"/>
              </a:rPr>
              <a:t>Amal</a:t>
            </a:r>
            <a:r>
              <a:rPr lang="en-US" sz="1800" b="1" dirty="0" smtClean="0"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didn’t write </a:t>
            </a:r>
            <a:r>
              <a:rPr lang="en-US" sz="1800" b="1" dirty="0" smtClean="0">
                <a:latin typeface="Arial Black" pitchFamily="34" charset="0"/>
              </a:rPr>
              <a:t>the letters.</a:t>
            </a:r>
          </a:p>
          <a:p>
            <a:pPr algn="l" rtl="1"/>
            <a:r>
              <a:rPr lang="en-US" sz="1800" b="1" dirty="0" smtClean="0">
                <a:latin typeface="Arial Black" pitchFamily="34" charset="0"/>
              </a:rPr>
              <a:t>                       The letters </a:t>
            </a:r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weren’t written </a:t>
            </a:r>
            <a:r>
              <a:rPr lang="en-US" sz="1800" b="1" dirty="0" smtClean="0">
                <a:latin typeface="Arial Black" pitchFamily="34" charset="0"/>
              </a:rPr>
              <a:t>by </a:t>
            </a:r>
            <a:r>
              <a:rPr lang="en-US" sz="1800" b="1" dirty="0" err="1" smtClean="0">
                <a:latin typeface="Arial Black" pitchFamily="34" charset="0"/>
              </a:rPr>
              <a:t>Amal</a:t>
            </a:r>
            <a:r>
              <a:rPr lang="en-US" sz="1800" b="1" dirty="0" smtClean="0">
                <a:latin typeface="Arial Black" pitchFamily="34" charset="0"/>
              </a:rPr>
              <a:t>.</a:t>
            </a:r>
          </a:p>
          <a:p>
            <a:pPr algn="l" rtl="1"/>
            <a:endParaRPr lang="ar-SA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Active/ Passive Voice</a:t>
            </a: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9601200" cy="4906963"/>
          </a:xfrm>
        </p:spPr>
        <p:txBody>
          <a:bodyPr/>
          <a:lstStyle/>
          <a:p>
            <a:pPr algn="l" rtl="1"/>
            <a:endParaRPr lang="en-US" sz="1000" dirty="0" smtClean="0">
              <a:latin typeface="Arial Black" pitchFamily="34" charset="0"/>
            </a:endParaRPr>
          </a:p>
          <a:p>
            <a:pPr algn="l" rtl="1"/>
            <a:r>
              <a:rPr lang="en-US" sz="2000" b="1" dirty="0" smtClean="0">
                <a:solidFill>
                  <a:srgbClr val="00B0F0"/>
                </a:solidFill>
                <a:latin typeface="Arial Black" pitchFamily="34" charset="0"/>
                <a:cs typeface="Arial" pitchFamily="34" charset="0"/>
              </a:rPr>
              <a:t>II</a:t>
            </a:r>
            <a:r>
              <a:rPr lang="en-US" sz="2000" b="1" dirty="0" smtClean="0">
                <a:solidFill>
                  <a:srgbClr val="00B0F0"/>
                </a:solidFill>
                <a:latin typeface="Arial Black" pitchFamily="34" charset="0"/>
              </a:rPr>
              <a:t>. Steps of Changing a sentence from active to passive.</a:t>
            </a:r>
          </a:p>
          <a:p>
            <a:pPr algn="l" rtl="1"/>
            <a:r>
              <a:rPr lang="en-US" sz="2000" b="1" dirty="0" smtClean="0">
                <a:solidFill>
                  <a:srgbClr val="00B0F0"/>
                </a:solidFill>
                <a:latin typeface="Arial Black" pitchFamily="34" charset="0"/>
              </a:rPr>
              <a:t>    </a:t>
            </a:r>
            <a:r>
              <a:rPr lang="en-US" sz="1800" b="1" dirty="0" smtClean="0">
                <a:latin typeface="Arial Black" pitchFamily="34" charset="0"/>
              </a:rPr>
              <a:t>We should bear in mind that in changing a sentence from active to</a:t>
            </a:r>
          </a:p>
          <a:p>
            <a:pPr algn="l" rtl="1"/>
            <a:r>
              <a:rPr lang="en-US" sz="1800" b="1" dirty="0" smtClean="0">
                <a:latin typeface="Arial Black" pitchFamily="34" charset="0"/>
              </a:rPr>
              <a:t>     passive, there must be an object.</a:t>
            </a:r>
          </a:p>
          <a:p>
            <a:pPr algn="l" rtl="1"/>
            <a:endParaRPr lang="en-US" sz="300" b="1" dirty="0" smtClean="0">
              <a:latin typeface="Arial Black" pitchFamily="34" charset="0"/>
            </a:endParaRPr>
          </a:p>
          <a:p>
            <a:pPr algn="l" rtl="1"/>
            <a:r>
              <a:rPr lang="en-US" sz="1800" b="1" dirty="0" smtClean="0">
                <a:solidFill>
                  <a:srgbClr val="009900"/>
                </a:solidFill>
                <a:latin typeface="Arial Black" pitchFamily="34" charset="0"/>
              </a:rPr>
              <a:t>  </a:t>
            </a:r>
            <a:r>
              <a:rPr lang="en-US" sz="1800" b="1" dirty="0" smtClean="0">
                <a:solidFill>
                  <a:srgbClr val="7030A0"/>
                </a:solidFill>
                <a:latin typeface="Arial Black" pitchFamily="34" charset="0"/>
              </a:rPr>
              <a:t>B. A sentence with a helping verb</a:t>
            </a:r>
          </a:p>
          <a:p>
            <a:pPr algn="l" rtl="1"/>
            <a:r>
              <a:rPr lang="en-US" sz="1800" b="1" dirty="0" smtClean="0">
                <a:solidFill>
                  <a:srgbClr val="009900"/>
                </a:solidFill>
                <a:latin typeface="Arial Black" pitchFamily="34" charset="0"/>
              </a:rPr>
              <a:t>    I. if the helping verb is one of the modals( will, would, can, could, may….</a:t>
            </a:r>
          </a:p>
          <a:p>
            <a:pPr algn="l" rtl="1"/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    </a:t>
            </a:r>
            <a:r>
              <a:rPr lang="en-US" sz="1800" b="1" dirty="0" err="1" smtClean="0">
                <a:solidFill>
                  <a:srgbClr val="002060"/>
                </a:solidFill>
                <a:latin typeface="Arial Black" pitchFamily="34" charset="0"/>
              </a:rPr>
              <a:t>i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. The object is put at first.</a:t>
            </a:r>
          </a:p>
          <a:p>
            <a:pPr algn="l" rtl="1"/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    ii. Then, the same modal is put after the object </a:t>
            </a:r>
          </a:p>
          <a:p>
            <a:pPr algn="l" rtl="1"/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    iii. Next, add ( Be) after the modal</a:t>
            </a:r>
          </a:p>
          <a:p>
            <a:pPr algn="l" rtl="1"/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    iv. After that, change the main verb into 3</a:t>
            </a:r>
            <a:r>
              <a:rPr lang="en-US" sz="1800" b="1" baseline="30000" dirty="0" smtClean="0">
                <a:solidFill>
                  <a:srgbClr val="002060"/>
                </a:solidFill>
                <a:latin typeface="Arial Black" pitchFamily="34" charset="0"/>
              </a:rPr>
              <a:t>rd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form and put it after be.</a:t>
            </a:r>
          </a:p>
          <a:p>
            <a:pPr algn="l" rtl="1"/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    v. Finally, (optional) put by + the subject of the original sentence.</a:t>
            </a:r>
          </a:p>
          <a:p>
            <a:pPr algn="l" rtl="1"/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Example(1)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– </a:t>
            </a:r>
            <a:r>
              <a:rPr lang="en-US" sz="1800" b="1" dirty="0" err="1" smtClean="0">
                <a:solidFill>
                  <a:srgbClr val="002060"/>
                </a:solidFill>
                <a:latin typeface="Arial Black" pitchFamily="34" charset="0"/>
              </a:rPr>
              <a:t>Reem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will help 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Ahmed in his study.</a:t>
            </a:r>
          </a:p>
          <a:p>
            <a:pPr algn="l" rtl="1"/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                     Ahmed </a:t>
            </a:r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will be helped 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by </a:t>
            </a:r>
            <a:r>
              <a:rPr lang="en-US" sz="1800" b="1" dirty="0" err="1" smtClean="0">
                <a:solidFill>
                  <a:srgbClr val="002060"/>
                </a:solidFill>
                <a:latin typeface="Arial Black" pitchFamily="34" charset="0"/>
              </a:rPr>
              <a:t>Reem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in his study. </a:t>
            </a:r>
          </a:p>
          <a:p>
            <a:pPr algn="l" rtl="1"/>
            <a:r>
              <a:rPr lang="en-US" sz="1800" b="1" dirty="0" smtClean="0">
                <a:latin typeface="Arial Black" pitchFamily="34" charset="0"/>
              </a:rPr>
              <a:t>                   -  He </a:t>
            </a:r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couldn’t see </a:t>
            </a:r>
            <a:r>
              <a:rPr lang="en-US" sz="1800" b="1" dirty="0" smtClean="0">
                <a:latin typeface="Arial Black" pitchFamily="34" charset="0"/>
              </a:rPr>
              <a:t>the accident.</a:t>
            </a:r>
          </a:p>
          <a:p>
            <a:pPr algn="l" rtl="1"/>
            <a:r>
              <a:rPr lang="en-US" sz="1800" b="1" dirty="0" smtClean="0">
                <a:latin typeface="Arial Black" pitchFamily="34" charset="0"/>
              </a:rPr>
              <a:t>                     The accident </a:t>
            </a:r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couldn’t be seen </a:t>
            </a:r>
            <a:r>
              <a:rPr lang="en-US" sz="1800" b="1" dirty="0" smtClean="0">
                <a:latin typeface="Arial Black" pitchFamily="34" charset="0"/>
              </a:rPr>
              <a:t>by him</a:t>
            </a: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endParaRPr lang="en-US" sz="2000" b="1" dirty="0" smtClean="0">
              <a:solidFill>
                <a:srgbClr val="00B0F0"/>
              </a:solidFill>
              <a:latin typeface="Arial Black" pitchFamily="34" charset="0"/>
            </a:endParaRPr>
          </a:p>
          <a:p>
            <a:pPr algn="l" rtl="1"/>
            <a:endParaRPr lang="ar-SA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819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Active/ Passive Voice</a:t>
            </a: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9601200" cy="4906963"/>
          </a:xfrm>
        </p:spPr>
        <p:txBody>
          <a:bodyPr/>
          <a:lstStyle/>
          <a:p>
            <a:pPr algn="l" rtl="1"/>
            <a:endParaRPr lang="en-US" sz="1000" dirty="0" smtClean="0">
              <a:latin typeface="Arial Black" pitchFamily="34" charset="0"/>
            </a:endParaRPr>
          </a:p>
          <a:p>
            <a:pPr algn="l" rtl="1"/>
            <a:r>
              <a:rPr lang="en-US" sz="2000" b="1" dirty="0" smtClean="0">
                <a:solidFill>
                  <a:srgbClr val="00B0F0"/>
                </a:solidFill>
                <a:latin typeface="Arial Black" pitchFamily="34" charset="0"/>
                <a:cs typeface="Arial" pitchFamily="34" charset="0"/>
              </a:rPr>
              <a:t>II</a:t>
            </a:r>
            <a:r>
              <a:rPr lang="en-US" sz="2000" b="1" dirty="0" smtClean="0">
                <a:solidFill>
                  <a:srgbClr val="00B0F0"/>
                </a:solidFill>
                <a:latin typeface="Arial Black" pitchFamily="34" charset="0"/>
              </a:rPr>
              <a:t>. Steps of Changing a sentence from active to passive.</a:t>
            </a:r>
          </a:p>
          <a:p>
            <a:pPr algn="l" rtl="1"/>
            <a:r>
              <a:rPr lang="en-US" sz="2000" b="1" dirty="0" smtClean="0">
                <a:solidFill>
                  <a:srgbClr val="00B0F0"/>
                </a:solidFill>
                <a:latin typeface="Arial Black" pitchFamily="34" charset="0"/>
              </a:rPr>
              <a:t>    </a:t>
            </a:r>
            <a:r>
              <a:rPr lang="en-US" sz="1800" b="1" dirty="0" smtClean="0">
                <a:latin typeface="Arial Black" pitchFamily="34" charset="0"/>
              </a:rPr>
              <a:t>We should bear in mind that in changing a sentence from active to</a:t>
            </a:r>
          </a:p>
          <a:p>
            <a:pPr algn="l" rtl="1"/>
            <a:r>
              <a:rPr lang="en-US" sz="1800" b="1" dirty="0" smtClean="0">
                <a:latin typeface="Arial Black" pitchFamily="34" charset="0"/>
              </a:rPr>
              <a:t>     passive, there must be an object.</a:t>
            </a:r>
          </a:p>
          <a:p>
            <a:pPr algn="l" rtl="1"/>
            <a:endParaRPr lang="en-US" sz="300" b="1" dirty="0" smtClean="0">
              <a:latin typeface="Arial Black" pitchFamily="34" charset="0"/>
            </a:endParaRPr>
          </a:p>
          <a:p>
            <a:pPr algn="l" rtl="1"/>
            <a:r>
              <a:rPr lang="en-US" sz="1800" b="1" dirty="0" smtClean="0">
                <a:solidFill>
                  <a:srgbClr val="009900"/>
                </a:solidFill>
                <a:latin typeface="Arial Black" pitchFamily="34" charset="0"/>
              </a:rPr>
              <a:t>  </a:t>
            </a:r>
            <a:r>
              <a:rPr lang="en-US" sz="1800" b="1" dirty="0" smtClean="0">
                <a:solidFill>
                  <a:srgbClr val="7030A0"/>
                </a:solidFill>
                <a:latin typeface="Arial Black" pitchFamily="34" charset="0"/>
              </a:rPr>
              <a:t>B. A sentence with a helping verb</a:t>
            </a:r>
          </a:p>
          <a:p>
            <a:pPr algn="l" rtl="1"/>
            <a:r>
              <a:rPr lang="en-US" sz="1800" b="1" dirty="0" smtClean="0">
                <a:solidFill>
                  <a:srgbClr val="009900"/>
                </a:solidFill>
                <a:latin typeface="Arial Black" pitchFamily="34" charset="0"/>
              </a:rPr>
              <a:t>    2. if the helping verb is ( is, am, are , was, were )</a:t>
            </a:r>
          </a:p>
          <a:p>
            <a:pPr algn="l" rtl="1"/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    </a:t>
            </a:r>
            <a:r>
              <a:rPr lang="en-US" sz="1800" b="1" dirty="0" err="1" smtClean="0">
                <a:solidFill>
                  <a:srgbClr val="002060"/>
                </a:solidFill>
                <a:latin typeface="Arial Black" pitchFamily="34" charset="0"/>
              </a:rPr>
              <a:t>i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. The object is put at first.</a:t>
            </a:r>
          </a:p>
          <a:p>
            <a:pPr algn="l" rtl="1"/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    ii. Then, a suitable verb to Be is put after the object </a:t>
            </a:r>
          </a:p>
          <a:p>
            <a:pPr algn="l" rtl="1"/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    iii. Next, add ( </a:t>
            </a:r>
            <a:r>
              <a:rPr lang="en-US" sz="1800" b="1" dirty="0" smtClean="0">
                <a:solidFill>
                  <a:srgbClr val="FF0000"/>
                </a:solidFill>
                <a:latin typeface="Arial Black" pitchFamily="34" charset="0"/>
              </a:rPr>
              <a:t>Being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) after the suitable verb to be.</a:t>
            </a:r>
          </a:p>
          <a:p>
            <a:pPr algn="l" rtl="1"/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    iv. After that, change the main verb into 3</a:t>
            </a:r>
            <a:r>
              <a:rPr lang="en-US" sz="1800" b="1" baseline="30000" dirty="0" smtClean="0">
                <a:solidFill>
                  <a:srgbClr val="002060"/>
                </a:solidFill>
                <a:latin typeface="Arial Black" pitchFamily="34" charset="0"/>
              </a:rPr>
              <a:t>rd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form and put it after being.</a:t>
            </a:r>
          </a:p>
          <a:p>
            <a:pPr algn="l" rtl="1"/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    v. Finally, (optional) put by + the subject of the original sentence.</a:t>
            </a:r>
          </a:p>
          <a:p>
            <a:pPr algn="l" rtl="1"/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Example(2)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– </a:t>
            </a:r>
            <a:r>
              <a:rPr lang="en-US" sz="1800" b="1" dirty="0" err="1" smtClean="0">
                <a:solidFill>
                  <a:srgbClr val="002060"/>
                </a:solidFill>
                <a:latin typeface="Arial Black" pitchFamily="34" charset="0"/>
              </a:rPr>
              <a:t>Reem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is watching 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Ahmed .</a:t>
            </a:r>
          </a:p>
          <a:p>
            <a:pPr algn="l" rtl="1"/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                     Ahmed </a:t>
            </a:r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is being watched 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by </a:t>
            </a:r>
            <a:r>
              <a:rPr lang="en-US" sz="1800" b="1" dirty="0" err="1" smtClean="0">
                <a:solidFill>
                  <a:srgbClr val="002060"/>
                </a:solidFill>
                <a:latin typeface="Arial Black" pitchFamily="34" charset="0"/>
              </a:rPr>
              <a:t>Reem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. </a:t>
            </a:r>
          </a:p>
          <a:p>
            <a:pPr algn="l" rtl="1"/>
            <a:r>
              <a:rPr lang="en-US" sz="1800" b="1" dirty="0" smtClean="0">
                <a:latin typeface="Arial Black" pitchFamily="34" charset="0"/>
              </a:rPr>
              <a:t>                   -  </a:t>
            </a:r>
            <a:r>
              <a:rPr lang="en-US" sz="1800" b="1" dirty="0" err="1" smtClean="0">
                <a:latin typeface="Arial Black" pitchFamily="34" charset="0"/>
              </a:rPr>
              <a:t>Reem</a:t>
            </a:r>
            <a:r>
              <a:rPr lang="en-US" sz="1800" b="1" dirty="0" smtClean="0"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is carrying </a:t>
            </a:r>
            <a:r>
              <a:rPr lang="en-US" sz="1800" b="1" dirty="0" smtClean="0">
                <a:latin typeface="Arial Black" pitchFamily="34" charset="0"/>
              </a:rPr>
              <a:t>the books .</a:t>
            </a:r>
          </a:p>
          <a:p>
            <a:pPr algn="l" rtl="1"/>
            <a:r>
              <a:rPr lang="en-US" sz="1800" b="1" dirty="0" smtClean="0">
                <a:latin typeface="Arial Black" pitchFamily="34" charset="0"/>
              </a:rPr>
              <a:t>                     The books </a:t>
            </a:r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are being carried </a:t>
            </a:r>
            <a:r>
              <a:rPr lang="en-US" sz="1800" b="1" dirty="0" smtClean="0">
                <a:latin typeface="Arial Black" pitchFamily="34" charset="0"/>
              </a:rPr>
              <a:t>by </a:t>
            </a:r>
            <a:r>
              <a:rPr lang="en-US" sz="1800" b="1" dirty="0" err="1" smtClean="0">
                <a:latin typeface="Arial Black" pitchFamily="34" charset="0"/>
              </a:rPr>
              <a:t>Reem</a:t>
            </a:r>
            <a:r>
              <a:rPr lang="en-US" sz="1800" b="1" dirty="0" smtClean="0">
                <a:latin typeface="Arial Black" pitchFamily="34" charset="0"/>
              </a:rPr>
              <a:t>.</a:t>
            </a: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endParaRPr lang="en-US" sz="2000" b="1" dirty="0" smtClean="0">
              <a:solidFill>
                <a:srgbClr val="00B0F0"/>
              </a:solidFill>
              <a:latin typeface="Arial Black" pitchFamily="34" charset="0"/>
            </a:endParaRPr>
          </a:p>
          <a:p>
            <a:pPr algn="l" rtl="1"/>
            <a:endParaRPr lang="ar-SA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19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19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Active/ Passive Voice</a:t>
            </a: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9601200" cy="4906963"/>
          </a:xfrm>
        </p:spPr>
        <p:txBody>
          <a:bodyPr/>
          <a:lstStyle/>
          <a:p>
            <a:pPr algn="l" rtl="1"/>
            <a:endParaRPr lang="en-US" sz="1000" dirty="0" smtClean="0">
              <a:latin typeface="Arial Black" pitchFamily="34" charset="0"/>
            </a:endParaRPr>
          </a:p>
          <a:p>
            <a:pPr algn="l" rtl="1"/>
            <a:r>
              <a:rPr lang="en-US" sz="2000" b="1" dirty="0" smtClean="0">
                <a:solidFill>
                  <a:srgbClr val="00B0F0"/>
                </a:solidFill>
                <a:latin typeface="Arial Black" pitchFamily="34" charset="0"/>
                <a:cs typeface="Arial" pitchFamily="34" charset="0"/>
              </a:rPr>
              <a:t>II</a:t>
            </a:r>
            <a:r>
              <a:rPr lang="en-US" sz="2000" b="1" dirty="0" smtClean="0">
                <a:solidFill>
                  <a:srgbClr val="00B0F0"/>
                </a:solidFill>
                <a:latin typeface="Arial Black" pitchFamily="34" charset="0"/>
              </a:rPr>
              <a:t>. Steps of Changing a sentence from active to passive.</a:t>
            </a:r>
          </a:p>
          <a:p>
            <a:pPr algn="l" rtl="1"/>
            <a:r>
              <a:rPr lang="en-US" sz="2000" b="1" dirty="0" smtClean="0">
                <a:solidFill>
                  <a:srgbClr val="00B0F0"/>
                </a:solidFill>
                <a:latin typeface="Arial Black" pitchFamily="34" charset="0"/>
              </a:rPr>
              <a:t>    </a:t>
            </a:r>
            <a:r>
              <a:rPr lang="en-US" sz="1800" b="1" dirty="0" smtClean="0">
                <a:latin typeface="Arial Black" pitchFamily="34" charset="0"/>
              </a:rPr>
              <a:t>We should bear in mind that in changing a sentence from active to</a:t>
            </a:r>
          </a:p>
          <a:p>
            <a:pPr algn="l" rtl="1"/>
            <a:r>
              <a:rPr lang="en-US" sz="1800" b="1" dirty="0" smtClean="0">
                <a:latin typeface="Arial Black" pitchFamily="34" charset="0"/>
              </a:rPr>
              <a:t>     passive, there must be an object.</a:t>
            </a:r>
          </a:p>
          <a:p>
            <a:pPr algn="l" rtl="1"/>
            <a:endParaRPr lang="en-US" sz="300" b="1" dirty="0" smtClean="0">
              <a:latin typeface="Arial Black" pitchFamily="34" charset="0"/>
            </a:endParaRPr>
          </a:p>
          <a:p>
            <a:pPr algn="l" rtl="1"/>
            <a:r>
              <a:rPr lang="en-US" sz="1800" b="1" dirty="0" smtClean="0">
                <a:solidFill>
                  <a:srgbClr val="009900"/>
                </a:solidFill>
                <a:latin typeface="Arial Black" pitchFamily="34" charset="0"/>
              </a:rPr>
              <a:t>  </a:t>
            </a:r>
            <a:r>
              <a:rPr lang="en-US" sz="1800" b="1" dirty="0" smtClean="0">
                <a:solidFill>
                  <a:srgbClr val="7030A0"/>
                </a:solidFill>
                <a:latin typeface="Arial Black" pitchFamily="34" charset="0"/>
              </a:rPr>
              <a:t>B. A sentence with a helping verb</a:t>
            </a:r>
          </a:p>
          <a:p>
            <a:pPr algn="l" rtl="1"/>
            <a:r>
              <a:rPr lang="en-US" sz="1800" b="1" dirty="0" smtClean="0">
                <a:solidFill>
                  <a:srgbClr val="009900"/>
                </a:solidFill>
                <a:latin typeface="Arial Black" pitchFamily="34" charset="0"/>
              </a:rPr>
              <a:t>    3. if the helping verb to Have ( has, have, had )</a:t>
            </a:r>
          </a:p>
          <a:p>
            <a:pPr algn="l" rtl="1"/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    </a:t>
            </a:r>
            <a:r>
              <a:rPr lang="en-US" sz="1800" b="1" dirty="0" err="1" smtClean="0">
                <a:solidFill>
                  <a:srgbClr val="002060"/>
                </a:solidFill>
                <a:latin typeface="Arial Black" pitchFamily="34" charset="0"/>
              </a:rPr>
              <a:t>i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. The object is put at first.</a:t>
            </a:r>
          </a:p>
          <a:p>
            <a:pPr algn="l" rtl="1"/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    ii. Then, a suitable verb to have is put after the object </a:t>
            </a:r>
          </a:p>
          <a:p>
            <a:pPr algn="l" rtl="1"/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    iii. Next, add ( </a:t>
            </a:r>
            <a:r>
              <a:rPr lang="en-US" sz="1800" b="1" dirty="0" smtClean="0">
                <a:solidFill>
                  <a:srgbClr val="FF0000"/>
                </a:solidFill>
                <a:latin typeface="Arial Black" pitchFamily="34" charset="0"/>
              </a:rPr>
              <a:t>Been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) after the suitable verb to have.</a:t>
            </a:r>
          </a:p>
          <a:p>
            <a:pPr algn="l" rtl="1"/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    iv. After that, change the main verb into 3</a:t>
            </a:r>
            <a:r>
              <a:rPr lang="en-US" sz="1800" b="1" baseline="30000" dirty="0" smtClean="0">
                <a:solidFill>
                  <a:srgbClr val="002060"/>
                </a:solidFill>
                <a:latin typeface="Arial Black" pitchFamily="34" charset="0"/>
              </a:rPr>
              <a:t>rd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form and put it after being.</a:t>
            </a:r>
          </a:p>
          <a:p>
            <a:pPr algn="l" rtl="1"/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    v. Finally, (optional) put by + the subject of the original sentence.</a:t>
            </a:r>
          </a:p>
          <a:p>
            <a:pPr algn="l" rtl="1"/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Example(3)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– </a:t>
            </a:r>
            <a:r>
              <a:rPr lang="en-US" sz="1800" b="1" dirty="0" err="1" smtClean="0">
                <a:solidFill>
                  <a:srgbClr val="002060"/>
                </a:solidFill>
                <a:latin typeface="Arial Black" pitchFamily="34" charset="0"/>
              </a:rPr>
              <a:t>Reem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has cleaned 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the rooms.</a:t>
            </a:r>
          </a:p>
          <a:p>
            <a:pPr algn="l" rtl="1"/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                     The rooms </a:t>
            </a:r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have been cleaned 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by </a:t>
            </a:r>
            <a:r>
              <a:rPr lang="en-US" sz="1800" b="1" dirty="0" err="1" smtClean="0">
                <a:solidFill>
                  <a:srgbClr val="002060"/>
                </a:solidFill>
                <a:latin typeface="Arial Black" pitchFamily="34" charset="0"/>
              </a:rPr>
              <a:t>Reem</a:t>
            </a: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</a:rPr>
              <a:t> . </a:t>
            </a:r>
          </a:p>
          <a:p>
            <a:pPr algn="l" rtl="1"/>
            <a:r>
              <a:rPr lang="en-US" sz="1800" b="1" dirty="0" smtClean="0">
                <a:latin typeface="Arial Black" pitchFamily="34" charset="0"/>
              </a:rPr>
              <a:t>                   -  The students </a:t>
            </a:r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have answered </a:t>
            </a:r>
            <a:r>
              <a:rPr lang="en-US" sz="1800" b="1" dirty="0" smtClean="0">
                <a:latin typeface="Arial Black" pitchFamily="34" charset="0"/>
              </a:rPr>
              <a:t>the question.</a:t>
            </a:r>
          </a:p>
          <a:p>
            <a:pPr algn="l" rtl="1"/>
            <a:r>
              <a:rPr lang="en-US" sz="1800" b="1" dirty="0" smtClean="0">
                <a:latin typeface="Arial Black" pitchFamily="34" charset="0"/>
              </a:rPr>
              <a:t>                     The question </a:t>
            </a:r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has been answered </a:t>
            </a:r>
            <a:r>
              <a:rPr lang="en-US" sz="1800" b="1" dirty="0" smtClean="0">
                <a:latin typeface="Arial Black" pitchFamily="34" charset="0"/>
              </a:rPr>
              <a:t>by the students.</a:t>
            </a: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endParaRPr lang="en-US" sz="2000" b="1" dirty="0" smtClean="0">
              <a:solidFill>
                <a:srgbClr val="00B0F0"/>
              </a:solidFill>
              <a:latin typeface="Arial Black" pitchFamily="34" charset="0"/>
            </a:endParaRPr>
          </a:p>
          <a:p>
            <a:pPr algn="l" rtl="1"/>
            <a:endParaRPr lang="ar-SA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819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2400" b="1" dirty="0" smtClean="0">
                <a:solidFill>
                  <a:srgbClr val="002060"/>
                </a:solidFill>
                <a:latin typeface="Arial Black" pitchFamily="34" charset="0"/>
              </a:rPr>
              <a:t> III. Changing from Passive to Active </a:t>
            </a: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9601200" cy="4754563"/>
          </a:xfrm>
        </p:spPr>
        <p:txBody>
          <a:bodyPr/>
          <a:lstStyle/>
          <a:p>
            <a:pPr algn="l" rtl="1"/>
            <a:endParaRPr lang="en-US" sz="1000" dirty="0" smtClean="0">
              <a:latin typeface="Arial Black" pitchFamily="34" charset="0"/>
            </a:endParaRPr>
          </a:p>
          <a:p>
            <a:pPr algn="l" rtl="1"/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First, a student should know how to change from Active to Passive. If he doesn’t master this skill, he or she will not be able to do the opposite way.</a:t>
            </a:r>
          </a:p>
          <a:p>
            <a:pPr algn="l" rtl="1"/>
            <a:r>
              <a:rPr lang="en-US" sz="1800" dirty="0" smtClean="0">
                <a:latin typeface="Arial Black" pitchFamily="34" charset="0"/>
              </a:rPr>
              <a:t>Examples:</a:t>
            </a:r>
          </a:p>
          <a:p>
            <a:pPr algn="l" rtl="1"/>
            <a:r>
              <a:rPr lang="en-US" sz="1800" dirty="0" smtClean="0">
                <a:latin typeface="Arial Black" pitchFamily="34" charset="0"/>
              </a:rPr>
              <a:t>                (1)  The car wasn’t repaired by the mechanic. [ passive ]</a:t>
            </a:r>
          </a:p>
          <a:p>
            <a:pPr algn="l" rtl="1"/>
            <a:r>
              <a:rPr lang="en-US" sz="1800" dirty="0" smtClean="0">
                <a:latin typeface="Arial Black" pitchFamily="34" charset="0"/>
              </a:rPr>
              <a:t>                      The mechanic </a:t>
            </a:r>
            <a:r>
              <a:rPr lang="en-US" sz="1800" dirty="0" smtClean="0">
                <a:solidFill>
                  <a:srgbClr val="FF0000"/>
                </a:solidFill>
                <a:latin typeface="Arial Black" pitchFamily="34" charset="0"/>
              </a:rPr>
              <a:t>didn’t repair the car. </a:t>
            </a:r>
            <a:r>
              <a:rPr lang="en-US" sz="1800" dirty="0" smtClean="0">
                <a:latin typeface="Arial Black" pitchFamily="34" charset="0"/>
              </a:rPr>
              <a:t>[ active ]</a:t>
            </a:r>
          </a:p>
          <a:p>
            <a:pPr algn="l" rtl="1"/>
            <a:r>
              <a:rPr lang="en-US" sz="1800" dirty="0" smtClean="0">
                <a:solidFill>
                  <a:srgbClr val="FF0000"/>
                </a:solidFill>
                <a:latin typeface="Arial Black" pitchFamily="34" charset="0"/>
              </a:rPr>
              <a:t>                </a:t>
            </a:r>
          </a:p>
          <a:p>
            <a:pPr algn="l" rtl="1"/>
            <a:r>
              <a:rPr lang="en-US" sz="1800" dirty="0" smtClean="0">
                <a:solidFill>
                  <a:srgbClr val="FF0000"/>
                </a:solidFill>
                <a:latin typeface="Arial Black" pitchFamily="34" charset="0"/>
              </a:rPr>
              <a:t>                </a:t>
            </a:r>
            <a:r>
              <a:rPr lang="en-US" sz="1800" dirty="0" smtClean="0">
                <a:latin typeface="Arial Black" pitchFamily="34" charset="0"/>
              </a:rPr>
              <a:t>(2)  The homework should be done on time. [ passive ]</a:t>
            </a:r>
          </a:p>
          <a:p>
            <a:pPr algn="l" rtl="1"/>
            <a:r>
              <a:rPr lang="en-US" sz="1800" dirty="0" smtClean="0">
                <a:latin typeface="Arial Black" pitchFamily="34" charset="0"/>
              </a:rPr>
              <a:t>                      The students</a:t>
            </a:r>
            <a:r>
              <a:rPr lang="en-US" sz="1800" dirty="0" smtClean="0">
                <a:solidFill>
                  <a:srgbClr val="FF0000"/>
                </a:solidFill>
                <a:latin typeface="Arial Black" pitchFamily="34" charset="0"/>
              </a:rPr>
              <a:t> should do the homework </a:t>
            </a:r>
            <a:r>
              <a:rPr lang="en-US" sz="1800" dirty="0" smtClean="0">
                <a:latin typeface="Arial Black" pitchFamily="34" charset="0"/>
              </a:rPr>
              <a:t>on time. [ active ]</a:t>
            </a:r>
          </a:p>
          <a:p>
            <a:pPr algn="l" rtl="1"/>
            <a:r>
              <a:rPr lang="en-US" sz="1800" dirty="0" smtClean="0">
                <a:latin typeface="Arial Black" pitchFamily="34" charset="0"/>
              </a:rPr>
              <a:t>                </a:t>
            </a:r>
          </a:p>
          <a:p>
            <a:pPr algn="l" rtl="1"/>
            <a:r>
              <a:rPr lang="en-US" sz="1800" dirty="0" smtClean="0">
                <a:latin typeface="Arial Black" pitchFamily="34" charset="0"/>
              </a:rPr>
              <a:t>                (3)  The children aren’t looked after by her. [ passive]</a:t>
            </a:r>
          </a:p>
          <a:p>
            <a:pPr algn="l" rtl="1"/>
            <a:r>
              <a:rPr lang="en-US" sz="1800" dirty="0" smtClean="0">
                <a:latin typeface="Arial Black" pitchFamily="34" charset="0"/>
              </a:rPr>
              <a:t>                       She </a:t>
            </a:r>
            <a:r>
              <a:rPr lang="en-US" sz="1800" dirty="0" smtClean="0">
                <a:solidFill>
                  <a:srgbClr val="FF0000"/>
                </a:solidFill>
                <a:latin typeface="Arial Black" pitchFamily="34" charset="0"/>
              </a:rPr>
              <a:t>doesn’t look after the children.  </a:t>
            </a:r>
            <a:r>
              <a:rPr lang="en-US" sz="1800" dirty="0" smtClean="0">
                <a:latin typeface="Arial Black" pitchFamily="34" charset="0"/>
              </a:rPr>
              <a:t>[ active ]</a:t>
            </a:r>
          </a:p>
          <a:p>
            <a:pPr algn="l" rtl="1"/>
            <a:r>
              <a:rPr lang="en-US" sz="1800" dirty="0" smtClean="0">
                <a:latin typeface="Arial Black" pitchFamily="34" charset="0"/>
              </a:rPr>
              <a:t>                (4)  Salad is being made by the girls.</a:t>
            </a:r>
          </a:p>
          <a:p>
            <a:pPr algn="l" rtl="1"/>
            <a:r>
              <a:rPr lang="en-US" sz="1800" dirty="0" smtClean="0">
                <a:latin typeface="Arial Black" pitchFamily="34" charset="0"/>
              </a:rPr>
              <a:t>                       The girls </a:t>
            </a:r>
            <a:r>
              <a:rPr lang="en-US" sz="1800" dirty="0" smtClean="0">
                <a:solidFill>
                  <a:srgbClr val="FF0000"/>
                </a:solidFill>
                <a:latin typeface="Arial Black" pitchFamily="34" charset="0"/>
              </a:rPr>
              <a:t>are making salad.  </a:t>
            </a:r>
            <a:r>
              <a:rPr lang="en-US" sz="1800" dirty="0" smtClean="0">
                <a:latin typeface="Arial Black" pitchFamily="34" charset="0"/>
              </a:rPr>
              <a:t>    </a:t>
            </a: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7030A0"/>
                </a:solidFill>
                <a:latin typeface="Arial Black" pitchFamily="34" charset="0"/>
                <a:cs typeface="Arial" pitchFamily="34" charset="0"/>
              </a:rPr>
              <a:t>IV</a:t>
            </a:r>
            <a:r>
              <a:rPr lang="en-US" sz="3200" b="1" dirty="0" smtClean="0">
                <a:solidFill>
                  <a:srgbClr val="7030A0"/>
                </a:solidFill>
                <a:latin typeface="Arial Black" pitchFamily="34" charset="0"/>
              </a:rPr>
              <a:t>. Sample questions</a:t>
            </a:r>
            <a:endParaRPr lang="en-US" sz="32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95401"/>
            <a:ext cx="8915400" cy="4876800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Circle the most suitable answer a, b, c or d for each of the following </a:t>
            </a:r>
            <a:endParaRPr lang="en-US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1. The house ____________________ last week.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A. will be painted                                          B. painted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    C. is being painted                                        D. wasn’t painted</a:t>
            </a:r>
          </a:p>
          <a:p>
            <a:pPr algn="l" rtl="1" eaLnBrk="1" hangingPunct="1"/>
            <a:r>
              <a:rPr lang="ar-SA" sz="1800" b="1" dirty="0" smtClean="0">
                <a:latin typeface="Arial Black" pitchFamily="34" charset="0"/>
                <a:cs typeface="Arial" pitchFamily="34" charset="0"/>
              </a:rPr>
              <a:t> </a:t>
            </a:r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2. The </a:t>
            </a:r>
            <a:r>
              <a:rPr lang="en-US" sz="1800" b="1" dirty="0" err="1" smtClean="0">
                <a:latin typeface="Arial Black" pitchFamily="34" charset="0"/>
                <a:cs typeface="Arial" pitchFamily="34" charset="0"/>
              </a:rPr>
              <a:t>animals________________yet</a:t>
            </a:r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.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A. haven’t </a:t>
            </a:r>
            <a:r>
              <a:rPr lang="en-US" sz="1800" b="1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been fed                                      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B. are being fed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    C. are eating                                                 D. would eat the food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3. Unless the computer __________, I wouldn’t have finished my work.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A. is fixed                                                      B. had been fixed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    C. was fixed                                                  D. had fixed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4. While the box_____________ by two men, one of the men fell down.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 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A. is being carried                                        B. was carrying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   C. was being carried                                    D. was carried          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   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</a:t>
            </a:r>
          </a:p>
          <a:p>
            <a:pPr algn="l" rtl="1" eaLnBrk="1" hangingPunct="1"/>
            <a:endParaRPr lang="en-US" sz="18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endParaRPr lang="en-US" sz="18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4646</TotalTime>
  <Words>1406</Words>
  <Application>Microsoft Office PowerPoint</Application>
  <PresentationFormat>A4 Paper (210x297 mm)‎</PresentationFormat>
  <Paragraphs>189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Lecture 10</vt:lpstr>
      <vt:lpstr>Contents of Lecture 10</vt:lpstr>
      <vt:lpstr>   Active/ Passive Voice</vt:lpstr>
      <vt:lpstr>   Active/ Passive Voice </vt:lpstr>
      <vt:lpstr>   Active/ Passive Voice </vt:lpstr>
      <vt:lpstr>   Active/ Passive Voice </vt:lpstr>
      <vt:lpstr>   Active/ Passive Voice </vt:lpstr>
      <vt:lpstr>   Active/ Passive Voice </vt:lpstr>
      <vt:lpstr>    III. Changing from Passive to Active </vt:lpstr>
      <vt:lpstr>IV. Sample questions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494</cp:revision>
  <dcterms:created xsi:type="dcterms:W3CDTF">2009-10-14T19:14:34Z</dcterms:created>
  <dcterms:modified xsi:type="dcterms:W3CDTF">2011-04-18T09:56:33Z</dcterms:modified>
</cp:coreProperties>
</file>