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33" r:id="rId5"/>
    <p:sldId id="343" r:id="rId6"/>
    <p:sldId id="352" r:id="rId7"/>
    <p:sldId id="354" r:id="rId8"/>
    <p:sldId id="353" r:id="rId9"/>
    <p:sldId id="357" r:id="rId10"/>
    <p:sldId id="358" r:id="rId11"/>
    <p:sldId id="339" r:id="rId12"/>
    <p:sldId id="35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FF3300"/>
    <a:srgbClr val="3B84AF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12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12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 Structure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Uses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 As soon as, No sooner, Hardly &amp; Never 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Till &amp; until &amp; up to &amp; by 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Wish &amp; had better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IV.</a:t>
            </a:r>
            <a:r>
              <a:rPr lang="en-US" sz="24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The+ comparative, the+ comparative/ The+ </a:t>
            </a:r>
            <a:r>
              <a:rPr lang="en-US" sz="2400" dirty="0" err="1" smtClean="0">
                <a:solidFill>
                  <a:srgbClr val="7030A0"/>
                </a:solidFill>
                <a:latin typeface="Arial Black" pitchFamily="34" charset="0"/>
              </a:rPr>
              <a:t>adj</a:t>
            </a: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 I.  As soon as, No sooner, Hardly &amp; Never 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marL="457200" indent="-457200" algn="l" rtl="1"/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</a:rPr>
              <a:t>A-  As soon as</a:t>
            </a:r>
            <a:r>
              <a:rPr lang="en-US" sz="1600" b="1" dirty="0" smtClean="0">
                <a:latin typeface="Arial Black" pitchFamily="34" charset="0"/>
              </a:rPr>
              <a:t>. - It is used to show that something happens/ </a:t>
            </a:r>
          </a:p>
          <a:p>
            <a:pPr marL="457200" indent="-457200" algn="l" rtl="1"/>
            <a:r>
              <a:rPr lang="ar-SA" sz="1600" b="1" dirty="0" smtClean="0">
                <a:latin typeface="Arial Black" pitchFamily="34" charset="0"/>
              </a:rPr>
              <a:t>    </a:t>
            </a:r>
            <a:r>
              <a:rPr lang="en-US" sz="1600" b="1" dirty="0" smtClean="0">
                <a:latin typeface="Arial Black" pitchFamily="34" charset="0"/>
              </a:rPr>
              <a:t>                              </a:t>
            </a:r>
            <a:r>
              <a:rPr lang="en-US" sz="1600" b="1" i="1" u="sng" dirty="0" smtClean="0">
                <a:latin typeface="Arial Black" pitchFamily="34" charset="0"/>
              </a:rPr>
              <a:t>immediately</a:t>
            </a:r>
            <a:r>
              <a:rPr lang="en-US" sz="1600" b="1" dirty="0" smtClean="0">
                <a:latin typeface="Arial Black" pitchFamily="34" charset="0"/>
              </a:rPr>
              <a:t> after another one.</a:t>
            </a:r>
          </a:p>
          <a:p>
            <a:pPr marL="457200" indent="-457200" algn="l" rtl="1"/>
            <a:r>
              <a:rPr lang="en-US" sz="1600" b="1" dirty="0" smtClean="0">
                <a:latin typeface="Arial Black" pitchFamily="34" charset="0"/>
              </a:rPr>
              <a:t>                         - It is usually used at the beginning of the sentence.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Example: </a:t>
            </a:r>
            <a:r>
              <a:rPr lang="en-US" sz="1600" b="1" dirty="0" smtClean="0">
                <a:solidFill>
                  <a:srgbClr val="00B0F0"/>
                </a:solidFill>
                <a:latin typeface="Arial Black" pitchFamily="34" charset="0"/>
              </a:rPr>
              <a:t>The patient felt well</a:t>
            </a:r>
            <a:r>
              <a:rPr lang="en-US" sz="1600" b="1" dirty="0" smtClean="0">
                <a:latin typeface="Arial Black" pitchFamily="34" charset="0"/>
              </a:rPr>
              <a:t>. </a:t>
            </a:r>
            <a:r>
              <a:rPr lang="en-US" sz="1600" b="1" dirty="0" smtClean="0">
                <a:solidFill>
                  <a:srgbClr val="00B050"/>
                </a:solidFill>
                <a:latin typeface="Arial Black" pitchFamily="34" charset="0"/>
              </a:rPr>
              <a:t>He took the medicine</a:t>
            </a:r>
            <a:r>
              <a:rPr lang="en-US" sz="1600" b="1" dirty="0" smtClean="0">
                <a:latin typeface="Arial Black" pitchFamily="34" charset="0"/>
              </a:rPr>
              <a:t>.</a:t>
            </a:r>
          </a:p>
          <a:p>
            <a:pPr algn="l" rtl="1"/>
            <a:r>
              <a:rPr lang="en-US" sz="1600" b="1" dirty="0" smtClean="0">
                <a:latin typeface="Arial Black" pitchFamily="34" charset="0"/>
              </a:rPr>
              <a:t>                    </a:t>
            </a:r>
            <a:r>
              <a:rPr lang="en-US" sz="1600" b="1" u="sng" dirty="0" smtClean="0">
                <a:solidFill>
                  <a:srgbClr val="FF0066"/>
                </a:solidFill>
                <a:latin typeface="Arial Black" pitchFamily="34" charset="0"/>
              </a:rPr>
              <a:t>As soon as </a:t>
            </a:r>
            <a:r>
              <a:rPr lang="en-US" sz="1600" b="1" dirty="0" smtClean="0">
                <a:solidFill>
                  <a:srgbClr val="00B050"/>
                </a:solidFill>
                <a:latin typeface="Arial Black" pitchFamily="34" charset="0"/>
              </a:rPr>
              <a:t>the patient took the medicine</a:t>
            </a:r>
            <a:r>
              <a:rPr lang="en-US" sz="1600" b="1" dirty="0" smtClean="0">
                <a:latin typeface="Arial Black" pitchFamily="34" charset="0"/>
              </a:rPr>
              <a:t>, </a:t>
            </a:r>
            <a:r>
              <a:rPr lang="en-US" sz="1600" b="1" dirty="0" smtClean="0">
                <a:solidFill>
                  <a:srgbClr val="00B0F0"/>
                </a:solidFill>
                <a:latin typeface="Arial Black" pitchFamily="34" charset="0"/>
              </a:rPr>
              <a:t>he felt well.</a:t>
            </a:r>
          </a:p>
          <a:p>
            <a:pPr algn="l" rtl="1"/>
            <a:r>
              <a:rPr lang="en-US" sz="800" b="1" dirty="0" smtClean="0">
                <a:latin typeface="Arial Black" pitchFamily="34" charset="0"/>
              </a:rPr>
              <a:t>           </a:t>
            </a:r>
            <a:r>
              <a:rPr lang="en-US" sz="800" b="1" dirty="0" smtClean="0"/>
              <a:t> </a:t>
            </a:r>
            <a:r>
              <a:rPr lang="en-US" sz="1050" b="1" dirty="0" smtClean="0"/>
              <a:t> </a:t>
            </a:r>
            <a:endParaRPr lang="en-US" sz="1600" b="1" dirty="0" smtClean="0"/>
          </a:p>
          <a:p>
            <a:pPr marL="457200" indent="-457200" algn="l" rtl="1"/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</a:rPr>
              <a:t>B- No sooner, Hardly.  </a:t>
            </a:r>
            <a:r>
              <a:rPr lang="en-US" sz="1600" dirty="0" smtClean="0"/>
              <a:t>- </a:t>
            </a:r>
            <a:r>
              <a:rPr lang="en-US" sz="1600" b="1" dirty="0" smtClean="0">
                <a:latin typeface="Arial Black" pitchFamily="34" charset="0"/>
              </a:rPr>
              <a:t>Both are used also to show that something </a:t>
            </a:r>
          </a:p>
          <a:p>
            <a:pPr marL="457200" indent="-457200" algn="l" rtl="1"/>
            <a:r>
              <a:rPr lang="en-US" sz="1600" b="1" dirty="0" smtClean="0">
                <a:latin typeface="Arial Black" pitchFamily="34" charset="0"/>
              </a:rPr>
              <a:t>                                           happens/ immediately after another one </a:t>
            </a:r>
            <a:r>
              <a:rPr lang="en-US" sz="1600" b="1" i="1" u="sng" dirty="0" smtClean="0">
                <a:solidFill>
                  <a:srgbClr val="FF0066"/>
                </a:solidFill>
                <a:latin typeface="Arial Black" pitchFamily="34" charset="0"/>
              </a:rPr>
              <a:t>But</a:t>
            </a:r>
          </a:p>
          <a:p>
            <a:pPr marL="457200" indent="-457200" algn="l" rtl="1"/>
            <a:r>
              <a:rPr lang="en-US" sz="1600" b="1" i="1" dirty="0" smtClean="0">
                <a:solidFill>
                  <a:srgbClr val="FF0066"/>
                </a:solidFill>
                <a:latin typeface="Arial Black" pitchFamily="34" charset="0"/>
              </a:rPr>
              <a:t>                                           </a:t>
            </a:r>
            <a:r>
              <a:rPr lang="en-US" sz="1600" b="1" dirty="0" smtClean="0">
                <a:latin typeface="Arial Black" pitchFamily="34" charset="0"/>
              </a:rPr>
              <a:t>they can be used in the middle and at the </a:t>
            </a:r>
          </a:p>
          <a:p>
            <a:pPr marL="457200" indent="-457200" algn="l" rtl="1"/>
            <a:r>
              <a:rPr lang="en-US" sz="1600" b="1" dirty="0" smtClean="0">
                <a:latin typeface="Arial Black" pitchFamily="34" charset="0"/>
              </a:rPr>
              <a:t>                                           beginning of the sentence.</a:t>
            </a:r>
          </a:p>
          <a:p>
            <a:pPr marL="457200" indent="-457200" algn="l" rtl="1"/>
            <a:r>
              <a:rPr lang="en-US" sz="1600" b="1" dirty="0" smtClean="0">
                <a:latin typeface="Arial Black" pitchFamily="34" charset="0"/>
              </a:rPr>
              <a:t> One of the words that is used  in negative form of a given statement</a:t>
            </a:r>
            <a:r>
              <a:rPr lang="ar-SA" sz="1600" b="1" dirty="0" smtClean="0">
                <a:latin typeface="Arial Black" pitchFamily="34" charset="0"/>
              </a:rPr>
              <a:t>: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C- Never</a:t>
            </a:r>
            <a:endParaRPr lang="en-US" sz="16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marL="457200" indent="-457200" algn="l" rtl="1"/>
            <a:r>
              <a:rPr lang="en-US" sz="1600" b="1" dirty="0" smtClean="0">
                <a:latin typeface="Arial Black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 Black" pitchFamily="34" charset="0"/>
              </a:rPr>
              <a:t>Note: </a:t>
            </a:r>
            <a:r>
              <a:rPr lang="en-US" sz="1600" b="1" i="1" u="sng" dirty="0" smtClean="0">
                <a:solidFill>
                  <a:srgbClr val="FF0000"/>
                </a:solidFill>
                <a:latin typeface="Arial Black" pitchFamily="34" charset="0"/>
              </a:rPr>
              <a:t>In case we use ( no sooner or hardly or never ) at the beginning, we apply the rule of inversion as seen in the following examples:-</a:t>
            </a:r>
          </a:p>
          <a:p>
            <a:pPr algn="l" rtl="1"/>
            <a:r>
              <a:rPr lang="ar-SA" sz="2000" dirty="0" smtClean="0"/>
              <a:t> </a:t>
            </a:r>
            <a:r>
              <a:rPr lang="en-US" sz="2000" dirty="0" smtClean="0"/>
              <a:t>  </a:t>
            </a:r>
            <a:r>
              <a:rPr lang="en-US" sz="1600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He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had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no sooner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started his work than he felt sick.</a:t>
            </a:r>
          </a:p>
          <a:p>
            <a:pPr algn="l" rtl="1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16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No sooner </a:t>
            </a:r>
            <a:r>
              <a:rPr lang="en-US" sz="1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had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he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started his work than he felt sick.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 As soon as, No sooner, Hardly &amp; Never 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Examples: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(1) I will never  go to sea alone. [ Start with ‘ Never” ]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Never will I go to sea alone </a:t>
            </a:r>
            <a:endParaRPr lang="en-US" sz="1800" b="1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(2) As soon as it rains, the plants will grow.[Use “ No sooner” instead of “ As soon as”]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No sooner </a:t>
            </a:r>
            <a:r>
              <a:rPr lang="en-US" sz="2000" b="1" u="sng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does it rain </a:t>
            </a:r>
            <a:r>
              <a:rPr lang="en-US" sz="20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than the plants will grow. [ less formal ]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(3) ____________you hear any news, let me know.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No sooner 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As soon as 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C. Hardly                                                                    D. Never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[4] _____________ had the gates been opened when the crowds rushed in.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As soon as                                                             B. Immediately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C.  No sooner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Hardly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[5] The players ______________________started the match than it rained heavily.</a:t>
            </a:r>
          </a:p>
          <a:p>
            <a:pPr algn="l" rtl="1"/>
            <a:r>
              <a:rPr lang="en-US" sz="1800" b="1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1800" b="1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had no sooner                                                      B. no sooner had</a:t>
            </a:r>
          </a:p>
          <a:p>
            <a:pPr algn="l" rtl="1"/>
            <a:r>
              <a:rPr lang="en-US" sz="1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C. hardly had                                                            D. hardly had                                                             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</a:t>
            </a:r>
            <a:endParaRPr lang="ar-SA" sz="2000" b="1" dirty="0" smtClean="0">
              <a:solidFill>
                <a:srgbClr val="FF0066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800" b="1" dirty="0" smtClean="0">
                <a:solidFill>
                  <a:srgbClr val="00B0F0"/>
                </a:solidFill>
                <a:latin typeface="Arial Black" pitchFamily="34" charset="0"/>
              </a:rPr>
              <a:t>. Till &amp; until &amp; up to &amp; by </a:t>
            </a:r>
            <a:endParaRPr lang="ar-SA" sz="280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C. Till/ until. </a:t>
            </a:r>
            <a:r>
              <a:rPr lang="en-US" sz="2000" b="1" dirty="0" smtClean="0"/>
              <a:t>They are used to show when something finishes.</a:t>
            </a:r>
          </a:p>
          <a:p>
            <a:pPr algn="l" rtl="1"/>
            <a:r>
              <a:rPr lang="en-US" sz="2000" b="1" dirty="0" smtClean="0"/>
              <a:t>                               They are mainly used with time and not place.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2000" b="1" dirty="0" smtClean="0">
                <a:solidFill>
                  <a:srgbClr val="009900"/>
                </a:solidFill>
              </a:rPr>
              <a:t>Examples:- </a:t>
            </a:r>
          </a:p>
          <a:p>
            <a:pPr algn="l" rtl="1"/>
            <a:r>
              <a:rPr lang="en-US" sz="2000" b="1" dirty="0" smtClean="0"/>
              <a:t>      (1) Hani worked late till/ until  midnight.</a:t>
            </a:r>
            <a:endParaRPr lang="en-US" sz="1400" b="1" u="sng" dirty="0" smtClean="0">
              <a:solidFill>
                <a:srgbClr val="FF0000"/>
              </a:solidFill>
            </a:endParaRPr>
          </a:p>
          <a:p>
            <a:pPr algn="l" rtl="1"/>
            <a:r>
              <a:rPr lang="en-US" sz="1400" b="1" dirty="0" smtClean="0">
                <a:solidFill>
                  <a:srgbClr val="FF0000"/>
                </a:solidFill>
              </a:rPr>
              <a:t>    </a:t>
            </a:r>
            <a:r>
              <a:rPr lang="en-US" sz="2000" b="1" dirty="0" smtClean="0">
                <a:solidFill>
                  <a:srgbClr val="FF0000"/>
                </a:solidFill>
              </a:rPr>
              <a:t>   </a:t>
            </a:r>
            <a:r>
              <a:rPr lang="en-US" sz="2000" b="1" dirty="0" smtClean="0"/>
              <a:t>(2) Hani walked till/until the mountain [ </a:t>
            </a:r>
            <a:r>
              <a:rPr lang="en-US" sz="2000" b="1" dirty="0" smtClean="0">
                <a:solidFill>
                  <a:srgbClr val="FF0000"/>
                </a:solidFill>
              </a:rPr>
              <a:t>wrong sentence, Why</a:t>
            </a:r>
            <a:r>
              <a:rPr lang="en-US" sz="2000" b="1" dirty="0" smtClean="0"/>
              <a:t>?]</a:t>
            </a:r>
          </a:p>
          <a:p>
            <a:pPr algn="l" rtl="1"/>
            <a:r>
              <a:rPr lang="en-US" sz="2000" b="1" dirty="0" smtClean="0"/>
              <a:t>      (3) </a:t>
            </a:r>
            <a:r>
              <a:rPr lang="en-US" sz="2000" b="1" dirty="0" err="1" smtClean="0"/>
              <a:t>Kamal</a:t>
            </a:r>
            <a:r>
              <a:rPr lang="en-US" sz="2000" b="1" dirty="0" smtClean="0"/>
              <a:t> walked up to the mountain. [ we use </a:t>
            </a:r>
            <a:r>
              <a:rPr lang="en-US" sz="2000" b="1" u="sng" dirty="0" smtClean="0">
                <a:solidFill>
                  <a:srgbClr val="FF0000"/>
                </a:solidFill>
              </a:rPr>
              <a:t>up to </a:t>
            </a:r>
            <a:r>
              <a:rPr lang="en-US" sz="2000" b="1" dirty="0" smtClean="0"/>
              <a:t>instead of  until or till ] </a:t>
            </a:r>
          </a:p>
          <a:p>
            <a:pPr algn="l" rtl="1"/>
            <a:r>
              <a:rPr lang="en-US" sz="2000" b="1" dirty="0" smtClean="0"/>
              <a:t>   We can also use [ till/until] with negative statements]</a:t>
            </a:r>
          </a:p>
          <a:p>
            <a:pPr algn="l" rtl="1"/>
            <a:r>
              <a:rPr lang="en-US" sz="2000" b="1" dirty="0" smtClean="0">
                <a:solidFill>
                  <a:srgbClr val="FF0066"/>
                </a:solidFill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</a:rPr>
              <a:t>Example:-</a:t>
            </a:r>
          </a:p>
          <a:p>
            <a:pPr algn="l" rtl="1"/>
            <a:r>
              <a:rPr lang="en-US" sz="2000" b="1" dirty="0" smtClean="0">
                <a:solidFill>
                  <a:srgbClr val="FF0066"/>
                </a:solidFill>
              </a:rPr>
              <a:t>  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Nour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didn’t get up till/ until half past ten.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D. By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When we use by with time, it means “ </a:t>
            </a:r>
            <a:r>
              <a:rPr lang="en-US" sz="2000" b="1" u="sng" dirty="0" smtClean="0">
                <a:solidFill>
                  <a:srgbClr val="FF0066"/>
                </a:solidFill>
              </a:rPr>
              <a:t>not later than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</a:p>
          <a:p>
            <a:pPr algn="l" rtl="1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Compare between “ By’  &amp;  “ Before”</a:t>
            </a:r>
          </a:p>
          <a:p>
            <a:pPr algn="l" rtl="1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The assignment will be by Monday. [ </a:t>
            </a:r>
            <a:r>
              <a:rPr lang="en-US" sz="2000" b="1" dirty="0" smtClean="0">
                <a:solidFill>
                  <a:srgbClr val="FF0000"/>
                </a:solidFill>
              </a:rPr>
              <a:t>on Monday or earlier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]</a:t>
            </a:r>
          </a:p>
          <a:p>
            <a:pPr algn="l" rtl="1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 The assignment will be before Monday. [ </a:t>
            </a:r>
            <a:r>
              <a:rPr lang="en-US" sz="2000" b="1" dirty="0" smtClean="0">
                <a:solidFill>
                  <a:srgbClr val="FF0000"/>
                </a:solidFill>
              </a:rPr>
              <a:t>earlier than Monday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]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Till &amp; until &amp; up to &amp; by </a:t>
            </a:r>
            <a:endParaRPr lang="ar-SA" sz="240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678363"/>
          </a:xfrm>
        </p:spPr>
        <p:txBody>
          <a:bodyPr/>
          <a:lstStyle/>
          <a:p>
            <a:pPr algn="l" rtl="1"/>
            <a:r>
              <a:rPr lang="en-US" sz="2000" b="1" dirty="0" smtClean="0">
                <a:latin typeface="Arial Black" pitchFamily="34" charset="0"/>
              </a:rPr>
              <a:t>Examples:-</a:t>
            </a:r>
            <a:endParaRPr lang="en-US" sz="2000" dirty="0" smtClean="0">
              <a:latin typeface="Arial Black" pitchFamily="34" charset="0"/>
              <a:cs typeface="Aharoni" pitchFamily="2" charset="-79"/>
            </a:endParaRP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(1) I had waited my friend ________________he arrived.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up to                                                                        </a:t>
            </a:r>
            <a:r>
              <a:rPr lang="en-US" sz="20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until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C. by                                                                              D. still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(2) Sami drove his car ____________ the farm and it stopped there suddenly.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up to                                                                        B. until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C. till                                                                             D. still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(3) The doctor may give us the English quiz on Tuesday or Wednesday.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The English quiz will be given _______Thursday.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on                                                                             B. until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by                                                                              D. till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Note: </a:t>
            </a:r>
            <a:r>
              <a:rPr lang="en-US" sz="2000" b="1" i="1" u="sng" dirty="0" err="1" smtClean="0">
                <a:solidFill>
                  <a:srgbClr val="FF0000"/>
                </a:solidFill>
              </a:rPr>
              <a:t>Til</a:t>
            </a:r>
            <a:r>
              <a:rPr lang="en-US" sz="2000" b="1" i="1" u="sng" dirty="0" smtClean="0">
                <a:solidFill>
                  <a:srgbClr val="FF0000"/>
                </a:solidFill>
              </a:rPr>
              <a:t>, until and up to express continuity of the action or event.    </a:t>
            </a:r>
          </a:p>
          <a:p>
            <a:pPr algn="l" rtl="1"/>
            <a:r>
              <a:rPr lang="en-US" sz="2000" b="1" dirty="0" smtClean="0"/>
              <a:t> 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 </a:t>
            </a:r>
            <a:b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III. Wish &amp; If only &amp; had better </a:t>
            </a:r>
            <a:b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906000" cy="5410200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A. Wish. </a:t>
            </a:r>
            <a:r>
              <a:rPr lang="en-US" sz="2000" b="1" dirty="0" smtClean="0"/>
              <a:t>It means hope or prefer or like. But it has special uses:- </a:t>
            </a:r>
            <a:r>
              <a:rPr lang="en-US" sz="2000" b="1" dirty="0" smtClean="0">
                <a:latin typeface="Arial Black" pitchFamily="34" charset="0"/>
              </a:rPr>
              <a:t>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i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US" sz="2000" u="sng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A wish for future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 [for a change in person’s behavior, or something to happen].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               We use the structure :   </a:t>
            </a:r>
            <a:r>
              <a:rPr lang="en-US" sz="2000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wish + subject+ would + verb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 I wish he would come early.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- I wish he wouldn’t come late.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ii- </a:t>
            </a:r>
            <a:r>
              <a:rPr lang="en-US" sz="2000" u="sng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A wish for the present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 [ for something in the present to be different]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                      We use the structure: </a:t>
            </a:r>
            <a:r>
              <a:rPr lang="en-US" sz="2000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wish + subject + past tense/could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   I wish I had a new car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 [ It means that I have now an old car ]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   My friend wishes he/she could speak English well.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-   </a:t>
            </a:r>
            <a:r>
              <a:rPr lang="en-US" sz="20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Reem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wishes she weren’t busy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 [ It means that </a:t>
            </a:r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Reem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is busy now].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iii- </a:t>
            </a:r>
            <a:r>
              <a:rPr lang="en-US" sz="2000" u="sng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A wish about the past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.[for something that happened or didn’t happen in the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                         past]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-  I went to </a:t>
            </a:r>
            <a:r>
              <a:rPr lang="en-US" sz="2000" smtClean="0">
                <a:latin typeface="Aharoni" pitchFamily="2" charset="-79"/>
                <a:cs typeface="Aharoni" pitchFamily="2" charset="-79"/>
              </a:rPr>
              <a:t>the </a:t>
            </a:r>
            <a:r>
              <a:rPr lang="en-US" sz="2000" smtClean="0">
                <a:latin typeface="Aharoni" pitchFamily="2" charset="-79"/>
                <a:cs typeface="Aharoni" pitchFamily="2" charset="-79"/>
              </a:rPr>
              <a:t>party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but it was too boring.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-  I wish I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hadn’t gone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to the party.</a:t>
            </a:r>
          </a:p>
          <a:p>
            <a:pPr algn="l" rtl="1"/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/>
            <a:endParaRPr lang="en-US" sz="2000" dirty="0" smtClean="0">
              <a:solidFill>
                <a:srgbClr val="00B0F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III. Wish &amp; If only &amp; had better 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9372600" cy="4830763"/>
          </a:xfrm>
        </p:spPr>
        <p:txBody>
          <a:bodyPr/>
          <a:lstStyle/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B. If only</a:t>
            </a:r>
            <a:r>
              <a:rPr lang="en-US" b="1" dirty="0" smtClean="0">
                <a:cs typeface="Arial" pitchFamily="34" charset="0"/>
              </a:rPr>
              <a:t>.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It is used as the same meaning as wish but it is used only at the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beginning of a sentence.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Example:   I didn’t study for the test and failed.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 wish I had studied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for the test.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If only I had studied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for the test.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(1) We went to the sea, but the weather was very bad. So we didn’t enjoy.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I wish the weather was bad.              B. If only the weather wasn’t bad</a:t>
            </a:r>
          </a:p>
          <a:p>
            <a:pPr algn="l" rtl="1"/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C. If only the weather hadn’t been bad D. I wish the weather wasn’t bad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C. Had better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 It is used to express preference or to give advice.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Note: It is the only case in English that we put after had an infinitive and 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not a perfect verb.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Example; You had better _________ the homework yourself.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</a:t>
            </a:r>
            <a:r>
              <a:rPr lang="en-U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done          B. did              C. do                 d. doing       </a:t>
            </a:r>
            <a:endParaRPr lang="ar-SA" sz="2000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IV.</a:t>
            </a:r>
            <a:r>
              <a:rPr lang="en-US" sz="24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The+ comparative, the+ comparative/ The+ </a:t>
            </a:r>
            <a:r>
              <a:rPr lang="en-US" sz="2400" dirty="0" err="1" smtClean="0">
                <a:solidFill>
                  <a:srgbClr val="7030A0"/>
                </a:solidFill>
                <a:latin typeface="Arial Black" pitchFamily="34" charset="0"/>
              </a:rPr>
              <a:t>adj</a:t>
            </a:r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753600" cy="4678363"/>
          </a:xfrm>
        </p:spPr>
        <p:txBody>
          <a:bodyPr/>
          <a:lstStyle/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A. [The+ comparative, the+ comparative].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This structure is used instead of conditional clause to show that a change in one thing goes with a change in another one. </a:t>
            </a:r>
            <a:r>
              <a:rPr lang="en-US" sz="700" dirty="0" smtClean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1050" dirty="0" smtClean="0">
                <a:latin typeface="Aharoni" pitchFamily="2" charset="-79"/>
                <a:cs typeface="Aharoni" pitchFamily="2" charset="-79"/>
              </a:rPr>
              <a:t> 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Example: If you study hard, you will get high mark.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harder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you study,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higher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mark you get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(1) If the journey is long, the ticket will be expensive.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longer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journey,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more expensive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ticket (is).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(2) It becomes difficult to find a job if a person gets old.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older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a person gets,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more difficult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to find a job.  </a:t>
            </a: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ar-SA" sz="1800" b="1" dirty="0" smtClean="0">
                <a:latin typeface="Arial Black" pitchFamily="34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B. The + Adjective.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structure of </a:t>
            </a:r>
            <a:r>
              <a:rPr lang="en-US" sz="2000" i="1" u="sng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[The + </a:t>
            </a:r>
            <a:r>
              <a:rPr lang="en-US" sz="2000" i="1" u="sng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adj</a:t>
            </a:r>
            <a:r>
              <a:rPr lang="en-US" sz="2000" i="1" u="sng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]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always takes a plural verb.       Example: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rich person has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to help the poor people.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</a:t>
            </a:r>
            <a:r>
              <a:rPr lang="en-US" sz="2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The rich have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to help the poor/ people.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                          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   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</a:t>
            </a: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  <a:endParaRPr lang="en-US" sz="2000" b="1" dirty="0" smtClean="0">
              <a:solidFill>
                <a:srgbClr val="009900"/>
              </a:solidFill>
            </a:endParaRPr>
          </a:p>
          <a:p>
            <a:pPr algn="l" rtl="1"/>
            <a:endParaRPr lang="en-US" sz="2000" b="1" dirty="0" smtClean="0"/>
          </a:p>
          <a:p>
            <a:pPr algn="l" rtl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1. The  __________ you go up, the less temperature it is.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high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higher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highest                                                      D. highly 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2. ____________ I hadn’t driven fast.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As soon as                                                B. No sooner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If only                                                       D. Wish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3. I think you’d better ____________smoking. It’s bad for your health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stopping                                                    B. stopped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stop                                                           D. stops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4. ____________________  a handbag when he travels 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Never does he have                                   B. He never have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Never did he have                                      D. He never had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5. The elderly __________ in need of our care.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has been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are 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is                                                               D. wasn’t 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6. We had waited inside our homes _______ the storm stopped.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up to                                                          B. by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until                                                           D. still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7. As soon as ___________________ me, I’ll come soon.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do you tell                                                 B. had you told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you told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. you tell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8. I usually do the homework wrongly. I wish I __________ it correctly.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did                                                              B. do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had done                                                    D. didn’t do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10515600" y="15240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5726</TotalTime>
  <Words>1587</Words>
  <Application>Microsoft Office PowerPoint</Application>
  <PresentationFormat>A4 Paper (210x297 mm)‎</PresentationFormat>
  <Paragraphs>195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Lecture 12</vt:lpstr>
      <vt:lpstr>Special Uses  </vt:lpstr>
      <vt:lpstr>     I.  As soon as, No sooner, Hardly &amp; Never   </vt:lpstr>
      <vt:lpstr>      I.  As soon as, No sooner, Hardly &amp; Never   </vt:lpstr>
      <vt:lpstr>II. Till &amp; until &amp; up to &amp; by </vt:lpstr>
      <vt:lpstr>II. Till &amp; until &amp; up to &amp; by </vt:lpstr>
      <vt:lpstr>      III. Wish &amp; If only &amp; had better   </vt:lpstr>
      <vt:lpstr>    III. Wish &amp; If only &amp; had better </vt:lpstr>
      <vt:lpstr>      IV. The+ comparative, the+ comparative/ The+ adj  </vt:lpstr>
      <vt:lpstr>IV. Sample questions</vt:lpstr>
      <vt:lpstr>IV. Sample questions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562</cp:revision>
  <dcterms:created xsi:type="dcterms:W3CDTF">2009-10-14T19:14:34Z</dcterms:created>
  <dcterms:modified xsi:type="dcterms:W3CDTF">2011-05-01T08:38:28Z</dcterms:modified>
</cp:coreProperties>
</file>