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7" r:id="rId4"/>
    <p:sldId id="296" r:id="rId5"/>
    <p:sldId id="298" r:id="rId6"/>
    <p:sldId id="299" r:id="rId7"/>
    <p:sldId id="300" r:id="rId8"/>
    <p:sldId id="259" r:id="rId9"/>
    <p:sldId id="295" r:id="rId10"/>
    <p:sldId id="287" r:id="rId11"/>
    <p:sldId id="302" r:id="rId12"/>
    <p:sldId id="301" r:id="rId13"/>
    <p:sldId id="303" r:id="rId14"/>
    <p:sldId id="304" r:id="rId15"/>
    <p:sldId id="305" r:id="rId16"/>
    <p:sldId id="306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9900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ONE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ONE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Contents of Lecture 1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Verbs In English 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Do Support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Verbs to Be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Modal Verbs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Verbs to Have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 Active/ Passive verbs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VI. Verb Transitivity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VII. Action &amp; Non-action Verbs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VIII. Full/ Main Verbs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VIIII. Sample Questions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ar-SA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Do Support </a:t>
            </a:r>
            <a:endParaRPr lang="ar-SA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200" b="1" dirty="0" smtClean="0"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 </a:t>
            </a:r>
            <a:endParaRPr lang="en-US" sz="1600" b="1" u="sng" dirty="0" smtClean="0"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u="sng" dirty="0" smtClean="0">
                <a:cs typeface="Arial" pitchFamily="34" charset="0"/>
              </a:rPr>
              <a:t> In case of a negative form &amp; forming a question which contains only a main verb:-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Ahmed speaks English well.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Ahmed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doesn’t speak </a:t>
            </a:r>
            <a:r>
              <a:rPr lang="en-US" sz="2000" b="1" dirty="0" smtClean="0">
                <a:cs typeface="Arial" pitchFamily="34" charset="0"/>
              </a:rPr>
              <a:t>English well.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Does</a:t>
            </a:r>
            <a:r>
              <a:rPr lang="en-US" sz="2000" b="1" dirty="0" smtClean="0">
                <a:cs typeface="Arial" pitchFamily="34" charset="0"/>
              </a:rPr>
              <a:t> Ahmed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speak</a:t>
            </a:r>
            <a:r>
              <a:rPr lang="en-US" sz="2000" b="1" dirty="0" smtClean="0">
                <a:cs typeface="Arial" pitchFamily="34" charset="0"/>
              </a:rPr>
              <a:t> English well? – Yes, he does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</a:t>
            </a:r>
            <a:r>
              <a:rPr lang="en-US" sz="2000" b="1" dirty="0" smtClean="0">
                <a:cs typeface="Arial" pitchFamily="34" charset="0"/>
              </a:rPr>
              <a:t> No, he doesn’t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They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play</a:t>
            </a:r>
            <a:r>
              <a:rPr lang="en-US" sz="2000" b="1" dirty="0" smtClean="0">
                <a:cs typeface="Arial" pitchFamily="34" charset="0"/>
              </a:rPr>
              <a:t> football every day.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They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don’t play </a:t>
            </a:r>
            <a:r>
              <a:rPr lang="en-US" sz="2000" b="1" dirty="0" smtClean="0">
                <a:cs typeface="Arial" pitchFamily="34" charset="0"/>
              </a:rPr>
              <a:t>football every day.</a:t>
            </a:r>
          </a:p>
          <a:p>
            <a:pPr algn="l" rtl="1"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2000" b="1" dirty="0" smtClean="0">
                <a:cs typeface="Arial" pitchFamily="34" charset="0"/>
              </a:rPr>
              <a:t> they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play</a:t>
            </a:r>
            <a:r>
              <a:rPr lang="en-US" sz="2000" b="1" dirty="0" smtClean="0">
                <a:cs typeface="Arial" pitchFamily="34" charset="0"/>
              </a:rPr>
              <a:t> football everyday ?  - Yes, they do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 </a:t>
            </a:r>
            <a:r>
              <a:rPr lang="en-US" sz="2000" b="1" dirty="0" smtClean="0">
                <a:cs typeface="Arial" pitchFamily="34" charset="0"/>
              </a:rPr>
              <a:t>No, they don’t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I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went</a:t>
            </a:r>
            <a:r>
              <a:rPr lang="en-US" sz="2000" b="1" dirty="0" smtClean="0">
                <a:cs typeface="Arial" pitchFamily="34" charset="0"/>
              </a:rPr>
              <a:t> to Al-</a:t>
            </a:r>
            <a:r>
              <a:rPr lang="en-US" sz="2000" b="1" dirty="0" err="1" smtClean="0">
                <a:cs typeface="Arial" pitchFamily="34" charset="0"/>
              </a:rPr>
              <a:t>Jubail</a:t>
            </a:r>
            <a:r>
              <a:rPr lang="en-US" sz="2000" b="1" dirty="0" smtClean="0">
                <a:cs typeface="Arial" pitchFamily="34" charset="0"/>
              </a:rPr>
              <a:t> last week.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I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didn’t go </a:t>
            </a:r>
            <a:r>
              <a:rPr lang="en-US" sz="2000" b="1" dirty="0" smtClean="0">
                <a:cs typeface="Arial" pitchFamily="34" charset="0"/>
              </a:rPr>
              <a:t>to Al-</a:t>
            </a:r>
            <a:r>
              <a:rPr lang="en-US" sz="2000" b="1" dirty="0" err="1" smtClean="0">
                <a:cs typeface="Arial" pitchFamily="34" charset="0"/>
              </a:rPr>
              <a:t>Jubail</a:t>
            </a:r>
            <a:r>
              <a:rPr lang="en-US" sz="2000" b="1" dirty="0" smtClean="0">
                <a:cs typeface="Arial" pitchFamily="34" charset="0"/>
              </a:rPr>
              <a:t> last week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Did you go </a:t>
            </a:r>
            <a:r>
              <a:rPr lang="en-US" sz="2000" b="1" dirty="0" smtClean="0">
                <a:cs typeface="Arial" pitchFamily="34" charset="0"/>
              </a:rPr>
              <a:t>to Al-</a:t>
            </a:r>
            <a:r>
              <a:rPr lang="en-US" sz="2000" b="1" dirty="0" err="1" smtClean="0">
                <a:cs typeface="Arial" pitchFamily="34" charset="0"/>
              </a:rPr>
              <a:t>Jubail</a:t>
            </a:r>
            <a:r>
              <a:rPr lang="en-US" sz="2000" b="1" dirty="0" smtClean="0">
                <a:cs typeface="Arial" pitchFamily="34" charset="0"/>
              </a:rPr>
              <a:t> last week?  - Yes, I did  OR  No, I didn’t  </a:t>
            </a:r>
          </a:p>
          <a:p>
            <a:pPr algn="l" rtl="1" eaLnBrk="1" hangingPunct="1">
              <a:buNone/>
            </a:pPr>
            <a:r>
              <a:rPr lang="en-US" sz="2000" b="1" dirty="0" smtClean="0"/>
              <a:t> </a:t>
            </a:r>
            <a:r>
              <a:rPr lang="en-US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Note:</a:t>
            </a:r>
            <a:r>
              <a:rPr lang="en-US" sz="2000" b="1" dirty="0" smtClean="0"/>
              <a:t> 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 don’t, doesn’t and didn’t, the verb must be infinitive without to </a:t>
            </a:r>
            <a:endParaRPr lang="en-US" sz="2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Do Support </a:t>
            </a:r>
            <a:endParaRPr lang="ar-SA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</a:t>
            </a:r>
            <a:r>
              <a:rPr lang="en-US" sz="18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Main Verbs.</a:t>
            </a:r>
          </a:p>
          <a:p>
            <a:pPr algn="l" rtl="1" eaLnBrk="1" hangingPunct="1">
              <a:buNone/>
            </a:pPr>
            <a:r>
              <a:rPr lang="en-US" sz="1800" b="1" u="sng" dirty="0" smtClean="0">
                <a:cs typeface="Arial" pitchFamily="34" charset="0"/>
              </a:rPr>
              <a:t>In case there is no other verb in a sentence except  one of them ( do, does or did )-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Here each one of them means </a:t>
            </a:r>
            <a:r>
              <a:rPr lang="en-US" sz="1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work</a:t>
            </a:r>
            <a:r>
              <a:rPr lang="en-US" sz="1800" b="1" dirty="0" smtClean="0">
                <a:cs typeface="Arial" pitchFamily="34" charset="0"/>
              </a:rPr>
              <a:t> or </a:t>
            </a:r>
            <a:r>
              <a:rPr lang="en-US" sz="1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perform</a:t>
            </a:r>
            <a:r>
              <a:rPr lang="en-US" sz="1800" b="1" dirty="0" smtClean="0">
                <a:cs typeface="Arial" pitchFamily="34" charset="0"/>
              </a:rPr>
              <a:t>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Examples.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1.  Lara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does</a:t>
            </a:r>
            <a:r>
              <a:rPr lang="en-US" sz="1800" b="1" dirty="0" smtClean="0">
                <a:cs typeface="Arial" pitchFamily="34" charset="0"/>
              </a:rPr>
              <a:t>  her homework alone.  [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Notice that does here is the main verb </a:t>
            </a:r>
            <a:r>
              <a:rPr lang="en-US" sz="1800" b="1" dirty="0" smtClean="0">
                <a:cs typeface="Arial" pitchFamily="34" charset="0"/>
              </a:rPr>
              <a:t>]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      Lara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doesn’t do</a:t>
            </a:r>
            <a:r>
              <a:rPr lang="en-US" sz="1800" b="1" dirty="0" smtClean="0">
                <a:cs typeface="Arial" pitchFamily="34" charset="0"/>
              </a:rPr>
              <a:t> her homework alone.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Does</a:t>
            </a:r>
            <a:r>
              <a:rPr lang="en-US" sz="1800" b="1" dirty="0" smtClean="0">
                <a:cs typeface="Arial" pitchFamily="34" charset="0"/>
              </a:rPr>
              <a:t> Lara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1800" b="1" dirty="0" smtClean="0">
                <a:cs typeface="Arial" pitchFamily="34" charset="0"/>
              </a:rPr>
              <a:t> her homework alone?  Yes, she does 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</a:t>
            </a:r>
            <a:r>
              <a:rPr lang="en-US" sz="1800" b="1" dirty="0" smtClean="0">
                <a:cs typeface="Arial" pitchFamily="34" charset="0"/>
              </a:rPr>
              <a:t> No, she doesn’t.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2.  The students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did</a:t>
            </a:r>
            <a:r>
              <a:rPr lang="en-US" sz="1800" b="1" dirty="0" smtClean="0">
                <a:cs typeface="Arial" pitchFamily="34" charset="0"/>
              </a:rPr>
              <a:t> well in the test. [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Notice that did here is the main verb </a:t>
            </a:r>
            <a:r>
              <a:rPr lang="en-US" sz="1800" b="1" dirty="0" smtClean="0">
                <a:cs typeface="Arial" pitchFamily="34" charset="0"/>
              </a:rPr>
              <a:t>]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    The students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didn’t do </a:t>
            </a:r>
            <a:r>
              <a:rPr lang="en-US" sz="1800" b="1" dirty="0" smtClean="0">
                <a:cs typeface="Arial" pitchFamily="34" charset="0"/>
              </a:rPr>
              <a:t>well in the test.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   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Did</a:t>
            </a:r>
            <a:r>
              <a:rPr lang="en-US" sz="1800" b="1" dirty="0" smtClean="0">
                <a:cs typeface="Arial" pitchFamily="34" charset="0"/>
              </a:rPr>
              <a:t> the students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1800" b="1" dirty="0" smtClean="0">
                <a:cs typeface="Arial" pitchFamily="34" charset="0"/>
              </a:rPr>
              <a:t> well in the test? Yes, they did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</a:t>
            </a:r>
            <a:r>
              <a:rPr lang="en-US" sz="1800" b="1" dirty="0" smtClean="0">
                <a:cs typeface="Arial" pitchFamily="34" charset="0"/>
              </a:rPr>
              <a:t> No, they didn’t 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3. We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1800" b="1" dirty="0" smtClean="0">
                <a:cs typeface="Arial" pitchFamily="34" charset="0"/>
              </a:rPr>
              <a:t> our job regularly.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[ Note that do here is the main verb ]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    We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don’t do </a:t>
            </a:r>
            <a:r>
              <a:rPr lang="en-US" sz="1800" b="1" dirty="0" smtClean="0">
                <a:cs typeface="Arial" pitchFamily="34" charset="0"/>
              </a:rPr>
              <a:t>our job regularly.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   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1800" b="1" dirty="0" smtClean="0">
                <a:cs typeface="Arial" pitchFamily="34" charset="0"/>
              </a:rPr>
              <a:t> you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do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your</a:t>
            </a:r>
            <a:r>
              <a:rPr lang="en-US" sz="1800" b="1" dirty="0" smtClean="0">
                <a:cs typeface="Arial" pitchFamily="34" charset="0"/>
              </a:rPr>
              <a:t> job regularly ? – Yes, we do </a:t>
            </a:r>
            <a:r>
              <a:rPr lang="en-US" sz="1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</a:t>
            </a:r>
            <a:r>
              <a:rPr lang="en-US" sz="1800" b="1" dirty="0" smtClean="0">
                <a:cs typeface="Arial" pitchFamily="34" charset="0"/>
              </a:rPr>
              <a:t> No, we don’t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Verbs to Be</a:t>
            </a: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Verbs to Be in English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</a:t>
            </a:r>
          </a:p>
          <a:p>
            <a:pPr algn="l"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90600" y="1905000"/>
          <a:ext cx="7772400" cy="3943350"/>
        </p:xfrm>
        <a:graphic>
          <a:graphicData uri="http://schemas.openxmlformats.org/drawingml/2006/table">
            <a:tbl>
              <a:tblPr rtl="1" firstRow="1" bandRow="1">
                <a:tableStyleId>{AF606853-7671-496A-8E4F-DF71F8EC918B}</a:tableStyleId>
              </a:tblPr>
              <a:tblGrid>
                <a:gridCol w="1440881"/>
                <a:gridCol w="1472483"/>
                <a:gridCol w="1439135"/>
                <a:gridCol w="1056564"/>
                <a:gridCol w="1226755"/>
                <a:gridCol w="1136582"/>
              </a:tblGrid>
              <a:tr h="918210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-</a:t>
                      </a:r>
                      <a:r>
                        <a:rPr lang="en-US" sz="2400" dirty="0" err="1" smtClean="0"/>
                        <a:t>ing</a:t>
                      </a:r>
                      <a:r>
                        <a:rPr lang="en-US" sz="2400" dirty="0" smtClean="0"/>
                        <a:t> </a:t>
                      </a:r>
                      <a:endParaRPr lang="ar-S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Infinitive</a:t>
                      </a:r>
                      <a:endParaRPr lang="ar-S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perfect</a:t>
                      </a:r>
                      <a:endParaRPr lang="ar-S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 past</a:t>
                      </a:r>
                      <a:endParaRPr lang="ar-S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present</a:t>
                      </a:r>
                      <a:endParaRPr lang="ar-S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Subject</a:t>
                      </a:r>
                      <a:endParaRPr lang="ar-SA" sz="2400" dirty="0"/>
                    </a:p>
                  </a:txBody>
                  <a:tcPr anchor="ctr"/>
                </a:tc>
              </a:tr>
              <a:tr h="510117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being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be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been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was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am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   I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91821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being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be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been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was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is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He, She,</a:t>
                      </a:r>
                    </a:p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 It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132630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being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be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been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were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are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You, We, They</a:t>
                      </a:r>
                      <a:endParaRPr lang="ar-SA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Modal Verbs </a:t>
            </a: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We have a list of modal verbs that are used as helping verbs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Can/ could  </a:t>
            </a:r>
            <a:r>
              <a:rPr lang="en-US" sz="2400" b="1" dirty="0" smtClean="0">
                <a:cs typeface="Arial" pitchFamily="34" charset="0"/>
              </a:rPr>
              <a:t>[ ability/ permission]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May/ might </a:t>
            </a:r>
            <a:r>
              <a:rPr lang="en-US" sz="2400" b="1" dirty="0" smtClean="0">
                <a:cs typeface="Arial" pitchFamily="34" charset="0"/>
              </a:rPr>
              <a:t>[ probability/ permission]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Will/ would </a:t>
            </a:r>
            <a:r>
              <a:rPr lang="en-US" sz="2400" b="1" dirty="0" smtClean="0">
                <a:cs typeface="Arial" pitchFamily="34" charset="0"/>
              </a:rPr>
              <a:t>[intention]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Must/ have to / had to/ had to </a:t>
            </a:r>
            <a:r>
              <a:rPr lang="en-US" sz="2400" b="1" dirty="0" smtClean="0">
                <a:cs typeface="Arial" pitchFamily="34" charset="0"/>
              </a:rPr>
              <a:t>[ necessity/ obligation]  </a:t>
            </a:r>
          </a:p>
          <a:p>
            <a:pPr algn="l"/>
            <a:r>
              <a:rPr lang="en-GB" sz="2400" b="1" dirty="0" smtClean="0">
                <a:cs typeface="Arial" pitchFamily="34" charset="0"/>
              </a:rPr>
              <a:t>Shall / should/ ought to [ intention/ advice]</a:t>
            </a:r>
          </a:p>
          <a:p>
            <a:pPr algn="l"/>
            <a:r>
              <a:rPr lang="en-GB" sz="24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GB" sz="2400" b="1" dirty="0" smtClean="0">
                <a:cs typeface="Arial" pitchFamily="34" charset="0"/>
              </a:rPr>
              <a:t>   </a:t>
            </a:r>
          </a:p>
          <a:p>
            <a:pPr algn="l"/>
            <a:r>
              <a:rPr lang="en-GB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verbs that come after each one of modal verbs must be infinitive without to.</a:t>
            </a:r>
            <a:r>
              <a:rPr lang="en-GB" sz="2000" b="1" u="sng" dirty="0" smtClean="0">
                <a:solidFill>
                  <a:srgbClr val="C00000"/>
                </a:solidFill>
                <a:cs typeface="Arial" pitchFamily="34" charset="0"/>
              </a:rPr>
              <a:t>  </a:t>
            </a:r>
            <a:endParaRPr lang="ar-EG" sz="2000" b="1" u="sng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C00000"/>
                </a:solidFill>
              </a:rPr>
              <a:t/>
            </a:r>
            <a:br>
              <a:rPr lang="en-US" sz="4000" b="1" dirty="0" smtClean="0">
                <a:solidFill>
                  <a:srgbClr val="C00000"/>
                </a:solidFill>
              </a:rPr>
            </a:br>
            <a:r>
              <a:rPr lang="en-US" sz="4000" b="1" dirty="0" smtClean="0">
                <a:solidFill>
                  <a:srgbClr val="C00000"/>
                </a:solidFill>
              </a:rPr>
              <a:t> 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Verbs to Have</a:t>
            </a:r>
            <a:b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ar-SA" sz="4000" b="1" dirty="0" smtClean="0">
              <a:solidFill>
                <a:srgbClr val="C00000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“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Verbs to Have</a:t>
            </a:r>
            <a:r>
              <a:rPr lang="en-US" sz="2400" b="1" dirty="0" smtClean="0">
                <a:cs typeface="Arial" pitchFamily="34" charset="0"/>
              </a:rPr>
              <a:t>” are used in TWO situations:-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A. Helping verbs: When there is a main verb after each one of them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2000" b="1" u="sng" dirty="0" smtClean="0">
                <a:cs typeface="Arial" pitchFamily="34" charset="0"/>
              </a:rPr>
              <a:t>[ Be careful that any verb comes after has, have or had must be past participle; the 3</a:t>
            </a:r>
            <a:r>
              <a:rPr lang="en-US" sz="2000" b="1" u="sng" baseline="30000" dirty="0" smtClean="0">
                <a:cs typeface="Arial" pitchFamily="34" charset="0"/>
              </a:rPr>
              <a:t>rd</a:t>
            </a:r>
            <a:r>
              <a:rPr lang="en-US" sz="2000" b="1" u="sng" dirty="0" smtClean="0">
                <a:cs typeface="Arial" pitchFamily="34" charset="0"/>
              </a:rPr>
              <a:t> form of the verb ] </a:t>
            </a:r>
          </a:p>
          <a:p>
            <a:pPr algn="l" rtl="1" eaLnBrk="1" hangingPunct="1"/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Negative form: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I have seen the terrible accident.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I have not/ haven’t seen the terrible accident.  </a:t>
            </a:r>
          </a:p>
          <a:p>
            <a:pPr algn="l" rtl="1" eaLnBrk="1" hangingPunct="1"/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Forming a question: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I have done my homework.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Have you done your homework? – Yes, I have OR  -No, I haven’t</a:t>
            </a: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Verbs to Have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B. As main verbs: </a:t>
            </a:r>
            <a:r>
              <a:rPr lang="en-US" sz="1800" b="1" dirty="0" smtClean="0">
                <a:cs typeface="Arial" pitchFamily="34" charset="0"/>
              </a:rPr>
              <a:t> When there is no verb in the sentence except one of them ( has, have, had). </a:t>
            </a:r>
            <a:r>
              <a:rPr lang="en-US" sz="1400" b="1" dirty="0" smtClean="0">
                <a:cs typeface="Arial" pitchFamily="34" charset="0"/>
              </a:rPr>
              <a:t> 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- Each one of them often means own. </a:t>
            </a:r>
          </a:p>
          <a:p>
            <a:pPr algn="l" rtl="1" eaLnBrk="1" hangingPunct="1"/>
            <a:r>
              <a:rPr lang="en-US" sz="1800" b="1" u="sng" dirty="0" smtClean="0">
                <a:cs typeface="Arial" pitchFamily="34" charset="0"/>
              </a:rPr>
              <a:t>Forming Questions :</a:t>
            </a:r>
            <a:endParaRPr lang="en-US" sz="2000" b="1" u="sng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- He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has attended </a:t>
            </a:r>
            <a:r>
              <a:rPr lang="en-US" sz="1800" b="1" dirty="0" smtClean="0">
                <a:cs typeface="Arial" pitchFamily="34" charset="0"/>
              </a:rPr>
              <a:t>the live lecture. [ Here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HAS</a:t>
            </a:r>
            <a:r>
              <a:rPr lang="en-US" sz="1800" b="1" dirty="0" smtClean="0">
                <a:cs typeface="Arial" pitchFamily="34" charset="0"/>
              </a:rPr>
              <a:t> is a helping verb]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Has he attended </a:t>
            </a:r>
            <a:r>
              <a:rPr lang="en-US" sz="1800" b="1" dirty="0" smtClean="0">
                <a:cs typeface="Arial" pitchFamily="34" charset="0"/>
              </a:rPr>
              <a:t>the live lecture?  - Yes, he has. OR No, he hasn’t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- He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has</a:t>
            </a:r>
            <a:r>
              <a:rPr lang="en-US" sz="1800" b="1" dirty="0" smtClean="0">
                <a:cs typeface="Arial" pitchFamily="34" charset="0"/>
              </a:rPr>
              <a:t> a live lecture.                       [ Here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HAS</a:t>
            </a:r>
            <a:r>
              <a:rPr lang="en-US" sz="1800" b="1" i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1800" b="1" i="1" dirty="0" smtClean="0">
                <a:cs typeface="Arial" pitchFamily="34" charset="0"/>
              </a:rPr>
              <a:t>is a main verb ]</a:t>
            </a:r>
            <a:r>
              <a:rPr lang="en-US" sz="1800" b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-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Does he have </a:t>
            </a:r>
            <a:r>
              <a:rPr lang="en-US" sz="1800" b="1" dirty="0" smtClean="0">
                <a:cs typeface="Arial" pitchFamily="34" charset="0"/>
              </a:rPr>
              <a:t>a live lecture?    - Yes, he does.  OR  No, he doesn’t   </a:t>
            </a:r>
            <a:endParaRPr lang="en-US" sz="1800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u="sng" dirty="0" smtClean="0">
                <a:cs typeface="Arial" pitchFamily="34" charset="0"/>
              </a:rPr>
              <a:t>Negative Form:</a:t>
            </a:r>
            <a:endParaRPr lang="en-US" sz="2000" b="1" u="sng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- He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has attended </a:t>
            </a:r>
            <a:r>
              <a:rPr lang="en-US" sz="1800" b="1" dirty="0" smtClean="0">
                <a:cs typeface="Arial" pitchFamily="34" charset="0"/>
              </a:rPr>
              <a:t>the live lecture. [ Here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HAS</a:t>
            </a:r>
            <a:r>
              <a:rPr lang="en-US" sz="1800" b="1" dirty="0" smtClean="0">
                <a:cs typeface="Arial" pitchFamily="34" charset="0"/>
              </a:rPr>
              <a:t> is a helping verb]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He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hasn’t attended </a:t>
            </a:r>
            <a:r>
              <a:rPr lang="en-US" sz="1800" b="1" dirty="0" smtClean="0">
                <a:cs typeface="Arial" pitchFamily="34" charset="0"/>
              </a:rPr>
              <a:t> the live lecture. </a:t>
            </a:r>
            <a:endParaRPr lang="en-US" sz="2000" b="1" u="sng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- He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has</a:t>
            </a:r>
            <a:r>
              <a:rPr lang="en-US" sz="1800" b="1" dirty="0" smtClean="0">
                <a:cs typeface="Arial" pitchFamily="34" charset="0"/>
              </a:rPr>
              <a:t> a live lecture.                       [ Here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HAS</a:t>
            </a:r>
            <a:r>
              <a:rPr lang="en-US" sz="1800" b="1" i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1800" b="1" i="1" dirty="0" smtClean="0">
                <a:cs typeface="Arial" pitchFamily="34" charset="0"/>
              </a:rPr>
              <a:t>is a main verb ]</a:t>
            </a:r>
            <a:r>
              <a:rPr lang="en-US" sz="1800" b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-  He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doesn’t have </a:t>
            </a:r>
            <a:r>
              <a:rPr lang="en-US" sz="1800" b="1" dirty="0" smtClean="0">
                <a:cs typeface="Arial" pitchFamily="34" charset="0"/>
              </a:rPr>
              <a:t> a live lecture.   </a:t>
            </a:r>
            <a:endParaRPr lang="en-US" sz="1800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 Active/ Passive verbs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An active verb form </a:t>
            </a:r>
            <a:r>
              <a:rPr lang="en-US" sz="2600" b="1" dirty="0" smtClean="0">
                <a:cs typeface="Arial" pitchFamily="34" charset="0"/>
              </a:rPr>
              <a:t>is one like [ break, drink, eat, write , help, will visit ,……etc ] which is followed by an object.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   e.g. - They will visit the museum next week.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           - I read an article about the dangers of smoking</a:t>
            </a:r>
          </a:p>
          <a:p>
            <a:pPr algn="l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 passive verb form</a:t>
            </a:r>
            <a:r>
              <a:rPr lang="en-US" sz="2600" b="1" dirty="0" smtClean="0">
                <a:cs typeface="Arial" pitchFamily="34" charset="0"/>
              </a:rPr>
              <a:t> is one like [ will be broken, is painted, has been eaten, were not invited,….. Etc ]</a:t>
            </a:r>
          </a:p>
          <a:p>
            <a:pPr algn="l" eaLnBrk="1" hangingPunct="1">
              <a:buNone/>
            </a:pPr>
            <a:r>
              <a:rPr lang="en-US" sz="2600" b="1" dirty="0" smtClean="0">
                <a:cs typeface="Arial" pitchFamily="34" charset="0"/>
              </a:rPr>
              <a:t>  e.g. – The museum will be visited next week </a:t>
            </a:r>
          </a:p>
          <a:p>
            <a:pPr algn="l" eaLnBrk="1" hangingPunct="1">
              <a:buNone/>
            </a:pPr>
            <a:r>
              <a:rPr lang="en-US" sz="2600" b="1" dirty="0" smtClean="0">
                <a:cs typeface="Arial" pitchFamily="34" charset="0"/>
              </a:rPr>
              <a:t>          -  The car was repaired yesterday.       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VI. Verb Transitivity </a:t>
            </a:r>
            <a:endParaRPr lang="en-US" sz="32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A transitive verb</a:t>
            </a:r>
            <a:r>
              <a:rPr lang="en-US" sz="2600" b="1" dirty="0" smtClean="0">
                <a:cs typeface="Arial" pitchFamily="34" charset="0"/>
              </a:rPr>
              <a:t>:- The verb that can have an object/objects.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05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en-US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A.</a:t>
            </a:r>
            <a:r>
              <a:rPr lang="en-US" sz="24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Mono-transitive verb</a:t>
            </a:r>
            <a:r>
              <a:rPr lang="en-US" sz="2600" b="1" dirty="0" smtClean="0">
                <a:cs typeface="Arial" pitchFamily="34" charset="0"/>
              </a:rPr>
              <a:t>: The verb that takes one object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           - The policeman arrested </a:t>
            </a:r>
            <a:r>
              <a:rPr lang="en-US" sz="2600" b="1" u="sng" dirty="0" smtClean="0">
                <a:cs typeface="Arial" pitchFamily="34" charset="0"/>
              </a:rPr>
              <a:t>the thief </a:t>
            </a:r>
            <a:r>
              <a:rPr lang="en-US" sz="2600" b="1" dirty="0" smtClean="0">
                <a:cs typeface="Arial" pitchFamily="34" charset="0"/>
              </a:rPr>
              <a:t>at nigh.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 B. </a:t>
            </a:r>
            <a:r>
              <a:rPr lang="en-US" sz="2600" b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Diatransitive</a:t>
            </a:r>
            <a:r>
              <a:rPr lang="en-US" sz="26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Verb</a:t>
            </a:r>
            <a:r>
              <a:rPr lang="en-US" sz="26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600" b="1" dirty="0" smtClean="0">
                <a:cs typeface="Arial" pitchFamily="34" charset="0"/>
              </a:rPr>
              <a:t>: The verb that takes two objects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</a:t>
            </a:r>
            <a:r>
              <a:rPr lang="en-US" sz="2600" b="1" dirty="0" smtClean="0">
                <a:cs typeface="Arial" pitchFamily="34" charset="0"/>
              </a:rPr>
              <a:t>- My friend sent </a:t>
            </a:r>
            <a:r>
              <a:rPr lang="en-US" sz="2600" b="1" u="sng" dirty="0" smtClean="0">
                <a:cs typeface="Arial" pitchFamily="34" charset="0"/>
              </a:rPr>
              <a:t>me</a:t>
            </a: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600" b="1" u="sng" dirty="0" smtClean="0">
                <a:cs typeface="Arial" pitchFamily="34" charset="0"/>
              </a:rPr>
              <a:t>a gift </a:t>
            </a:r>
            <a:r>
              <a:rPr lang="en-US" sz="2600" b="1" dirty="0" smtClean="0">
                <a:cs typeface="Arial" pitchFamily="34" charset="0"/>
              </a:rPr>
              <a:t>on my birthday.</a:t>
            </a:r>
            <a:endParaRPr 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dirty="0" smtClean="0">
                <a:cs typeface="Arial" pitchFamily="34" charset="0"/>
              </a:rPr>
              <a:t> 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An Intransitive Verb</a:t>
            </a:r>
            <a:r>
              <a:rPr lang="en-US" sz="2600" b="1" dirty="0" smtClean="0">
                <a:cs typeface="Arial" pitchFamily="34" charset="0"/>
              </a:rPr>
              <a:t>: The verb that takes no object.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-</a:t>
            </a:r>
            <a:r>
              <a:rPr lang="en-US" sz="2600" b="1" dirty="0" smtClean="0">
                <a:cs typeface="Arial" pitchFamily="34" charset="0"/>
              </a:rPr>
              <a:t> I went out late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</a:t>
            </a:r>
            <a:r>
              <a:rPr lang="en-US" sz="2600" b="1" dirty="0" smtClean="0">
                <a:cs typeface="Arial" pitchFamily="34" charset="0"/>
              </a:rPr>
              <a:t>- She felt happy.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VII. Action &amp; Non-action Verbs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Non-Action Verbs </a:t>
            </a:r>
            <a:r>
              <a:rPr lang="en-US" sz="2400" b="1" dirty="0" smtClean="0">
                <a:cs typeface="Arial" pitchFamily="34" charset="0"/>
              </a:rPr>
              <a:t>are the verbs that have no –</a:t>
            </a:r>
            <a:r>
              <a:rPr lang="en-US" sz="2400" b="1" dirty="0" err="1" smtClean="0">
                <a:cs typeface="Arial" pitchFamily="34" charset="0"/>
              </a:rPr>
              <a:t>ing</a:t>
            </a:r>
            <a:r>
              <a:rPr lang="en-US" sz="2400" b="1" dirty="0" smtClean="0">
                <a:cs typeface="Arial" pitchFamily="34" charset="0"/>
              </a:rPr>
              <a:t> forms in Present continuous tense.  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  - see   - hear –  believe- understand -  like – hate – love – dislike –taste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    – smell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–want – need – believe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 Examples: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1. I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hear</a:t>
            </a:r>
            <a:r>
              <a:rPr lang="en-US" sz="2400" b="1" dirty="0" smtClean="0">
                <a:cs typeface="Arial" pitchFamily="34" charset="0"/>
              </a:rPr>
              <a:t> you now clearly.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2. They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understand </a:t>
            </a:r>
            <a:r>
              <a:rPr lang="en-US" sz="2400" b="1" dirty="0" smtClean="0">
                <a:cs typeface="Arial" pitchFamily="34" charset="0"/>
              </a:rPr>
              <a:t>the lesson now.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3. Be careful! We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smell a </a:t>
            </a:r>
            <a:r>
              <a:rPr lang="en-US" sz="2400" b="1" dirty="0" smtClean="0">
                <a:cs typeface="Arial" pitchFamily="34" charset="0"/>
              </a:rPr>
              <a:t>dangerous kind of  chemical gas.</a:t>
            </a:r>
          </a:p>
          <a:p>
            <a:pPr algn="l" rtl="1" eaLnBrk="1" hangingPunct="1">
              <a:buNone/>
            </a:pP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Action Verbs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All the other verbs that have –</a:t>
            </a:r>
            <a:r>
              <a:rPr lang="en-US" sz="2400" b="1" dirty="0" err="1" smtClean="0">
                <a:cs typeface="Arial" pitchFamily="34" charset="0"/>
              </a:rPr>
              <a:t>ing</a:t>
            </a:r>
            <a:r>
              <a:rPr lang="en-US" sz="2400" b="1" dirty="0" smtClean="0">
                <a:cs typeface="Arial" pitchFamily="34" charset="0"/>
              </a:rPr>
              <a:t> form in Present continuous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              </a:t>
            </a:r>
            <a:r>
              <a:rPr lang="en-US" sz="1800" b="1" dirty="0" smtClean="0">
                <a:cs typeface="Arial" pitchFamily="34" charset="0"/>
              </a:rPr>
              <a:t>  read, drive, eat, watch, …….etc </a:t>
            </a:r>
            <a:r>
              <a:rPr lang="en-US" sz="2400" b="1" dirty="0" smtClean="0">
                <a:cs typeface="Arial" pitchFamily="34" charset="0"/>
              </a:rPr>
              <a:t>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VIII. Full/ Main Verbs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4488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1- All verbs in English are considered main or full verbs except  the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Auxiliary ones . </a:t>
            </a:r>
          </a:p>
          <a:p>
            <a:pPr algn="l" rtl="1" eaLnBrk="1" hangingPunct="1">
              <a:buNone/>
            </a:pPr>
            <a:r>
              <a:rPr lang="en-US" sz="2600" b="1" dirty="0" smtClean="0">
                <a:cs typeface="Arial" pitchFamily="34" charset="0"/>
              </a:rPr>
              <a:t>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[ go, build, think, work, come, paint, add, finish …etc]</a:t>
            </a:r>
            <a:endParaRPr lang="en-US" sz="2600" b="1" i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2- Main verbs have different tenses [ past, future, present ]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[ played – will play – plays ]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3- Main verbs are regular or irregular.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A -Regular verbs are the verbs that have –</a:t>
            </a:r>
            <a:r>
              <a:rPr lang="en-US" sz="1800" b="1" dirty="0" err="1" smtClean="0">
                <a:cs typeface="Arial" pitchFamily="34" charset="0"/>
              </a:rPr>
              <a:t>ed</a:t>
            </a:r>
            <a:r>
              <a:rPr lang="en-US" sz="1800" b="1" dirty="0" smtClean="0">
                <a:cs typeface="Arial" pitchFamily="34" charset="0"/>
              </a:rPr>
              <a:t> ending in the past and perfect forms  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[ explain- explained – has explained ]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B. Irregular verbs are verbs that has different forms in the past and perfect 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          [ go – went – gone ]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cs typeface="Arial" pitchFamily="34" charset="0"/>
              </a:rPr>
              <a:t>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VIIII. Sample Questions   </a:t>
            </a:r>
            <a:endParaRPr lang="ar-SA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4488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1. The men__________________ the work properly.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doesn’t do                                         B. don’t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didn’t do                                            D. didn’t did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2. Early humans  were ______________ caves in the mountains.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live                                                     B. living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 Lived                                                 D. lives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3. Students </a:t>
            </a:r>
            <a:r>
              <a:rPr lang="en-US" sz="2000" b="1" i="1" u="sng" dirty="0" smtClean="0">
                <a:cs typeface="Arial" pitchFamily="34" charset="0"/>
              </a:rPr>
              <a:t>should</a:t>
            </a:r>
            <a:r>
              <a:rPr lang="en-US" sz="2000" b="1" dirty="0" smtClean="0">
                <a:cs typeface="Arial" pitchFamily="34" charset="0"/>
              </a:rPr>
              <a:t> study hard in order to succeed in the tests. The underlined modal  is 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used in this sentence to express__________________ 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advice                                               B. permission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probability                                       D. ability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4.we use the modal “ ____________” to express necessity.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A. can                                                     B. may</a:t>
            </a:r>
          </a:p>
          <a:p>
            <a:pPr algn="l" rtl="1" eaLnBrk="1" hangingPunct="1">
              <a:buNone/>
            </a:pPr>
            <a:r>
              <a:rPr lang="en-US" sz="2000" b="1" smtClean="0">
                <a:solidFill>
                  <a:srgbClr val="0070C0"/>
                </a:solidFill>
                <a:cs typeface="Arial" pitchFamily="34" charset="0"/>
              </a:rPr>
              <a:t>                 C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must                                                  D. will                                                                       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VIIII. Sample Questions   </a:t>
            </a:r>
            <a:endParaRPr lang="ar-SA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4488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5. “She hasn’t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had</a:t>
            </a:r>
            <a:r>
              <a:rPr lang="en-US" sz="2000" b="1" dirty="0" smtClean="0">
                <a:cs typeface="Arial" pitchFamily="34" charset="0"/>
              </a:rPr>
              <a:t> any idea about the situation”. The underlined word “ had” is 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________________verb.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 simple past                                          B. a main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C. an auxiliary                                             D. not a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6. Before we arrived, Everything had been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stolen</a:t>
            </a:r>
            <a:r>
              <a:rPr lang="en-US" sz="2000" b="1" dirty="0" smtClean="0">
                <a:cs typeface="Arial" pitchFamily="34" charset="0"/>
              </a:rPr>
              <a:t>. The underlined word is ____________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 non-action verb                                  B. an active verb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C. a passive verb                                         D. a non-continuous verb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7. The verb “____________” is non-action.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eat                                                            B. hate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C. sleep                                                         D. watch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8. “__________________” is a n irregular verb.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Educate                   B. Ring                      C. laugh                          D. Allow </a:t>
            </a:r>
          </a:p>
          <a:p>
            <a:pPr algn="l" rtl="1" eaLnBrk="1" hangingPunct="1"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VIIII. Sample Questions   </a:t>
            </a:r>
            <a:endParaRPr lang="ar-SA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4488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9. I taught the students a new grammatical rule. The verb “ taught”  is _____________.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Mono-transitive                                    B.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Diatransitive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Intransitive                                             D. Non-action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10. A/An “ ______________” verb is the one that have no object.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Mono-transitive                                    B.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Diatransitive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Intransitive                                             D. Non-action</a:t>
            </a:r>
          </a:p>
          <a:p>
            <a:pPr algn="l" rtl="1"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11. A/An “ _____________” verb takes only one direct object .</a:t>
            </a:r>
          </a:p>
          <a:p>
            <a:pPr algn="l" rtl="1"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Mono-transitive                                    B.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Diatransitive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Intransitive                                             D. Non-action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12. My father gave me some money. The underlined word “me” is a/an_____________</a:t>
            </a:r>
          </a:p>
          <a:p>
            <a:pPr algn="l" rtl="1" eaLnBrk="1" hangingPunct="1"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article                                                     B. indirect object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C. direct object                                          D. subject pronoun</a:t>
            </a:r>
          </a:p>
          <a:p>
            <a:pPr algn="l" rtl="1" eaLnBrk="1" hangingPunct="1">
              <a:buNone/>
            </a:pPr>
            <a:r>
              <a:rPr lang="en-US" sz="20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              With My best wishes</a:t>
            </a:r>
            <a:r>
              <a:rPr lang="en-US" sz="26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</a:t>
            </a:r>
            <a:r>
              <a:rPr lang="ar-SA" sz="26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000" b="1" i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2079</TotalTime>
  <Words>1658</Words>
  <Application>Microsoft Office PowerPoint</Application>
  <PresentationFormat>A4 Paper (210x297 mm)</PresentationFormat>
  <Paragraphs>229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Lecture ONE </vt:lpstr>
      <vt:lpstr>Contents of Lecture 1</vt:lpstr>
      <vt:lpstr>I. Do Support </vt:lpstr>
      <vt:lpstr>I. Do Support </vt:lpstr>
      <vt:lpstr>II. Verbs to Be</vt:lpstr>
      <vt:lpstr>III. Modal Verbs </vt:lpstr>
      <vt:lpstr>  IV. Verbs to Have </vt:lpstr>
      <vt:lpstr>IV. Verbs to Have</vt:lpstr>
      <vt:lpstr>V.  Active/ Passive verbs</vt:lpstr>
      <vt:lpstr>VI. Verb Transitivity </vt:lpstr>
      <vt:lpstr>VII. Action &amp; Non-action Verbs</vt:lpstr>
      <vt:lpstr>VIII. Full/ Main Verbs</vt:lpstr>
      <vt:lpstr>VIIII. Sample Questions   </vt:lpstr>
      <vt:lpstr>VIIII. Sample Questions   </vt:lpstr>
      <vt:lpstr>VIIII. Sample Questions   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194</cp:revision>
  <dcterms:created xsi:type="dcterms:W3CDTF">2009-10-14T19:14:34Z</dcterms:created>
  <dcterms:modified xsi:type="dcterms:W3CDTF">2011-03-06T07:17:33Z</dcterms:modified>
</cp:coreProperties>
</file>