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360" r:id="rId4"/>
    <p:sldId id="361" r:id="rId5"/>
    <p:sldId id="362" r:id="rId6"/>
    <p:sldId id="377" r:id="rId7"/>
    <p:sldId id="378" r:id="rId8"/>
    <p:sldId id="375" r:id="rId9"/>
    <p:sldId id="376" r:id="rId10"/>
    <p:sldId id="379" r:id="rId11"/>
    <p:sldId id="380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0066"/>
    <a:srgbClr val="009900"/>
    <a:srgbClr val="FF3300"/>
    <a:srgbClr val="3B84AF"/>
    <a:srgbClr val="000000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34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362200"/>
            <a:ext cx="6091238" cy="17526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 algn="ctr">
              <a:lnSpc>
                <a:spcPct val="80000"/>
              </a:lnSpc>
            </a:pPr>
            <a:endParaRPr lang="en-US" sz="3200" b="1" i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متقدمه ونظم</a:t>
            </a:r>
          </a:p>
          <a:p>
            <a:pPr algn="ctr">
              <a:lnSpc>
                <a:spcPct val="80000"/>
              </a:lnSpc>
            </a:pPr>
            <a:endParaRPr lang="ar-SA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14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241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Nayfi</a:t>
            </a:r>
            <a:endParaRPr lang="en-US" sz="2800" b="1" spc="-15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14</a:t>
            </a:r>
            <a:endParaRPr lang="en-US" sz="5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905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i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 Structure &amp; Systems</a:t>
            </a:r>
          </a:p>
          <a:p>
            <a:pPr>
              <a:lnSpc>
                <a:spcPct val="80000"/>
              </a:lnSpc>
            </a:pPr>
            <a:r>
              <a:rPr lang="ar-SA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ونظم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Eng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241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Contents of Lecture 14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marL="514350" indent="-514350" algn="l" rtl="1" eaLnBrk="1" hangingPunct="1"/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1. Correcting  Mistakes </a:t>
            </a:r>
          </a:p>
          <a:p>
            <a:pPr algn="l" rtl="1" eaLnBrk="1" hangingPunct="1"/>
            <a:r>
              <a:rPr lang="en-US" sz="36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2. Revision Questions</a:t>
            </a:r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rtl="1" eaLnBrk="1" hangingPunct="1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1- Correct Mistakes if there..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marL="457200" lvl="0" indent="-457200" algn="l">
              <a:buFont typeface="+mj-lt"/>
              <a:buAutoNum type="arabicParenR"/>
            </a:pPr>
            <a:r>
              <a:rPr lang="en-US" sz="2000" b="1" dirty="0" smtClean="0"/>
              <a:t>I usually drinks coffee before going to my work  .  ------------------------------------------</a:t>
            </a:r>
          </a:p>
          <a:p>
            <a:pPr marL="457200" lvl="0" indent="-457200" algn="l">
              <a:buFont typeface="+mj-lt"/>
              <a:buAutoNum type="arabicParenR"/>
            </a:pPr>
            <a:r>
              <a:rPr lang="en-US" sz="2000" b="1" dirty="0" smtClean="0"/>
              <a:t>My uncle drives him car slowly.                                  ------------------------------------------</a:t>
            </a:r>
          </a:p>
          <a:p>
            <a:pPr marL="457200" lvl="0" indent="-457200" algn="l">
              <a:buFont typeface="+mj-lt"/>
              <a:buAutoNum type="arabicParenR"/>
            </a:pPr>
            <a:r>
              <a:rPr lang="en-US" sz="2000" b="1" dirty="0" smtClean="0"/>
              <a:t>Listen ! The men talk a bout the project seriously.  -----------------------------------------</a:t>
            </a:r>
          </a:p>
          <a:p>
            <a:pPr marL="457200" lvl="0" indent="-457200" algn="l">
              <a:buFont typeface="+mj-lt"/>
              <a:buAutoNum type="arabicParenR"/>
            </a:pPr>
            <a:r>
              <a:rPr lang="en-US" sz="2000" b="1" dirty="0" smtClean="0"/>
              <a:t>Most people prefer playing the football .                 -----------------------------------------</a:t>
            </a:r>
          </a:p>
          <a:p>
            <a:pPr marL="457200" lvl="0" indent="-457200" algn="l">
              <a:buFont typeface="+mj-lt"/>
              <a:buAutoNum type="arabicParenR"/>
            </a:pPr>
            <a:r>
              <a:rPr lang="en-US" sz="2000" b="1" dirty="0" smtClean="0"/>
              <a:t>Last month , my friend have a problem .                 ------------------------------------------ </a:t>
            </a:r>
          </a:p>
          <a:p>
            <a:pPr marL="457200" lvl="0" indent="-457200" algn="l">
              <a:buFont typeface="+mj-lt"/>
              <a:buAutoNum type="arabicParenR"/>
            </a:pPr>
            <a:r>
              <a:rPr lang="en-US" sz="2000" b="1" dirty="0" smtClean="0"/>
              <a:t>The capital of Jordan is an Amman .                         ------------------------------------------</a:t>
            </a:r>
          </a:p>
          <a:p>
            <a:pPr marL="457200" lvl="0" indent="-457200" algn="l">
              <a:buFont typeface="+mj-lt"/>
              <a:buAutoNum type="arabicParenR"/>
            </a:pPr>
            <a:r>
              <a:rPr lang="en-US" sz="2000" b="1" dirty="0" smtClean="0"/>
              <a:t>The doctor gave she some medicine .                      ------------------------------------------</a:t>
            </a:r>
          </a:p>
          <a:p>
            <a:pPr marL="457200" lvl="0" indent="-457200" algn="l">
              <a:buFont typeface="+mj-lt"/>
              <a:buAutoNum type="arabicParenR"/>
            </a:pPr>
            <a:r>
              <a:rPr lang="en-US" sz="2000" b="1" dirty="0" smtClean="0"/>
              <a:t>Nowadays , it cost a lot of money to buy a car .     ------------------------------------------</a:t>
            </a:r>
          </a:p>
          <a:p>
            <a:pPr marL="457200" lvl="0" indent="-457200" algn="l">
              <a:buFont typeface="+mj-lt"/>
              <a:buAutoNum type="arabicParenR"/>
            </a:pPr>
            <a:r>
              <a:rPr lang="en-US" sz="2000" b="1" dirty="0" smtClean="0"/>
              <a:t>The door bell rang while I sleep in the bedroom .  ------------------------------------------</a:t>
            </a:r>
          </a:p>
          <a:p>
            <a:pPr marL="457200" lvl="0" indent="-457200" algn="l">
              <a:buFont typeface="+mj-lt"/>
              <a:buAutoNum type="arabicParenR"/>
            </a:pPr>
            <a:r>
              <a:rPr lang="en-US" sz="2000" b="1" dirty="0" smtClean="0"/>
              <a:t>Nadia don’t speak English language well .               ------------------------------------------</a:t>
            </a:r>
          </a:p>
          <a:p>
            <a:pPr algn="l" rtl="1" eaLnBrk="1" hangingPunct="1">
              <a:buNone/>
            </a:pPr>
            <a:r>
              <a:rPr lang="en-US" sz="1000" b="1" dirty="0" smtClean="0">
                <a:cs typeface="Arial" pitchFamily="34" charset="0"/>
              </a:rPr>
              <a:t>   </a:t>
            </a:r>
            <a:endParaRPr lang="en-US" sz="3600" b="1" u="sng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1- Correct Mistakes if there.. </a:t>
            </a:r>
            <a:endParaRPr lang="ar-S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143000"/>
            <a:ext cx="9144000" cy="48307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100" b="1" dirty="0" smtClean="0">
                <a:cs typeface="Arial" pitchFamily="34" charset="0"/>
              </a:rPr>
              <a:t>    </a:t>
            </a:r>
            <a:endParaRPr lang="en-US" sz="1100" b="1" u="sng" dirty="0" smtClean="0">
              <a:cs typeface="Arial" pitchFamily="34" charset="0"/>
            </a:endParaRPr>
          </a:p>
          <a:p>
            <a:pPr lvl="0" algn="l">
              <a:buNone/>
            </a:pPr>
            <a:r>
              <a:rPr lang="en-US" sz="1800" dirty="0" smtClean="0"/>
              <a:t> </a:t>
            </a:r>
            <a:endParaRPr lang="en-US" sz="2000" b="1" dirty="0" smtClean="0"/>
          </a:p>
          <a:p>
            <a:pPr lvl="0" algn="l"/>
            <a:r>
              <a:rPr lang="en-US" sz="2000" b="1" dirty="0" smtClean="0"/>
              <a:t>The teacher gave us an test in English .                  ------------------------------------------</a:t>
            </a:r>
          </a:p>
          <a:p>
            <a:pPr lvl="0" algn="l"/>
            <a:r>
              <a:rPr lang="en-US" sz="2000" b="1" dirty="0" smtClean="0"/>
              <a:t>She hasn’t do her homework correctly .                  ------------------------------------------</a:t>
            </a:r>
          </a:p>
          <a:p>
            <a:pPr lvl="0" algn="l"/>
            <a:r>
              <a:rPr lang="en-US" sz="2000" b="1" dirty="0" smtClean="0"/>
              <a:t>My father travel to America two years ago .           ------------------------------------------</a:t>
            </a:r>
          </a:p>
          <a:p>
            <a:pPr lvl="0" algn="l"/>
            <a:r>
              <a:rPr lang="en-US" sz="2000" b="1" dirty="0" smtClean="0"/>
              <a:t>The trees becomes green in spring.                          ------------------------------------------</a:t>
            </a:r>
          </a:p>
          <a:p>
            <a:pPr lvl="0" algn="l"/>
            <a:r>
              <a:rPr lang="en-US" sz="2000" b="1" dirty="0" smtClean="0"/>
              <a:t>Don’t made noise in the class .                                ------------------------------------------</a:t>
            </a:r>
          </a:p>
          <a:p>
            <a:pPr lvl="0" algn="l"/>
            <a:r>
              <a:rPr lang="en-US" sz="2000" b="1" dirty="0" smtClean="0"/>
              <a:t>Some friends didn’t visit our last week .                  ------------------------------------------</a:t>
            </a:r>
          </a:p>
          <a:p>
            <a:pPr lvl="0" algn="l"/>
            <a:r>
              <a:rPr lang="en-US" sz="2000" b="1" dirty="0" smtClean="0"/>
              <a:t>They will been here next Friday .                             ------------------------------------------</a:t>
            </a:r>
          </a:p>
          <a:p>
            <a:pPr lvl="0" algn="l"/>
            <a:r>
              <a:rPr lang="en-US" sz="2000" b="1" dirty="0" smtClean="0"/>
              <a:t>You hadn’t have any book.                                       ------------------------------------------</a:t>
            </a:r>
          </a:p>
          <a:p>
            <a:pPr lvl="0" algn="l"/>
            <a:r>
              <a:rPr lang="en-US" sz="2000" b="1" dirty="0" smtClean="0"/>
              <a:t>There isn’t any mistake in this sentence.                   -----------------------------------------</a:t>
            </a:r>
          </a:p>
          <a:p>
            <a:pPr lvl="0" algn="l"/>
            <a:r>
              <a:rPr lang="en-US" sz="2000" b="1" dirty="0" smtClean="0"/>
              <a:t>I has three brothers in Europe .                                  -----------------------------------------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</a:t>
            </a:r>
          </a:p>
          <a:p>
            <a:pPr marL="457200" indent="-457200" algn="l" rtl="1" eaLnBrk="1" hangingPunct="1">
              <a:buNone/>
            </a:pP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1- Correct Mistakes if there..  </a:t>
            </a:r>
            <a:endParaRPr lang="ar-S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143000"/>
            <a:ext cx="9144000" cy="48307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100" b="1" dirty="0" smtClean="0">
                <a:cs typeface="Arial" pitchFamily="34" charset="0"/>
              </a:rPr>
              <a:t>    </a:t>
            </a:r>
            <a:endParaRPr lang="en-US" sz="1100" b="1" u="sng" dirty="0" smtClean="0">
              <a:cs typeface="Arial" pitchFamily="34" charset="0"/>
            </a:endParaRPr>
          </a:p>
          <a:p>
            <a:pPr lvl="0" algn="l">
              <a:buNone/>
            </a:pPr>
            <a:r>
              <a:rPr lang="en-US" sz="1800" dirty="0" smtClean="0"/>
              <a:t> </a:t>
            </a:r>
          </a:p>
          <a:p>
            <a:pPr lvl="0" algn="l">
              <a:buNone/>
            </a:pPr>
            <a:r>
              <a:rPr lang="en-US" sz="1000" dirty="0" smtClean="0"/>
              <a:t> </a:t>
            </a:r>
            <a:endParaRPr lang="en-US" sz="400" dirty="0" smtClean="0"/>
          </a:p>
          <a:p>
            <a:pPr lvl="0" algn="l">
              <a:buFont typeface="+mj-lt"/>
              <a:buAutoNum type="arabicPeriod"/>
            </a:pPr>
            <a:r>
              <a:rPr lang="en-US" sz="1800" b="1" dirty="0" smtClean="0"/>
              <a:t>This is you car.                                                                    -----------------------------------------</a:t>
            </a:r>
          </a:p>
          <a:p>
            <a:pPr lvl="0" algn="l">
              <a:buFont typeface="+mj-lt"/>
              <a:buAutoNum type="arabicPeriod"/>
            </a:pPr>
            <a:r>
              <a:rPr lang="en-US" sz="1800" b="1" dirty="0" smtClean="0"/>
              <a:t>A mice can live with people .                                           -----------------------------------------</a:t>
            </a:r>
          </a:p>
          <a:p>
            <a:pPr lvl="0" algn="l">
              <a:buFont typeface="+mj-lt"/>
              <a:buAutoNum type="arabicPeriod"/>
            </a:pPr>
            <a:r>
              <a:rPr lang="en-US" sz="1800" b="1" dirty="0" smtClean="0"/>
              <a:t>At the moment , the mother cooks vegetables.           -----------------------------------------</a:t>
            </a:r>
          </a:p>
          <a:p>
            <a:pPr lvl="0" algn="l">
              <a:buFont typeface="+mj-lt"/>
              <a:buAutoNum type="arabicPeriod"/>
            </a:pPr>
            <a:r>
              <a:rPr lang="en-US" sz="1800" b="1" dirty="0" smtClean="0"/>
              <a:t>Does your uncle lives in </a:t>
            </a:r>
            <a:r>
              <a:rPr lang="en-US" sz="1800" b="1" dirty="0" err="1" smtClean="0"/>
              <a:t>Dammam</a:t>
            </a:r>
            <a:r>
              <a:rPr lang="en-US" sz="1800" b="1" dirty="0" smtClean="0"/>
              <a:t>?                               -----------------------------------------</a:t>
            </a:r>
          </a:p>
          <a:p>
            <a:pPr lvl="0" algn="l">
              <a:buFont typeface="+mj-lt"/>
              <a:buAutoNum type="arabicPeriod"/>
            </a:pPr>
            <a:r>
              <a:rPr lang="en-US" sz="1800" b="1" dirty="0" smtClean="0"/>
              <a:t>Was it rain yesterday ?                                                     -----------------------------------------</a:t>
            </a:r>
          </a:p>
          <a:p>
            <a:pPr lvl="0" algn="l">
              <a:buFont typeface="+mj-lt"/>
              <a:buAutoNum type="arabicPeriod"/>
            </a:pPr>
            <a:r>
              <a:rPr lang="en-US" sz="1800" b="1" dirty="0" smtClean="0"/>
              <a:t>Have you travel to London before?                               -----------------------------------------</a:t>
            </a:r>
          </a:p>
          <a:p>
            <a:pPr lvl="0" algn="l">
              <a:buFont typeface="+mj-lt"/>
              <a:buAutoNum type="arabicPeriod"/>
            </a:pPr>
            <a:r>
              <a:rPr lang="en-US" sz="1800" b="1" dirty="0" smtClean="0"/>
              <a:t>This are my friend Ibrahim.                                             -----------------------------------------</a:t>
            </a:r>
          </a:p>
          <a:p>
            <a:pPr lvl="0" algn="l">
              <a:buFont typeface="+mj-lt"/>
              <a:buAutoNum type="arabicPeriod"/>
            </a:pPr>
            <a:r>
              <a:rPr lang="en-US" sz="1800" b="1" dirty="0" smtClean="0"/>
              <a:t>We didn’t visited the new trade center .                      -----------------------------------------       </a:t>
            </a:r>
          </a:p>
          <a:p>
            <a:pPr lvl="0" algn="l">
              <a:buFont typeface="+mj-lt"/>
              <a:buAutoNum type="arabicPeriod"/>
            </a:pPr>
            <a:r>
              <a:rPr lang="en-US" sz="1800" b="1" dirty="0" smtClean="0"/>
              <a:t>My father usually help me to understand English      -----------------------------------------</a:t>
            </a:r>
          </a:p>
          <a:p>
            <a:pPr lvl="0" algn="l">
              <a:buFont typeface="+mj-lt"/>
              <a:buAutoNum type="arabicPeriod"/>
            </a:pPr>
            <a:r>
              <a:rPr lang="en-US" sz="1800" b="1" dirty="0" smtClean="0"/>
              <a:t>I receive an invitation card  yesterday .                        -----------------------------------------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</a:t>
            </a:r>
          </a:p>
          <a:p>
            <a:pPr marL="457200" indent="-457200" algn="l" rtl="1" eaLnBrk="1" hangingPunct="1">
              <a:buNone/>
            </a:pP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1- Correct Mistakes if there.. </a:t>
            </a:r>
            <a:endParaRPr lang="ar-S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143000"/>
            <a:ext cx="9144000" cy="48307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100" b="1" dirty="0" smtClean="0">
                <a:cs typeface="Arial" pitchFamily="34" charset="0"/>
              </a:rPr>
              <a:t>    </a:t>
            </a:r>
            <a:endParaRPr lang="en-US" sz="1100" b="1" u="sng" dirty="0" smtClean="0">
              <a:cs typeface="Arial" pitchFamily="34" charset="0"/>
            </a:endParaRPr>
          </a:p>
          <a:p>
            <a:pPr lvl="0" algn="l">
              <a:buNone/>
            </a:pPr>
            <a:r>
              <a:rPr lang="en-US" sz="1800" dirty="0" smtClean="0"/>
              <a:t> </a:t>
            </a:r>
            <a:r>
              <a:rPr lang="en-US" sz="1800" b="1" dirty="0" smtClean="0"/>
              <a:t> </a:t>
            </a:r>
          </a:p>
          <a:p>
            <a:pPr lvl="0" algn="l">
              <a:buFont typeface="+mj-lt"/>
              <a:buAutoNum type="arabicParenR"/>
            </a:pPr>
            <a:r>
              <a:rPr lang="en-US" sz="1800" b="1" dirty="0" smtClean="0"/>
              <a:t> While They ate their food, the visitor arrived            ---------------------------------------</a:t>
            </a:r>
          </a:p>
          <a:p>
            <a:pPr lvl="0" algn="l">
              <a:buFont typeface="+mj-lt"/>
              <a:buAutoNum type="arabicParenR"/>
            </a:pPr>
            <a:r>
              <a:rPr lang="en-US" sz="1800" b="1" dirty="0" smtClean="0"/>
              <a:t>  Students don’t go to school in Friday.                         ---------------------------------------  </a:t>
            </a:r>
          </a:p>
          <a:p>
            <a:pPr lvl="0" algn="l">
              <a:buFont typeface="+mj-lt"/>
              <a:buAutoNum type="arabicParenR"/>
            </a:pPr>
            <a:r>
              <a:rPr lang="en-US" sz="1800" b="1" dirty="0" smtClean="0"/>
              <a:t>  Every one have finished the work.                              --------------------------------------- </a:t>
            </a:r>
          </a:p>
          <a:p>
            <a:pPr lvl="0" algn="l">
              <a:buFont typeface="+mj-lt"/>
              <a:buAutoNum type="arabicParenR"/>
            </a:pPr>
            <a:r>
              <a:rPr lang="en-US" sz="1800" b="1" dirty="0" smtClean="0"/>
              <a:t>  Nadia and I are in the bus-stop.                                  ---------------------------------------  </a:t>
            </a:r>
          </a:p>
          <a:p>
            <a:pPr algn="l">
              <a:buFont typeface="+mj-lt"/>
              <a:buAutoNum type="arabicParenR"/>
            </a:pPr>
            <a:r>
              <a:rPr lang="en-US" sz="1800" b="1" dirty="0" smtClean="0"/>
              <a:t>  I will visit you if you invited me.                                  ---------------------------------------</a:t>
            </a:r>
          </a:p>
          <a:p>
            <a:pPr algn="l">
              <a:buFont typeface="+mj-lt"/>
              <a:buAutoNum type="arabicParenR"/>
            </a:pPr>
            <a:r>
              <a:rPr lang="en-US" sz="1800" b="1" dirty="0" smtClean="0"/>
              <a:t>   How many water did he drink ?	                             ---------------------------------------</a:t>
            </a:r>
          </a:p>
          <a:p>
            <a:pPr algn="l">
              <a:buFont typeface="+mj-lt"/>
              <a:buAutoNum type="arabicParenR"/>
            </a:pPr>
            <a:r>
              <a:rPr lang="en-US" sz="1800" b="1" dirty="0" smtClean="0"/>
              <a:t>   Who book is this ?                                                        ---------------------------------------</a:t>
            </a:r>
          </a:p>
          <a:p>
            <a:pPr algn="l">
              <a:buFont typeface="+mj-lt"/>
              <a:buAutoNum type="arabicParenR"/>
            </a:pPr>
            <a:r>
              <a:rPr lang="en-US" sz="1800" b="1" dirty="0" smtClean="0"/>
              <a:t>  There are much boys in the garden.  	           ---------------------------------------</a:t>
            </a:r>
          </a:p>
          <a:p>
            <a:pPr algn="l">
              <a:buFont typeface="+mj-lt"/>
              <a:buAutoNum type="arabicParenR"/>
            </a:pPr>
            <a:r>
              <a:rPr lang="en-US" sz="1800" b="1" dirty="0" smtClean="0"/>
              <a:t>  I divided The apple between three girls.                  ---------------------------------------</a:t>
            </a:r>
          </a:p>
          <a:p>
            <a:pPr algn="l">
              <a:buFont typeface="+mj-lt"/>
              <a:buAutoNum type="arabicParenR"/>
            </a:pPr>
            <a:r>
              <a:rPr lang="en-US" sz="1800" b="1" dirty="0" smtClean="0"/>
              <a:t>  She write the lesson before she slept.                      ---------------------------------------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</a:t>
            </a:r>
          </a:p>
          <a:p>
            <a:pPr marL="457200" indent="-457200" algn="l" rtl="1" eaLnBrk="1" hangingPunct="1">
              <a:buNone/>
            </a:pP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1- Correct Mistakes if there.. </a:t>
            </a:r>
            <a:endParaRPr lang="ar-S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143000"/>
            <a:ext cx="9144000" cy="48307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100" b="1" dirty="0" smtClean="0">
                <a:cs typeface="Arial" pitchFamily="34" charset="0"/>
              </a:rPr>
              <a:t>    </a:t>
            </a:r>
            <a:endParaRPr lang="en-US" sz="1100" b="1" u="sng" dirty="0" smtClean="0">
              <a:cs typeface="Arial" pitchFamily="34" charset="0"/>
            </a:endParaRPr>
          </a:p>
          <a:p>
            <a:pPr lvl="0" algn="l">
              <a:buNone/>
            </a:pPr>
            <a:r>
              <a:rPr lang="en-US" sz="1800" dirty="0" smtClean="0"/>
              <a:t> </a:t>
            </a:r>
            <a:endParaRPr lang="en-US" sz="1800" b="1" dirty="0" smtClean="0"/>
          </a:p>
          <a:p>
            <a:pPr lvl="0" algn="l">
              <a:buFont typeface="+mj-lt"/>
              <a:buAutoNum type="arabicParenR"/>
            </a:pPr>
            <a:r>
              <a:rPr lang="en-US" sz="1800" b="1" dirty="0" smtClean="0"/>
              <a:t>The doctor gave us an test in English .                     -------------------------------------------</a:t>
            </a:r>
          </a:p>
          <a:p>
            <a:pPr lvl="0" algn="l">
              <a:buFont typeface="+mj-lt"/>
              <a:buAutoNum type="arabicParenR"/>
            </a:pPr>
            <a:r>
              <a:rPr lang="en-US" sz="1800" b="1" dirty="0" smtClean="0"/>
              <a:t>She hasn’t do her homework correctly .                   -------------------------------------------</a:t>
            </a:r>
          </a:p>
          <a:p>
            <a:pPr lvl="0" algn="l">
              <a:buFont typeface="+mj-lt"/>
              <a:buAutoNum type="arabicParenR"/>
            </a:pPr>
            <a:r>
              <a:rPr lang="en-US" sz="1800" b="1" dirty="0" smtClean="0"/>
              <a:t>My father travel to America two years ago .            -------------------------------------------</a:t>
            </a:r>
          </a:p>
          <a:p>
            <a:pPr lvl="0" algn="l">
              <a:buFont typeface="+mj-lt"/>
              <a:buAutoNum type="arabicParenR"/>
            </a:pPr>
            <a:r>
              <a:rPr lang="en-US" sz="1800" b="1" dirty="0" smtClean="0"/>
              <a:t>The trees becomes green in spring.                           -------------------------------------------</a:t>
            </a:r>
          </a:p>
          <a:p>
            <a:pPr lvl="0" algn="l">
              <a:buFont typeface="+mj-lt"/>
              <a:buAutoNum type="arabicParenR"/>
            </a:pPr>
            <a:r>
              <a:rPr lang="en-US" sz="1800" b="1" dirty="0" smtClean="0"/>
              <a:t>Don’t made noise in the class .                                  -------------------------------------------</a:t>
            </a:r>
          </a:p>
          <a:p>
            <a:pPr lvl="0" algn="l">
              <a:buFont typeface="+mj-lt"/>
              <a:buAutoNum type="arabicParenR"/>
            </a:pPr>
            <a:r>
              <a:rPr lang="en-US" sz="1800" b="1" dirty="0" smtClean="0"/>
              <a:t>Some friends didn’t visit our last week .                  -------------------------------------------</a:t>
            </a:r>
          </a:p>
          <a:p>
            <a:pPr lvl="0" algn="l">
              <a:buFont typeface="+mj-lt"/>
              <a:buAutoNum type="arabicParenR"/>
            </a:pPr>
            <a:r>
              <a:rPr lang="en-US" sz="1800" b="1" dirty="0" smtClean="0"/>
              <a:t>They will been here next Friday .                              -------------------------------------------</a:t>
            </a:r>
          </a:p>
          <a:p>
            <a:pPr lvl="0" algn="l">
              <a:buFont typeface="+mj-lt"/>
              <a:buAutoNum type="arabicParenR"/>
            </a:pPr>
            <a:r>
              <a:rPr lang="en-US" sz="1800" b="1" dirty="0" smtClean="0"/>
              <a:t>You hadn’t have any book.                                         -------------------------------------------</a:t>
            </a:r>
          </a:p>
          <a:p>
            <a:pPr lvl="0" algn="l">
              <a:buFont typeface="+mj-lt"/>
              <a:buAutoNum type="arabicParenR"/>
            </a:pPr>
            <a:r>
              <a:rPr lang="en-US" sz="1800" b="1" dirty="0" smtClean="0"/>
              <a:t>There isn’t any mistake in this sentence.                 -------------------------------------------</a:t>
            </a:r>
          </a:p>
          <a:p>
            <a:pPr lvl="0" algn="l">
              <a:buFont typeface="+mj-lt"/>
              <a:buAutoNum type="arabicParenR"/>
            </a:pPr>
            <a:r>
              <a:rPr lang="en-US" sz="1800" b="1" dirty="0" smtClean="0"/>
              <a:t>I has three brothers in Europe .                                 -------------------------------------------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</a:t>
            </a:r>
          </a:p>
          <a:p>
            <a:pPr marL="457200" indent="-457200" algn="l" rtl="1" eaLnBrk="1" hangingPunct="1">
              <a:buNone/>
            </a:pP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/>
              <a:t>Complete the second sentence so that the meaning is the same.</a:t>
            </a:r>
            <a:endParaRPr lang="ar-S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144000" cy="47545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100" b="1" dirty="0" smtClean="0">
                <a:cs typeface="Arial" pitchFamily="34" charset="0"/>
              </a:rPr>
              <a:t>    </a:t>
            </a:r>
            <a:endParaRPr lang="en-US" sz="900" b="1" u="sng" dirty="0" smtClean="0">
              <a:cs typeface="Arial" pitchFamily="34" charset="0"/>
            </a:endParaRPr>
          </a:p>
          <a:p>
            <a:pPr lvl="0" algn="l">
              <a:buNone/>
            </a:pPr>
            <a:r>
              <a:rPr lang="en-US" sz="1200" dirty="0" smtClean="0"/>
              <a:t> </a:t>
            </a:r>
            <a:r>
              <a:rPr lang="en-US" sz="1400" b="1" dirty="0" smtClean="0"/>
              <a:t>1.    The questions are being answered on the board at the moment.</a:t>
            </a:r>
          </a:p>
          <a:p>
            <a:pPr algn="l">
              <a:buNone/>
            </a:pPr>
            <a:r>
              <a:rPr lang="en-US" sz="1400" b="1" dirty="0" smtClean="0"/>
              <a:t> 	Alia -----------------------------------------------------------------------------------------------------</a:t>
            </a:r>
          </a:p>
          <a:p>
            <a:pPr algn="l">
              <a:buNone/>
            </a:pPr>
            <a:r>
              <a:rPr lang="en-US" sz="1400" b="1" dirty="0" smtClean="0"/>
              <a:t>2.    The cars haven’t been repaired yet.</a:t>
            </a:r>
          </a:p>
          <a:p>
            <a:pPr algn="l">
              <a:buNone/>
            </a:pPr>
            <a:r>
              <a:rPr lang="en-US" sz="1400" b="1" dirty="0" smtClean="0"/>
              <a:t>	The mechanic----------------------------------------------------------------------------------------------</a:t>
            </a:r>
          </a:p>
          <a:p>
            <a:pPr algn="l">
              <a:buNone/>
            </a:pPr>
            <a:r>
              <a:rPr lang="en-US" sz="1400" b="1" dirty="0" smtClean="0"/>
              <a:t>3.    The patients are not given any medicine every day.</a:t>
            </a:r>
          </a:p>
          <a:p>
            <a:pPr algn="l">
              <a:buNone/>
            </a:pPr>
            <a:r>
              <a:rPr lang="en-US" sz="1400" b="1" dirty="0" smtClean="0"/>
              <a:t>	The doctor--------------------------------------------------------------------------------------------------</a:t>
            </a:r>
          </a:p>
          <a:p>
            <a:pPr algn="l">
              <a:buNone/>
            </a:pPr>
            <a:r>
              <a:rPr lang="en-US" sz="1400" b="1" dirty="0" smtClean="0"/>
              <a:t>4.    I was not visited in my office.</a:t>
            </a:r>
          </a:p>
          <a:p>
            <a:pPr algn="l">
              <a:buNone/>
            </a:pPr>
            <a:r>
              <a:rPr lang="en-US" sz="1400" b="1" dirty="0" smtClean="0"/>
              <a:t>	My friends --------------------------------------------------------------------------------------------------</a:t>
            </a:r>
          </a:p>
          <a:p>
            <a:pPr algn="l">
              <a:buNone/>
            </a:pPr>
            <a:r>
              <a:rPr lang="en-US" sz="1400" b="1" dirty="0" smtClean="0"/>
              <a:t>5.   The food isn’t taken on regular time.</a:t>
            </a:r>
          </a:p>
          <a:p>
            <a:pPr algn="l">
              <a:buNone/>
            </a:pPr>
            <a:r>
              <a:rPr lang="en-US" sz="1400" b="1" dirty="0" smtClean="0"/>
              <a:t>	Children ----------------------------------------------------------------------------------------------------</a:t>
            </a:r>
          </a:p>
          <a:p>
            <a:pPr algn="l">
              <a:buNone/>
            </a:pPr>
            <a:r>
              <a:rPr lang="en-US" sz="1400" b="1" dirty="0" smtClean="0"/>
              <a:t>6. The classroom has to be cleaned by the students everyday.</a:t>
            </a:r>
          </a:p>
          <a:p>
            <a:pPr algn="l">
              <a:buNone/>
            </a:pPr>
            <a:r>
              <a:rPr lang="en-US" sz="1400" b="1" dirty="0" smtClean="0"/>
              <a:t>	The students----------------------------------------------------------------------------------------------- </a:t>
            </a:r>
          </a:p>
          <a:p>
            <a:pPr algn="l">
              <a:buNone/>
            </a:pPr>
            <a:r>
              <a:rPr lang="en-US" sz="1400" b="1" dirty="0" smtClean="0"/>
              <a:t>7. </a:t>
            </a:r>
            <a:r>
              <a:rPr lang="en-US" sz="1400" b="1" dirty="0" err="1" smtClean="0"/>
              <a:t>Fatin</a:t>
            </a:r>
            <a:r>
              <a:rPr lang="en-US" sz="1400" b="1" dirty="0" smtClean="0"/>
              <a:t> has not been tested by the teacher for a long time.</a:t>
            </a:r>
          </a:p>
          <a:p>
            <a:pPr algn="l">
              <a:buNone/>
            </a:pPr>
            <a:r>
              <a:rPr lang="en-US" sz="1400" b="1" dirty="0" smtClean="0"/>
              <a:t>	The teacher------------------------------------------------------------------------------------------------</a:t>
            </a:r>
          </a:p>
          <a:p>
            <a:pPr algn="l">
              <a:buNone/>
            </a:pPr>
            <a:r>
              <a:rPr lang="en-US" sz="1400" b="1" dirty="0" smtClean="0"/>
              <a:t>8. Two windows were broken last night when we were playing.</a:t>
            </a:r>
          </a:p>
          <a:p>
            <a:pPr algn="l">
              <a:buNone/>
            </a:pPr>
            <a:r>
              <a:rPr lang="en-US" sz="1400" b="1" dirty="0" smtClean="0"/>
              <a:t>	The boys---------------------------------------------------------------------------------------------------</a:t>
            </a:r>
          </a:p>
          <a:p>
            <a:pPr algn="l">
              <a:buNone/>
            </a:pPr>
            <a:r>
              <a:rPr lang="en-US" sz="1400" b="1" dirty="0" smtClean="0"/>
              <a:t>9. The homework isn’t done in the classroom.</a:t>
            </a:r>
          </a:p>
          <a:p>
            <a:pPr algn="l">
              <a:buNone/>
            </a:pPr>
            <a:r>
              <a:rPr lang="en-US" sz="1400" b="1" dirty="0" smtClean="0"/>
              <a:t>	No student-------------------------------------------------------------------------------------------------</a:t>
            </a:r>
          </a:p>
          <a:p>
            <a:pPr lvl="0" algn="l">
              <a:buNone/>
            </a:pPr>
            <a:endParaRPr lang="en-US" sz="1200" dirty="0" smtClean="0"/>
          </a:p>
          <a:p>
            <a:pPr algn="l" rtl="1" eaLnBrk="1" hangingPunct="1">
              <a:buNone/>
            </a:pPr>
            <a:r>
              <a:rPr lang="en-US" sz="1200" b="1" dirty="0" smtClean="0">
                <a:solidFill>
                  <a:srgbClr val="0070C0"/>
                </a:solidFill>
                <a:cs typeface="Arial" pitchFamily="34" charset="0"/>
              </a:rPr>
              <a:t>   </a:t>
            </a:r>
          </a:p>
          <a:p>
            <a:pPr marL="457200" indent="-457200" algn="l" rtl="1" eaLnBrk="1" hangingPunct="1">
              <a:buNone/>
            </a:pPr>
            <a:endParaRPr lang="en-US" sz="1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921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921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921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endParaRPr lang="ar-S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143000"/>
            <a:ext cx="9144000" cy="48307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100" b="1" dirty="0" smtClean="0">
                <a:cs typeface="Arial" pitchFamily="34" charset="0"/>
              </a:rPr>
              <a:t>    </a:t>
            </a:r>
            <a:endParaRPr lang="en-US" sz="900" b="1" u="sng" dirty="0" smtClean="0">
              <a:cs typeface="Arial" pitchFamily="34" charset="0"/>
            </a:endParaRPr>
          </a:p>
          <a:p>
            <a:pPr lvl="0" algn="l">
              <a:buNone/>
            </a:pPr>
            <a:r>
              <a:rPr lang="en-US" sz="1200" dirty="0" smtClean="0"/>
              <a:t> </a:t>
            </a:r>
          </a:p>
          <a:p>
            <a:pPr algn="l">
              <a:buNone/>
            </a:pPr>
            <a:r>
              <a:rPr lang="en-US" sz="1200" b="1" dirty="0" smtClean="0"/>
              <a:t>1. I phoned my friend --------------------------- give me some information about the test.</a:t>
            </a:r>
            <a:endParaRPr lang="en-US" sz="1200" dirty="0" smtClean="0"/>
          </a:p>
          <a:p>
            <a:pPr algn="l">
              <a:buNone/>
            </a:pPr>
            <a:r>
              <a:rPr lang="en-US" sz="1200" b="1" dirty="0" smtClean="0"/>
              <a:t>	a. because		b. so as to 		c. so that		d. although</a:t>
            </a:r>
            <a:endParaRPr lang="en-US" sz="1200" dirty="0" smtClean="0"/>
          </a:p>
          <a:p>
            <a:pPr algn="l">
              <a:buNone/>
            </a:pPr>
            <a:r>
              <a:rPr lang="en-US" sz="1200" b="1" dirty="0" smtClean="0"/>
              <a:t>2. I whispered ---------------------------- no one can hear me.</a:t>
            </a:r>
            <a:endParaRPr lang="en-US" sz="1200" dirty="0" smtClean="0"/>
          </a:p>
          <a:p>
            <a:pPr algn="l">
              <a:buNone/>
            </a:pPr>
            <a:r>
              <a:rPr lang="en-US" sz="1200" b="1" dirty="0" smtClean="0"/>
              <a:t>	a. in order to		b. and so		c. so that		d. due to</a:t>
            </a:r>
            <a:endParaRPr lang="en-US" sz="1200" dirty="0" smtClean="0"/>
          </a:p>
          <a:p>
            <a:pPr algn="l">
              <a:buNone/>
            </a:pPr>
            <a:r>
              <a:rPr lang="en-US" sz="1200" b="1" dirty="0" smtClean="0"/>
              <a:t>3. ---------------------- be fit. You should avoid eating sugars and fats.</a:t>
            </a:r>
            <a:endParaRPr lang="en-US" sz="1200" dirty="0" smtClean="0"/>
          </a:p>
          <a:p>
            <a:pPr algn="l">
              <a:buNone/>
            </a:pPr>
            <a:r>
              <a:rPr lang="en-US" sz="1200" b="1" dirty="0" smtClean="0"/>
              <a:t>	a. Although		b. To		c. In order that	d. because</a:t>
            </a:r>
            <a:endParaRPr lang="en-US" sz="1200" dirty="0" smtClean="0"/>
          </a:p>
          <a:p>
            <a:pPr algn="l">
              <a:buNone/>
            </a:pPr>
            <a:r>
              <a:rPr lang="en-US" sz="1200" b="1" dirty="0" smtClean="0"/>
              <a:t>4. The teacher explained the passive twice------------------------ the students  could understand it.</a:t>
            </a:r>
            <a:endParaRPr lang="en-US" sz="1200" dirty="0" smtClean="0"/>
          </a:p>
          <a:p>
            <a:pPr algn="l">
              <a:buNone/>
            </a:pPr>
            <a:r>
              <a:rPr lang="en-US" sz="1200" b="1" dirty="0" smtClean="0"/>
              <a:t>	a. so that		b. in order to		c. because		d. therefore</a:t>
            </a:r>
            <a:endParaRPr lang="en-US" sz="1200" dirty="0" smtClean="0"/>
          </a:p>
          <a:p>
            <a:pPr algn="l">
              <a:buNone/>
            </a:pPr>
            <a:r>
              <a:rPr lang="en-US" sz="1200" b="1" dirty="0" smtClean="0"/>
              <a:t>5. Our teacher works hard so that ---------------------------------------full mark in English test.</a:t>
            </a:r>
            <a:endParaRPr lang="en-US" sz="1200" dirty="0" smtClean="0"/>
          </a:p>
          <a:p>
            <a:pPr algn="l">
              <a:buNone/>
            </a:pPr>
            <a:r>
              <a:rPr lang="en-US" sz="1200" b="1" dirty="0" smtClean="0"/>
              <a:t>	a. everyone  get              	b. can everyone  get         	c. everyone  can get  	d. everyone could get</a:t>
            </a:r>
            <a:endParaRPr lang="en-US" sz="1200" dirty="0" smtClean="0"/>
          </a:p>
          <a:p>
            <a:pPr algn="l">
              <a:buNone/>
            </a:pPr>
            <a:r>
              <a:rPr lang="en-US" sz="1200" b="1" dirty="0" smtClean="0"/>
              <a:t>5.----------------------------------- any mark in any question, our teacher explains every point.</a:t>
            </a:r>
            <a:endParaRPr lang="en-US" sz="1200" dirty="0" smtClean="0"/>
          </a:p>
          <a:p>
            <a:pPr algn="l">
              <a:buNone/>
            </a:pPr>
            <a:r>
              <a:rPr lang="en-US" sz="1200" b="1" dirty="0" smtClean="0"/>
              <a:t>	a. in order to lose 		b. in order not to lose	c. in order to not lose	d. In order to lose not</a:t>
            </a:r>
            <a:endParaRPr lang="en-US" sz="1200" dirty="0" smtClean="0"/>
          </a:p>
          <a:p>
            <a:pPr algn="l">
              <a:buNone/>
            </a:pPr>
            <a:r>
              <a:rPr lang="en-US" sz="1200" b="1" dirty="0" smtClean="0"/>
              <a:t>6. Sultan raised his voice -------------------------------- enable Fatima hear him.</a:t>
            </a:r>
            <a:endParaRPr lang="en-US" sz="1200" dirty="0" smtClean="0"/>
          </a:p>
          <a:p>
            <a:pPr algn="l">
              <a:buNone/>
            </a:pPr>
            <a:r>
              <a:rPr lang="en-US" sz="1200" b="1" dirty="0" smtClean="0"/>
              <a:t>	a. so that		b. in order that	c. to		d. so as not to</a:t>
            </a:r>
            <a:endParaRPr lang="en-US" sz="1200" dirty="0" smtClean="0"/>
          </a:p>
          <a:p>
            <a:pPr algn="l">
              <a:buNone/>
            </a:pPr>
            <a:r>
              <a:rPr lang="en-US" sz="1200" b="1" dirty="0" smtClean="0"/>
              <a:t>7. -------------------- please your English teacher, students should answer every question.</a:t>
            </a:r>
            <a:endParaRPr lang="en-US" sz="1200" dirty="0" smtClean="0"/>
          </a:p>
          <a:p>
            <a:pPr algn="l">
              <a:buNone/>
            </a:pPr>
            <a:r>
              <a:rPr lang="en-US" sz="1200" b="1" dirty="0" smtClean="0"/>
              <a:t>	a. In spite of		b. Due to		c. So that		d. In order to</a:t>
            </a:r>
            <a:endParaRPr lang="en-US" sz="1200" dirty="0" smtClean="0"/>
          </a:p>
          <a:p>
            <a:pPr algn="l">
              <a:buNone/>
            </a:pPr>
            <a:r>
              <a:rPr lang="en-US" sz="1200" b="1" dirty="0" smtClean="0"/>
              <a:t>8. Ahmed does everything correctly--------------------------- </a:t>
            </a:r>
            <a:r>
              <a:rPr lang="en-US" sz="1200" b="1" smtClean="0"/>
              <a:t>his father </a:t>
            </a:r>
            <a:r>
              <a:rPr lang="en-US" sz="1200" b="1" dirty="0" smtClean="0"/>
              <a:t>will not be angry at her.</a:t>
            </a:r>
            <a:endParaRPr lang="en-US" sz="1200" dirty="0" smtClean="0"/>
          </a:p>
          <a:p>
            <a:pPr algn="l">
              <a:buNone/>
            </a:pPr>
            <a:r>
              <a:rPr lang="en-US" sz="1200" b="1" dirty="0" smtClean="0"/>
              <a:t>	a. because		b. in order that	c. to		d. but</a:t>
            </a:r>
            <a:endParaRPr lang="en-US" sz="1200" dirty="0" smtClean="0"/>
          </a:p>
          <a:p>
            <a:pPr algn="l">
              <a:buNone/>
            </a:pPr>
            <a:r>
              <a:rPr lang="en-US" sz="1200" b="1" dirty="0" smtClean="0"/>
              <a:t>9. She listens carefully ---------------------------- miss any word he says.</a:t>
            </a:r>
            <a:endParaRPr lang="en-US" sz="1200" dirty="0" smtClean="0"/>
          </a:p>
          <a:p>
            <a:pPr algn="l">
              <a:buNone/>
            </a:pPr>
            <a:r>
              <a:rPr lang="en-US" sz="1200" b="1" dirty="0" smtClean="0"/>
              <a:t>	a. so that she can		b. so as not to		c. to not		d. in order to</a:t>
            </a:r>
            <a:endParaRPr lang="en-US" sz="1200" dirty="0" smtClean="0"/>
          </a:p>
          <a:p>
            <a:pPr marL="457200" indent="-457200" algn="l" rtl="1" eaLnBrk="1" hangingPunct="1">
              <a:buNone/>
            </a:pPr>
            <a:endParaRPr lang="en-US" sz="1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921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921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921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921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921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9219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Choose the most appropriate answer</a:t>
            </a:r>
            <a:endParaRPr lang="ar-S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143000"/>
            <a:ext cx="9144000" cy="48307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100" b="1" dirty="0" smtClean="0">
                <a:cs typeface="Arial" pitchFamily="34" charset="0"/>
              </a:rPr>
              <a:t>    </a:t>
            </a:r>
            <a:endParaRPr lang="en-US" sz="700" b="1" u="sng" dirty="0" smtClean="0">
              <a:cs typeface="Arial" pitchFamily="34" charset="0"/>
            </a:endParaRPr>
          </a:p>
          <a:p>
            <a:pPr lvl="0" algn="l">
              <a:buNone/>
            </a:pPr>
            <a:r>
              <a:rPr lang="en-US" sz="1050" dirty="0" smtClean="0"/>
              <a:t> </a:t>
            </a:r>
          </a:p>
          <a:p>
            <a:pPr lvl="0" algn="l">
              <a:buNone/>
            </a:pPr>
            <a:r>
              <a:rPr lang="en-US" sz="1050" b="1" dirty="0" smtClean="0"/>
              <a:t>1.---------------------------------- when someone criticizes me in front of others. 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	a. It makes me happy				b. I like it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	c. It embarrasses me				d. I don’t mind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2 ---------------------------------- when I see my room untidy.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	a. It upsets me				b. It makes me relaxed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	c. I love it					d. I feel happy 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 3---------------------------------- when  people are straightforward with me.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	a. It embarrasses me				b. It bothers me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	c. I don’t mind				d. I can’t stand it 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 4---------------------------------- when someone sends me a gift in my birthday.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	a. It makes me happy				b. It really bothers me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	c. I love it					d. I kind stand it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 5---------------------------------- when my friend is too late for an appointment.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	a. I don’t mind				b. It makes me happy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	c. It bothers me				d. I love it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 6---------------------------------- when  my students don’t get high marks in English tests.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	a. I feel unhappy				b. I like it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	c. I don’t mind				d. It makes me excited 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 7---------------------------------- when people drive their cars too fast.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	a. It makes me happy				b. I love it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	c. I can’t stand it				d. I don’t mind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8 ---------------------------------- when parents are kind and friendly to their children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	a. It embarrasses me				b. It makes me high- strung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	c. I like it					d. I can’t stand it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 </a:t>
            </a:r>
            <a:endParaRPr lang="en-US" sz="1050" dirty="0" smtClean="0"/>
          </a:p>
          <a:p>
            <a:pPr lvl="0" algn="l">
              <a:buNone/>
            </a:pPr>
            <a:r>
              <a:rPr lang="en-US" sz="1050" b="1" dirty="0" smtClean="0"/>
              <a:t>---------------------------------- when  students are noisy in the classroom.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a. I don’t mind it		</a:t>
            </a:r>
            <a:r>
              <a:rPr lang="en-US" sz="1050" dirty="0" smtClean="0"/>
              <a:t>		</a:t>
            </a:r>
            <a:r>
              <a:rPr lang="en-US" sz="1050" b="1" dirty="0" smtClean="0"/>
              <a:t>	b. It makes me happy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c. I love it						d. It upsets me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 </a:t>
            </a:r>
            <a:endParaRPr lang="en-US" sz="1050" dirty="0" smtClean="0"/>
          </a:p>
          <a:p>
            <a:pPr lvl="0" algn="l">
              <a:buNone/>
            </a:pPr>
            <a:r>
              <a:rPr lang="en-US" sz="1050" b="1" dirty="0" smtClean="0"/>
              <a:t>---------------------------------- when someone pushes in front of me in a line.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a. I don’t mind					b. It really bothers me</a:t>
            </a:r>
            <a:endParaRPr lang="en-US" sz="1050" dirty="0" smtClean="0"/>
          </a:p>
          <a:p>
            <a:pPr algn="l">
              <a:buNone/>
            </a:pPr>
            <a:r>
              <a:rPr lang="en-US" sz="1050" b="1" dirty="0" smtClean="0"/>
              <a:t>c. It makes me happy				d. I love it 	 	</a:t>
            </a:r>
            <a:r>
              <a:rPr lang="en-US" sz="1050" b="1" dirty="0" smtClean="0">
                <a:solidFill>
                  <a:srgbClr val="0070C0"/>
                </a:solidFill>
                <a:cs typeface="Arial" pitchFamily="34" charset="0"/>
              </a:rPr>
              <a:t>   </a:t>
            </a:r>
          </a:p>
          <a:p>
            <a:pPr marL="457200" indent="-457200" algn="l" rtl="1" eaLnBrk="1" hangingPunct="1">
              <a:buNone/>
            </a:pPr>
            <a:endParaRPr lang="en-US" sz="11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921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921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921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921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921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9219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9219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9219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9219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9219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9219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9219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9219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9219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9219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000"/>
                                        <p:tgtEl>
                                          <p:spTgt spid="9219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10515600" y="15240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5810</TotalTime>
  <Words>214</Words>
  <Application>Microsoft Office PowerPoint</Application>
  <PresentationFormat>A4 Paper (210x297 mm)‎</PresentationFormat>
  <Paragraphs>178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Lecture 14</vt:lpstr>
      <vt:lpstr>Contents of Lecture 14</vt:lpstr>
      <vt:lpstr>1- Correct Mistakes if there.. </vt:lpstr>
      <vt:lpstr>1- Correct Mistakes if there.. </vt:lpstr>
      <vt:lpstr>1- Correct Mistakes if there..  </vt:lpstr>
      <vt:lpstr>1- Correct Mistakes if there.. </vt:lpstr>
      <vt:lpstr>1- Correct Mistakes if there.. </vt:lpstr>
      <vt:lpstr>Complete the second sentence so that the meaning is the same.</vt:lpstr>
      <vt:lpstr>الشريحة 10</vt:lpstr>
      <vt:lpstr>Choose the most appropriate answer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585</cp:revision>
  <dcterms:created xsi:type="dcterms:W3CDTF">2009-10-14T19:14:34Z</dcterms:created>
  <dcterms:modified xsi:type="dcterms:W3CDTF">2011-05-04T07:34:31Z</dcterms:modified>
</cp:coreProperties>
</file>