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0066"/>
    <a:srgbClr val="009900"/>
    <a:srgbClr val="FF3300"/>
    <a:srgbClr val="3B84AF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1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4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438400"/>
            <a:ext cx="563880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Introduction To  Linguistics</a:t>
            </a:r>
          </a:p>
          <a:p>
            <a:pPr algn="ctr">
              <a:lnSpc>
                <a:spcPct val="80000"/>
              </a:lnSpc>
            </a:pPr>
            <a:endParaRPr lang="en-US" sz="20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مقدمه في اللغويات التطبيقيه</a:t>
            </a:r>
          </a:p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12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250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12</a:t>
            </a:r>
            <a:endParaRPr lang="en-US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Introduction </a:t>
            </a:r>
            <a:r>
              <a:rPr lang="en-US" b="1" i="1" spc="-15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To Linguistics</a:t>
            </a:r>
            <a:endParaRPr lang="en-US" b="1" i="1" spc="-15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مقدمه في اللغويات التطبيقيه</a:t>
            </a: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250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spc="-150" dirty="0" smtClean="0">
                <a:solidFill>
                  <a:srgbClr val="7030A0"/>
                </a:solidFill>
              </a:rPr>
              <a:t>Chapter  3</a:t>
            </a:r>
            <a:r>
              <a:rPr lang="en-US" sz="3200" b="1" spc="-150" dirty="0" smtClean="0">
                <a:solidFill>
                  <a:srgbClr val="C00000"/>
                </a:solidFill>
              </a:rPr>
              <a:t>  -  The Sounds of Language </a:t>
            </a:r>
            <a:endParaRPr lang="en-US" sz="3200" b="1" spc="-150" dirty="0">
              <a:solidFill>
                <a:srgbClr val="00206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1"/>
            <a:ext cx="8915400" cy="4343399"/>
          </a:xfrm>
          <a:solidFill>
            <a:schemeClr val="accent2"/>
          </a:solidFill>
        </p:spPr>
        <p:txBody>
          <a:bodyPr/>
          <a:lstStyle/>
          <a:p>
            <a:pPr algn="l" rtl="1" eaLnBrk="1" hangingPunct="1"/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Sounds  [ A. Voiced &amp; B. Voiceless]</a:t>
            </a:r>
            <a:endParaRPr lang="en-US" sz="2800" b="1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Place of Articulation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r>
              <a:rPr lang="en-US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A. Bilabials      </a:t>
            </a:r>
            <a:r>
              <a:rPr lang="en-US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 Labiodentals    </a:t>
            </a:r>
            <a:r>
              <a:rPr lang="en-US" sz="1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C. Dentals        </a:t>
            </a:r>
            <a:r>
              <a:rPr lang="en-US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D. </a:t>
            </a:r>
            <a:r>
              <a:rPr lang="en-US" sz="1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Alveolars</a:t>
            </a:r>
            <a:r>
              <a:rPr lang="en-US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</a:t>
            </a:r>
            <a:r>
              <a:rPr lang="en-US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E. Palatals      </a:t>
            </a:r>
            <a:r>
              <a:rPr lang="en-US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F.  Velars      G. </a:t>
            </a:r>
            <a:r>
              <a:rPr lang="en-US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Glottals</a:t>
            </a:r>
            <a:endParaRPr lang="en-US" sz="1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00050" indent="-400050" algn="l" rtl="1" eaLnBrk="1" hangingPunct="1"/>
            <a:r>
              <a:rPr lang="en-US" sz="2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Manner of Articulation </a:t>
            </a:r>
          </a:p>
          <a:p>
            <a:pPr marL="400050" indent="-400050" algn="l" rtl="1" eaLnBrk="1" hangingPunct="1"/>
            <a:r>
              <a:rPr lang="en-US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A. Stops     </a:t>
            </a:r>
            <a:r>
              <a:rPr lang="en-US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Fricatives      </a:t>
            </a:r>
            <a:r>
              <a:rPr lang="en-US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C. Affricates     </a:t>
            </a:r>
            <a:r>
              <a:rPr lang="en-US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D. Nasals      </a:t>
            </a:r>
            <a:r>
              <a:rPr lang="en-US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E. Liquids    </a:t>
            </a:r>
            <a:r>
              <a:rPr lang="en-US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F. Glides    </a:t>
            </a:r>
          </a:p>
          <a:p>
            <a:pPr marL="400050" indent="-400050" algn="l" rtl="1" eaLnBrk="1" hangingPunct="1"/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Charting Consonant Sounds </a:t>
            </a:r>
          </a:p>
          <a:p>
            <a:pPr marL="400050" indent="-400050" algn="l" rtl="1" eaLnBrk="1" hangingPunct="1"/>
            <a:r>
              <a:rPr 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 Vowels</a:t>
            </a:r>
            <a:r>
              <a:rPr lang="en-US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   </a:t>
            </a:r>
          </a:p>
          <a:p>
            <a:pPr marL="400050" indent="-400050" algn="l" rtl="1" eaLnBrk="1" hangingPunct="1"/>
            <a:r>
              <a:rPr lang="ar-SA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r>
              <a:rPr lang="en-US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</a:t>
            </a:r>
            <a:r>
              <a:rPr lang="en-US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A. Front        </a:t>
            </a:r>
            <a:r>
              <a:rPr lang="en-US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Central        </a:t>
            </a:r>
            <a:r>
              <a:rPr lang="en-US" sz="1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C. Back    </a:t>
            </a:r>
            <a:r>
              <a:rPr lang="en-US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D. High     </a:t>
            </a:r>
            <a:r>
              <a:rPr lang="en-US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E. Mid       </a:t>
            </a:r>
            <a:r>
              <a:rPr lang="en-US" sz="1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F.  Low        </a:t>
            </a:r>
            <a:r>
              <a:rPr lang="en-US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G. Diphthongs   </a:t>
            </a:r>
          </a:p>
          <a:p>
            <a:pPr marL="400050" indent="-400050" algn="l" rtl="1" eaLnBrk="1" hangingPunct="1"/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Sample Questions                                                                                                              </a:t>
            </a:r>
            <a:endParaRPr lang="ar-EG" sz="40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I- Sounds  ( Voiced Sounds )</a:t>
            </a:r>
            <a:endParaRPr lang="ar-SA" sz="32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28599" y="1295401"/>
            <a:ext cx="9144001" cy="4678363"/>
          </a:xfrm>
        </p:spPr>
        <p:txBody>
          <a:bodyPr/>
          <a:lstStyle/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		</a:t>
            </a:r>
            <a:r>
              <a:rPr lang="en-US" sz="1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 - [b]              book                 rebuild                      club</a:t>
            </a:r>
          </a:p>
          <a:p>
            <a:pPr algn="l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   		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- [m]             male                 smile                         team</a:t>
            </a:r>
          </a:p>
          <a:p>
            <a:pPr algn="l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   		</a:t>
            </a:r>
            <a:r>
              <a:rPr lang="en-US" sz="1800" b="1" dirty="0" smtClean="0">
                <a:solidFill>
                  <a:srgbClr val="7030A0"/>
                </a:solidFill>
                <a:cs typeface="Arial" pitchFamily="34" charset="0"/>
              </a:rPr>
              <a:t>  - [w]             wall                   unwilling                  how</a:t>
            </a:r>
          </a:p>
          <a:p>
            <a:pPr algn="l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   		  - [v]               voice                adventure                leave</a:t>
            </a:r>
          </a:p>
          <a:p>
            <a:pPr algn="l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  		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</a:t>
            </a:r>
            <a:r>
              <a:rPr lang="en-US" sz="1800" b="1" dirty="0" smtClean="0">
                <a:solidFill>
                  <a:srgbClr val="3B84AF"/>
                </a:solidFill>
              </a:rPr>
              <a:t>[</a:t>
            </a:r>
            <a:r>
              <a:rPr lang="gsw-FR" sz="1800" b="1" dirty="0" smtClean="0">
                <a:solidFill>
                  <a:srgbClr val="3B84AF"/>
                </a:solidFill>
              </a:rPr>
              <a:t>ð</a:t>
            </a:r>
            <a:r>
              <a:rPr lang="en-US" sz="1800" b="1" dirty="0" smtClean="0">
                <a:solidFill>
                  <a:srgbClr val="3B84AF"/>
                </a:solidFill>
              </a:rPr>
              <a:t>]             there                 mother                         </a:t>
            </a:r>
          </a:p>
          <a:p>
            <a:pPr algn="l" eaLnBrk="1" hangingPunct="1">
              <a:buNone/>
            </a:pPr>
            <a:r>
              <a:rPr lang="en-US" sz="1800" b="1" dirty="0" smtClean="0"/>
              <a:t>     		</a:t>
            </a:r>
            <a:r>
              <a:rPr lang="en-US" sz="1800" b="1" dirty="0" smtClean="0">
                <a:solidFill>
                  <a:srgbClr val="FF0066"/>
                </a:solidFill>
              </a:rPr>
              <a:t>  - [d]             danger              understand              load</a:t>
            </a:r>
          </a:p>
          <a:p>
            <a:pPr algn="l" eaLnBrk="1" hangingPunct="1">
              <a:buNone/>
            </a:pPr>
            <a:r>
              <a:rPr lang="en-US" sz="1800" b="1" dirty="0" smtClean="0"/>
              <a:t>    		  - [z]              zero                  razor                          thesis</a:t>
            </a:r>
          </a:p>
          <a:p>
            <a:pPr algn="l" eaLnBrk="1" hangingPunct="1">
              <a:buNone/>
            </a:pPr>
            <a:r>
              <a:rPr lang="en-US" sz="1800" b="1" dirty="0" smtClean="0"/>
              <a:t>     		</a:t>
            </a:r>
            <a:r>
              <a:rPr lang="en-US" sz="1800" b="1" dirty="0" smtClean="0">
                <a:solidFill>
                  <a:srgbClr val="7030A0"/>
                </a:solidFill>
              </a:rPr>
              <a:t>  - [n]             north                author                       south</a:t>
            </a:r>
          </a:p>
          <a:p>
            <a:pPr algn="l" eaLnBrk="1" hangingPunct="1">
              <a:buNone/>
            </a:pPr>
            <a:r>
              <a:rPr lang="en-US" sz="1800" b="1" dirty="0" smtClean="0"/>
              <a:t>     		</a:t>
            </a:r>
            <a:r>
              <a:rPr lang="en-US" sz="1800" b="1" dirty="0" smtClean="0">
                <a:solidFill>
                  <a:srgbClr val="C00000"/>
                </a:solidFill>
              </a:rPr>
              <a:t>  - [l]              land                  selfishness                 role</a:t>
            </a:r>
          </a:p>
          <a:p>
            <a:pPr algn="l" eaLnBrk="1" hangingPunct="1">
              <a:buNone/>
            </a:pPr>
            <a:r>
              <a:rPr lang="en-US" sz="1800" b="1" dirty="0" smtClean="0"/>
              <a:t>     		</a:t>
            </a:r>
            <a:r>
              <a:rPr lang="en-US" sz="1800" b="1" dirty="0" smtClean="0">
                <a:solidFill>
                  <a:srgbClr val="7030A0"/>
                </a:solidFill>
              </a:rPr>
              <a:t>  - [r]             round                surround                   </a:t>
            </a:r>
            <a:r>
              <a:rPr lang="en-US" sz="1800" b="1" dirty="0" err="1" smtClean="0">
                <a:solidFill>
                  <a:srgbClr val="7030A0"/>
                </a:solidFill>
              </a:rPr>
              <a:t>fou</a:t>
            </a:r>
            <a:r>
              <a:rPr lang="en-US" sz="1800" b="1" dirty="0" smtClean="0">
                <a:solidFill>
                  <a:srgbClr val="7030A0"/>
                </a:solidFill>
              </a:rPr>
              <a:t>(r</a:t>
            </a:r>
            <a:r>
              <a:rPr lang="en-US" sz="1800" b="1" dirty="0" smtClean="0"/>
              <a:t>)   </a:t>
            </a:r>
          </a:p>
          <a:p>
            <a:pPr algn="l" eaLnBrk="1" hangingPunct="1">
              <a:buNone/>
            </a:pPr>
            <a:r>
              <a:rPr lang="en-US" sz="1800" b="1" dirty="0" smtClean="0"/>
              <a:t>     		  - [g]             gap                    geo</a:t>
            </a:r>
            <a:r>
              <a:rPr lang="en-US" sz="1800" b="1" u="sng" dirty="0" smtClean="0"/>
              <a:t>g</a:t>
            </a:r>
            <a:r>
              <a:rPr lang="en-US" sz="1800" b="1" dirty="0" smtClean="0"/>
              <a:t>raphy                 mug</a:t>
            </a:r>
          </a:p>
          <a:p>
            <a:pPr algn="l" eaLnBrk="1" hangingPunct="1">
              <a:buNone/>
            </a:pPr>
            <a:r>
              <a:rPr lang="en-US" sz="1800" b="1" dirty="0" smtClean="0"/>
              <a:t>     		</a:t>
            </a:r>
            <a:r>
              <a:rPr lang="en-US" sz="1800" b="1" dirty="0" smtClean="0">
                <a:solidFill>
                  <a:srgbClr val="3B84AF"/>
                </a:solidFill>
              </a:rPr>
              <a:t>  - [ʒ]            pleasure           measure                   treasure    </a:t>
            </a:r>
          </a:p>
          <a:p>
            <a:pPr algn="l" eaLnBrk="1" hangingPunct="1">
              <a:buNone/>
            </a:pPr>
            <a:r>
              <a:rPr lang="en-US" sz="1800" b="1" dirty="0" smtClean="0"/>
              <a:t>     		</a:t>
            </a:r>
            <a:r>
              <a:rPr lang="en-US" sz="1800" b="1" dirty="0" smtClean="0">
                <a:solidFill>
                  <a:srgbClr val="FF3300"/>
                </a:solidFill>
              </a:rPr>
              <a:t>  - </a:t>
            </a:r>
            <a:r>
              <a:rPr lang="en-US" sz="1600" b="1" dirty="0" smtClean="0">
                <a:solidFill>
                  <a:srgbClr val="FF3300"/>
                </a:solidFill>
              </a:rPr>
              <a:t>[</a:t>
            </a:r>
            <a:r>
              <a:rPr lang="en-US" sz="1800" b="1" dirty="0" smtClean="0">
                <a:solidFill>
                  <a:srgbClr val="FF3300"/>
                </a:solidFill>
              </a:rPr>
              <a:t>ʤ]            gist                    adjust                        language</a:t>
            </a:r>
          </a:p>
          <a:p>
            <a:pPr algn="l" eaLnBrk="1" hangingPunct="1">
              <a:buNone/>
            </a:pPr>
            <a:r>
              <a:rPr lang="en-US" sz="1800" b="1" dirty="0" smtClean="0"/>
              <a:t>     		</a:t>
            </a:r>
            <a:r>
              <a:rPr lang="en-US" sz="1800" b="1" dirty="0" smtClean="0">
                <a:solidFill>
                  <a:srgbClr val="009900"/>
                </a:solidFill>
              </a:rPr>
              <a:t>  - [ŋ]           ceiling               English                       understanding</a:t>
            </a:r>
          </a:p>
          <a:p>
            <a:pPr algn="l" eaLnBrk="1" hangingPunct="1">
              <a:buNone/>
            </a:pPr>
            <a:r>
              <a:rPr lang="en-US" sz="1800" b="1" dirty="0" smtClean="0"/>
              <a:t>      		  - [j]             you                    royal                          toy</a:t>
            </a:r>
          </a:p>
          <a:p>
            <a:pPr algn="l" eaLnBrk="1" hangingPunct="1">
              <a:buNone/>
            </a:pPr>
            <a:r>
              <a:rPr lang="en-US" sz="1800" b="1" dirty="0" smtClean="0"/>
              <a:t>      -  </a:t>
            </a:r>
            <a:endParaRPr lang="ar-SA" sz="1600" b="1" dirty="0" smtClean="0"/>
          </a:p>
          <a:p>
            <a:pPr algn="l" eaLnBrk="1" hangingPunct="1">
              <a:buNone/>
            </a:pPr>
            <a:endParaRPr lang="ar-SA" sz="1800" b="1" dirty="0" smtClean="0"/>
          </a:p>
          <a:p>
            <a:pPr algn="l" eaLnBrk="1" hangingPunct="1">
              <a:buNone/>
            </a:pPr>
            <a:endParaRPr lang="en-US" sz="1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endParaRPr lang="en-US" sz="1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1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</a:t>
            </a: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I- Sounds  ( Voiceless Sounds )</a:t>
            </a:r>
            <a:endParaRPr lang="ar-SA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28599" y="1295401"/>
            <a:ext cx="9144001" cy="4678363"/>
          </a:xfrm>
        </p:spPr>
        <p:txBody>
          <a:bodyPr/>
          <a:lstStyle/>
          <a:p>
            <a:pPr algn="l" eaLnBrk="1" hangingPunct="1"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None/>
            </a:pPr>
            <a:r>
              <a:rPr lang="en-US" sz="2400" b="1" dirty="0" smtClean="0">
                <a:solidFill>
                  <a:srgbClr val="FF0066"/>
                </a:solidFill>
              </a:rPr>
              <a:t> </a:t>
            </a:r>
            <a:r>
              <a:rPr lang="en-US" sz="2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Voiceless  sounds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      - [p]       pen       		 open		 help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- [f]        feel       		 refill    		 self </a:t>
            </a:r>
          </a:p>
          <a:p>
            <a:pPr algn="l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    - [</a:t>
            </a:r>
            <a:r>
              <a:rPr lang="el-GR" sz="1800" b="1" dirty="0" smtClean="0">
                <a:cs typeface="Arial" pitchFamily="34" charset="0"/>
              </a:rPr>
              <a:t>θ</a:t>
            </a:r>
            <a:r>
              <a:rPr lang="en-US" sz="1800" b="1" dirty="0" smtClean="0">
                <a:cs typeface="Arial" pitchFamily="34" charset="0"/>
              </a:rPr>
              <a:t>]       thought  	author 		 health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FF3300"/>
                </a:solidFill>
                <a:cs typeface="Arial" pitchFamily="34" charset="0"/>
              </a:rPr>
              <a:t>      - [t]        table                        stop                          seat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7030A0"/>
                </a:solidFill>
                <a:cs typeface="Arial" pitchFamily="34" charset="0"/>
              </a:rPr>
              <a:t>      - [s]        Sunday                   resize                        house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     - [</a:t>
            </a:r>
            <a:r>
              <a:rPr lang="ar-SA" sz="1800" b="1" dirty="0" smtClean="0">
                <a:solidFill>
                  <a:srgbClr val="009900"/>
                </a:solidFill>
              </a:rPr>
              <a:t>∫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]</a:t>
            </a:r>
            <a:r>
              <a:rPr lang="ar-SA" sz="1800" b="1" dirty="0" smtClean="0">
                <a:solidFill>
                  <a:srgbClr val="009900"/>
                </a:solidFill>
              </a:rPr>
              <a:t> </a:t>
            </a:r>
            <a:r>
              <a:rPr lang="en-US" sz="1800" b="1" dirty="0" smtClean="0">
                <a:solidFill>
                  <a:srgbClr val="009900"/>
                </a:solidFill>
              </a:rPr>
              <a:t>      sure                         discussion                 brush</a:t>
            </a:r>
          </a:p>
          <a:p>
            <a:pPr algn="l" eaLnBrk="1" hangingPunct="1">
              <a:buNone/>
            </a:pPr>
            <a:r>
              <a:rPr lang="en-US" sz="1800" b="1" dirty="0" smtClean="0"/>
              <a:t>     - [ʧ]      chair                        recharge                    speech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FF0066"/>
                </a:solidFill>
              </a:rPr>
              <a:t>     - [k]       cure                        recognize                   leak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</a:rPr>
              <a:t>     - [h]        hand                       behind                     Allah        </a:t>
            </a:r>
            <a:endParaRPr lang="ar-SA" sz="1800" b="1" dirty="0" smtClean="0">
              <a:solidFill>
                <a:srgbClr val="3B84AF"/>
              </a:solidFill>
            </a:endParaRPr>
          </a:p>
          <a:p>
            <a:pPr algn="l" eaLnBrk="1" hangingPunct="1">
              <a:buNone/>
            </a:pPr>
            <a:endParaRPr lang="ar-SA" sz="1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1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endParaRPr lang="en-US" sz="1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1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</a:t>
            </a: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Place of Articulation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220200" cy="46783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Place of Articulation: </a:t>
            </a:r>
            <a:r>
              <a:rPr lang="en-US" sz="2000" b="1" dirty="0" smtClean="0">
                <a:cs typeface="Arial" pitchFamily="34" charset="0"/>
              </a:rPr>
              <a:t>The location inside the mouth at which the constriction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                                          takes place. Describing consonant sounds in terms of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WHERE</a:t>
            </a:r>
            <a:r>
              <a:rPr lang="en-US" sz="2000" b="1" dirty="0" smtClean="0">
                <a:cs typeface="Arial" pitchFamily="34" charset="0"/>
              </a:rPr>
              <a:t> they are articulated. </a:t>
            </a:r>
            <a:r>
              <a:rPr lang="en-US" sz="2000" b="1" i="1" dirty="0" smtClean="0">
                <a:solidFill>
                  <a:srgbClr val="00B050"/>
                </a:solidFill>
                <a:cs typeface="Arial" pitchFamily="34" charset="0"/>
              </a:rPr>
              <a:t>[the tongue and other parts of the mouth are </a:t>
            </a:r>
          </a:p>
          <a:p>
            <a:pPr algn="l" rtl="1" eaLnBrk="1" hangingPunct="1">
              <a:buNone/>
            </a:pPr>
            <a:r>
              <a:rPr lang="en-US" sz="2000" b="1" i="1" dirty="0" smtClean="0">
                <a:solidFill>
                  <a:srgbClr val="00B050"/>
                </a:solidFill>
                <a:cs typeface="Arial" pitchFamily="34" charset="0"/>
              </a:rPr>
              <a:t>                                                used only  for producing consonant sounds ]</a:t>
            </a:r>
            <a:endParaRPr lang="en-US" sz="2000" b="1" i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A. Bilabials: </a:t>
            </a:r>
            <a:r>
              <a:rPr lang="en-US" sz="2000" b="1" dirty="0" smtClean="0">
                <a:cs typeface="Arial" pitchFamily="34" charset="0"/>
              </a:rPr>
              <a:t>The upper lip </a:t>
            </a:r>
            <a:r>
              <a:rPr lang="en-US" sz="2000" b="1" dirty="0" smtClean="0">
                <a:solidFill>
                  <a:srgbClr val="00B050"/>
                </a:solidFill>
                <a:cs typeface="Arial" pitchFamily="34" charset="0"/>
              </a:rPr>
              <a:t>[ bi ] </a:t>
            </a:r>
            <a:r>
              <a:rPr lang="en-US" sz="2000" b="1" dirty="0" smtClean="0">
                <a:cs typeface="Arial" pitchFamily="34" charset="0"/>
              </a:rPr>
              <a:t>and the lower lip </a:t>
            </a:r>
            <a:r>
              <a:rPr lang="en-US" sz="2000" b="1" dirty="0" smtClean="0">
                <a:solidFill>
                  <a:srgbClr val="00B050"/>
                </a:solidFill>
                <a:cs typeface="Arial" pitchFamily="34" charset="0"/>
              </a:rPr>
              <a:t>[labia ]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B050"/>
                </a:solidFill>
                <a:cs typeface="Arial" pitchFamily="34" charset="0"/>
              </a:rPr>
              <a:t>                       - The sounds that are produced by bilabials are  </a:t>
            </a:r>
            <a:r>
              <a:rPr lang="en-US" sz="2000" b="1" dirty="0" smtClean="0">
                <a:cs typeface="Arial" pitchFamily="34" charset="0"/>
              </a:rPr>
              <a:t>[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p , b , m </a:t>
            </a:r>
            <a:r>
              <a:rPr lang="en-US" sz="2000" b="1" dirty="0" smtClean="0">
                <a:cs typeface="Arial" pitchFamily="34" charset="0"/>
              </a:rPr>
              <a:t>]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Labiodentals: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lower lip </a:t>
            </a: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labia ]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and the upper teeth </a:t>
            </a: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dentals ]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</a:t>
            </a:r>
            <a:r>
              <a:rPr lang="en-US" sz="2000" b="1" dirty="0" smtClean="0">
                <a:solidFill>
                  <a:srgbClr val="00B050"/>
                </a:solidFill>
                <a:cs typeface="Arial" pitchFamily="34" charset="0"/>
              </a:rPr>
              <a:t>- The sounds that are produced by labiodentals are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 , v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]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C. Dentals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 The sounds that are produced by the </a:t>
            </a:r>
            <a:r>
              <a:rPr lang="en-US" sz="20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tongue tip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and the </a:t>
            </a:r>
            <a:r>
              <a:rPr lang="en-US" sz="20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upper front teeth</a:t>
            </a:r>
          </a:p>
          <a:p>
            <a:pPr algn="ctr" rtl="1" eaLnBrk="1" hangingPunct="1">
              <a:buNone/>
            </a:pP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B050"/>
                </a:solidFill>
                <a:cs typeface="Arial" pitchFamily="34" charset="0"/>
              </a:rPr>
              <a:t>- The sounds that are produced by dentals are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ink ,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at ]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D. </a:t>
            </a:r>
            <a:r>
              <a:rPr lang="en-US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Alveolars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sounds that are produced with the front part of the  </a:t>
            </a:r>
            <a:r>
              <a:rPr lang="en-US" sz="20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tongue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on the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alveolar ridge which is the rough , bony ridge immediately behind and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above the upper teeth. [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t, d , s, z , n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] </a:t>
            </a:r>
          </a:p>
          <a:p>
            <a:pPr algn="ctr" rtl="1" eaLnBrk="1" hangingPunct="1">
              <a:buNone/>
            </a:pPr>
            <a:endParaRPr lang="en-US" sz="20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Place of Articulation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152400" y="1295400"/>
            <a:ext cx="9601200" cy="46783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300" b="1" dirty="0" smtClean="0">
                <a:cs typeface="Arial" pitchFamily="34" charset="0"/>
              </a:rPr>
              <a:t> </a:t>
            </a:r>
            <a:r>
              <a:rPr lang="en-US" sz="500" b="1" dirty="0" smtClean="0">
                <a:cs typeface="Arial" pitchFamily="34" charset="0"/>
              </a:rPr>
              <a:t> 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E. Palatals/ Alveolar- palatals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:-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sounds that are produced with the  </a:t>
            </a:r>
            <a:r>
              <a:rPr lang="en-US" sz="20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tongue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and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                                 the </a:t>
            </a:r>
            <a:r>
              <a:rPr lang="en-US" sz="20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palate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the hard part in the roof of the mouth ].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                                 [ </a:t>
            </a:r>
            <a:r>
              <a:rPr lang="en-US" sz="2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sh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ut , chur</a:t>
            </a:r>
            <a:r>
              <a:rPr lang="en-US" sz="2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ch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, trea</a:t>
            </a:r>
            <a:r>
              <a:rPr lang="en-US" sz="24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ure</a:t>
            </a: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, </a:t>
            </a:r>
            <a:r>
              <a:rPr lang="en-US" sz="24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j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oke  ]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                                   -v                -v          +v       +v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F. Velars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 The sounds that are produced with </a:t>
            </a:r>
            <a:r>
              <a:rPr lang="en-US" sz="20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back of the tongue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against the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</a:t>
            </a:r>
            <a:r>
              <a:rPr lang="en-US" sz="20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velum [ soft palate ]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[ k ,  g , 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ng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,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-v   +v   +v 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G. 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Glottals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 Glottis is the place between the vocal cords /folds in the larynx.  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The only sound that is produced without the active use of the tongue and other  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parts of the mouth.                           [ h ]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                                                      -v  </a:t>
            </a:r>
          </a:p>
          <a:p>
            <a:pPr algn="l" rtl="1" eaLnBrk="1" hangingPunct="1">
              <a:buNone/>
            </a:pPr>
            <a:r>
              <a:rPr lang="ar-SA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</a:t>
            </a: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</a:t>
            </a:r>
            <a:r>
              <a:rPr lang="en-US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See the table on page 30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   </a:t>
            </a:r>
            <a:endParaRPr lang="en-US" sz="2600" b="1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marL="400050" indent="-400050" algn="l" rtl="1" eaLnBrk="1" hangingPunct="1"/>
            <a:r>
              <a:rPr lang="en-US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Manner of Articulation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600200"/>
            <a:ext cx="9144000" cy="4373563"/>
          </a:xfrm>
        </p:spPr>
        <p:txBody>
          <a:bodyPr/>
          <a:lstStyle/>
          <a:p>
            <a:pPr algn="l">
              <a:buNone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Manner of Articulation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:- </a:t>
            </a:r>
            <a:r>
              <a:rPr lang="en-US" sz="2000" b="1" dirty="0" smtClean="0">
                <a:cs typeface="Arial" pitchFamily="34" charset="0"/>
              </a:rPr>
              <a:t> Describing consonant sounds in terms of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HOW</a:t>
            </a:r>
            <a:r>
              <a:rPr lang="en-US" sz="2000" b="1" dirty="0" smtClean="0">
                <a:cs typeface="Arial" pitchFamily="34" charset="0"/>
              </a:rPr>
              <a:t> they are articulated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or</a:t>
            </a:r>
            <a:r>
              <a:rPr lang="en-US" sz="2000" b="1" dirty="0" smtClean="0">
                <a:cs typeface="Arial" pitchFamily="34" charset="0"/>
              </a:rPr>
              <a:t> in the way they are made or produced.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A – Stops/ plosive : 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The consonant sounds that are  produced as a result of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                blocking effect on the air stream, then letting it go abruptly . 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                                                       [p], [b],  [t] , [d], [k], [g]   </a:t>
            </a:r>
            <a:endParaRPr lang="ar-SA" sz="2000" b="1" dirty="0" smtClean="0">
              <a:solidFill>
                <a:srgbClr val="FF0066"/>
              </a:solidFill>
              <a:cs typeface="Arial" pitchFamily="34" charset="0"/>
            </a:endParaRP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 - Fricatives</a:t>
            </a: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:-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The sounds produced when blocking the air stream and having the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air pushed through the very narrow opening causing a type of friction </a:t>
            </a:r>
            <a:r>
              <a:rPr lang="en-US" sz="2000" b="1" i="1" dirty="0" smtClean="0">
                <a:solidFill>
                  <a:srgbClr val="009900"/>
                </a:solidFill>
                <a:cs typeface="Arial" pitchFamily="34" charset="0"/>
              </a:rPr>
              <a:t>.</a:t>
            </a:r>
          </a:p>
          <a:p>
            <a:pPr algn="l">
              <a:buNone/>
            </a:pPr>
            <a:r>
              <a:rPr lang="en-US" sz="2000" b="1" i="1" dirty="0" smtClean="0">
                <a:solidFill>
                  <a:srgbClr val="009900"/>
                </a:solidFill>
                <a:cs typeface="Arial" pitchFamily="34" charset="0"/>
              </a:rPr>
              <a:t>                         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[ f] ,  [v] , [ </a:t>
            </a:r>
            <a:r>
              <a:rPr lang="en-US" sz="2400" b="1" i="1" u="sng" dirty="0" smtClean="0">
                <a:solidFill>
                  <a:srgbClr val="FF0066"/>
                </a:solidFill>
                <a:cs typeface="Arial" pitchFamily="34" charset="0"/>
              </a:rPr>
              <a:t>th</a:t>
            </a:r>
            <a:r>
              <a:rPr lang="en-US" sz="2000" b="1" dirty="0" smtClean="0">
                <a:cs typeface="Arial" pitchFamily="34" charset="0"/>
              </a:rPr>
              <a:t>ink’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, [</a:t>
            </a:r>
            <a:r>
              <a:rPr lang="en-US" sz="2400" b="1" i="1" u="sng" dirty="0" smtClean="0">
                <a:solidFill>
                  <a:srgbClr val="FF0066"/>
                </a:solidFill>
                <a:cs typeface="Arial" pitchFamily="34" charset="0"/>
              </a:rPr>
              <a:t>th</a:t>
            </a:r>
            <a:r>
              <a:rPr lang="en-US" sz="2000" b="1" dirty="0" smtClean="0">
                <a:cs typeface="Arial" pitchFamily="34" charset="0"/>
              </a:rPr>
              <a:t>at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, [s] , [z] , [</a:t>
            </a:r>
            <a:r>
              <a:rPr lang="en-US" sz="2000" b="1" dirty="0" err="1" smtClean="0">
                <a:solidFill>
                  <a:srgbClr val="FF0066"/>
                </a:solidFill>
                <a:cs typeface="Arial" pitchFamily="34" charset="0"/>
              </a:rPr>
              <a:t>sh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, trea</a:t>
            </a:r>
            <a:r>
              <a:rPr lang="en-US" sz="2400" b="1" u="sng" dirty="0" smtClean="0">
                <a:solidFill>
                  <a:srgbClr val="FF0066"/>
                </a:solidFill>
                <a:cs typeface="Arial" pitchFamily="34" charset="0"/>
              </a:rPr>
              <a:t>s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ure]  </a:t>
            </a:r>
          </a:p>
          <a:p>
            <a:pPr algn="l">
              <a:buNone/>
            </a:pPr>
            <a:r>
              <a:rPr lang="en-US" sz="2000" b="1" i="1" dirty="0" smtClean="0">
                <a:solidFill>
                  <a:srgbClr val="C0000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C. Affricates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:- The sounds produced while combining a brief stopping of the air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    stream with an obstructed release causing some friction.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    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[ </a:t>
            </a:r>
            <a:r>
              <a:rPr lang="en-US" sz="2400" b="1" i="1" u="sng" dirty="0" smtClean="0">
                <a:solidFill>
                  <a:srgbClr val="FF0066"/>
                </a:solidFill>
                <a:cs typeface="Arial" pitchFamily="34" charset="0"/>
              </a:rPr>
              <a:t>ch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eap] , [</a:t>
            </a:r>
            <a:r>
              <a:rPr lang="en-US" sz="2400" b="1" i="1" u="sng" dirty="0" smtClean="0">
                <a:solidFill>
                  <a:srgbClr val="FF0066"/>
                </a:solidFill>
                <a:cs typeface="Arial" pitchFamily="34" charset="0"/>
              </a:rPr>
              <a:t>g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erm]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          -v            +v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marL="400050" indent="-400050" algn="l" rtl="1" eaLnBrk="1" hangingPunct="1"/>
            <a:r>
              <a:rPr lang="en-US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Manner of Articulation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600200"/>
            <a:ext cx="9144000" cy="4373563"/>
          </a:xfrm>
        </p:spPr>
        <p:txBody>
          <a:bodyPr/>
          <a:lstStyle/>
          <a:p>
            <a:pPr algn="l">
              <a:buNone/>
            </a:pPr>
            <a:r>
              <a:rPr lang="en-US" sz="20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D – Nasals: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The consonant sounds that are  produced when the velum is lowered and the air stream is allowed to flow through the nose. 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                                                       [m], [n],  [</a:t>
            </a:r>
            <a:r>
              <a:rPr lang="en-US" sz="2000" b="1" dirty="0" err="1" smtClean="0">
                <a:solidFill>
                  <a:srgbClr val="FF0066"/>
                </a:solidFill>
                <a:cs typeface="Arial" pitchFamily="34" charset="0"/>
              </a:rPr>
              <a:t>ng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</a:t>
            </a:r>
          </a:p>
          <a:p>
            <a:pPr algn="l">
              <a:buNone/>
            </a:pPr>
            <a:r>
              <a:rPr lang="en-US" sz="2000" b="1" dirty="0" smtClean="0">
                <a:cs typeface="Arial" pitchFamily="34" charset="0"/>
              </a:rPr>
              <a:t>                                                                +v    +v    +v   </a:t>
            </a:r>
            <a:endParaRPr lang="ar-SA" sz="2000" b="1" dirty="0" smtClean="0">
              <a:cs typeface="Arial" pitchFamily="34" charset="0"/>
            </a:endParaRP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 - Liquids</a:t>
            </a: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:-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There are 2 sounds. 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The Lateral liquid [L]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is  produced by letting the air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stream flow around the sides of the tongue and the tip of the tongue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contacts the middle of the alveolar ridge. The 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[ r]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sound is formed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with the tongue tip raised </a:t>
            </a:r>
            <a:r>
              <a:rPr lang="en-US" sz="2000" b="1" i="1" dirty="0" smtClean="0">
                <a:solidFill>
                  <a:srgbClr val="009900"/>
                </a:solidFill>
                <a:cs typeface="Arial" pitchFamily="34" charset="0"/>
              </a:rPr>
              <a:t>and curled back; near the alveolar ridge.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</a:t>
            </a:r>
          </a:p>
          <a:p>
            <a:pPr algn="l">
              <a:buNone/>
            </a:pPr>
            <a:r>
              <a:rPr lang="en-US" sz="2000" b="1" i="1" dirty="0" smtClean="0">
                <a:solidFill>
                  <a:srgbClr val="C0000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F. Glides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:- The sounds produced while combining a brief stopping of the air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    stream with an obstructed release causing some friction.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    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[ </a:t>
            </a:r>
            <a:r>
              <a:rPr lang="en-US" sz="2400" b="1" i="1" u="sng" dirty="0" smtClean="0">
                <a:solidFill>
                  <a:srgbClr val="FF0066"/>
                </a:solidFill>
                <a:cs typeface="Arial" pitchFamily="34" charset="0"/>
              </a:rPr>
              <a:t>ch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eap] , [</a:t>
            </a:r>
            <a:r>
              <a:rPr lang="en-US" sz="2400" b="1" i="1" u="sng" dirty="0" smtClean="0">
                <a:solidFill>
                  <a:srgbClr val="FF0066"/>
                </a:solidFill>
                <a:cs typeface="Arial" pitchFamily="34" charset="0"/>
              </a:rPr>
              <a:t>g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erm]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          -v            +v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IV. Charting Consonant Sounds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</p:nvPr>
        </p:nvGraphicFramePr>
        <p:xfrm>
          <a:off x="228596" y="1828800"/>
          <a:ext cx="9448804" cy="3119120"/>
        </p:xfrm>
        <a:graphic>
          <a:graphicData uri="http://schemas.openxmlformats.org/drawingml/2006/table">
            <a:tbl>
              <a:tblPr rtl="1" firstRow="1" bandRow="1">
                <a:tableStyleId>{08FB837D-C827-4EFA-A057-4D05807E0F7C}</a:tableStyleId>
              </a:tblPr>
              <a:tblGrid>
                <a:gridCol w="478808"/>
                <a:gridCol w="437866"/>
                <a:gridCol w="536812"/>
                <a:gridCol w="465162"/>
                <a:gridCol w="558420"/>
                <a:gridCol w="449240"/>
                <a:gridCol w="826826"/>
                <a:gridCol w="520795"/>
                <a:gridCol w="628211"/>
                <a:gridCol w="516322"/>
                <a:gridCol w="782170"/>
                <a:gridCol w="816912"/>
                <a:gridCol w="606067"/>
                <a:gridCol w="482520"/>
                <a:gridCol w="1342673"/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Glottal</a:t>
                      </a:r>
                      <a:endParaRPr lang="ar-SA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Velar</a:t>
                      </a:r>
                      <a:endParaRPr lang="ar-SA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sz="1600" dirty="0">
                        <a:solidFill>
                          <a:srgbClr val="002060"/>
                        </a:solidFill>
                        <a:effectLst/>
                        <a:latin typeface="Arial Black" pitchFamily="34" charset="0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Palatal</a:t>
                      </a:r>
                      <a:endParaRPr lang="ar-SA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Alveolar</a:t>
                      </a:r>
                      <a:endParaRPr lang="ar-SA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Dental</a:t>
                      </a:r>
                      <a:endParaRPr lang="ar-SA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Labiodentals</a:t>
                      </a:r>
                      <a:endParaRPr lang="ar-SA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Bilabials</a:t>
                      </a:r>
                      <a:endParaRPr lang="ar-SA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+v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-v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+v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-v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+v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-v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+v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-v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+v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-v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+v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-v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+v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-v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g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k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d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t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b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p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b="1" dirty="0" smtClean="0"/>
                        <a:t>Stops</a:t>
                      </a:r>
                      <a:endParaRPr lang="ar-SA" sz="1600" b="1" dirty="0">
                        <a:latin typeface="Arial Black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h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ʒ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∫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z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 s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gsw-FR" sz="2000" b="1" dirty="0" smtClean="0">
                          <a:effectLst/>
                        </a:rPr>
                        <a:t>ð</a:t>
                      </a:r>
                      <a:endParaRPr lang="ar-SA" sz="20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l-GR" sz="2000" b="1" dirty="0" smtClean="0">
                          <a:effectLst/>
                        </a:rPr>
                        <a:t>θ</a:t>
                      </a:r>
                      <a:endParaRPr lang="ar-SA" sz="20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v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f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b="1" dirty="0" smtClean="0"/>
                        <a:t>Fricatives</a:t>
                      </a:r>
                      <a:endParaRPr lang="ar-SA" sz="1600" b="1" dirty="0">
                        <a:latin typeface="Arial Black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ʤ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ʧ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b="1" dirty="0" smtClean="0"/>
                        <a:t>Affricates</a:t>
                      </a:r>
                      <a:endParaRPr lang="ar-SA" sz="1600" b="1" dirty="0">
                        <a:latin typeface="Arial Black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ŋ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n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m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b="1" dirty="0" smtClean="0"/>
                        <a:t>Nasals</a:t>
                      </a:r>
                      <a:endParaRPr lang="ar-SA" sz="1600" b="1" dirty="0">
                        <a:latin typeface="Arial Black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/>
                        <a:t>  </a:t>
                      </a:r>
                      <a:r>
                        <a:rPr lang="ar-SA" sz="1600" b="1" baseline="0" dirty="0" smtClean="0"/>
                        <a:t> </a:t>
                      </a:r>
                      <a:r>
                        <a:rPr lang="en-US" sz="1600" b="1" baseline="0" dirty="0" smtClean="0"/>
                        <a:t>   </a:t>
                      </a:r>
                      <a:r>
                        <a:rPr lang="en-US" sz="2000" b="1" baseline="0" dirty="0" smtClean="0"/>
                        <a:t>l  r</a:t>
                      </a:r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b="1" dirty="0" smtClean="0"/>
                        <a:t>Liquids</a:t>
                      </a:r>
                      <a:endParaRPr lang="ar-SA" sz="1600" b="1" dirty="0">
                        <a:latin typeface="Arial Black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j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w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b="1" dirty="0" smtClean="0"/>
                        <a:t>Glides</a:t>
                      </a:r>
                      <a:endParaRPr lang="ar-SA" sz="1600" b="1" dirty="0">
                        <a:latin typeface="Arial Black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Examples </a:t>
            </a:r>
            <a:endParaRPr lang="ar-S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295401"/>
            <a:ext cx="9144001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AutoNum type="arabicPeriod"/>
            </a:pPr>
            <a:r>
              <a:rPr lang="en-US" sz="1800" b="1" i="1" dirty="0" smtClean="0">
                <a:latin typeface="Arial Black" pitchFamily="34" charset="0"/>
                <a:cs typeface="+mj-cs"/>
              </a:rPr>
              <a:t>Stops: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+mj-cs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[p]     </a:t>
            </a:r>
            <a:r>
              <a:rPr lang="en-US" sz="1800" b="1" u="sng" dirty="0" smtClean="0">
                <a:solidFill>
                  <a:srgbClr val="0070C0"/>
                </a:solidFill>
                <a:latin typeface="+mj-lt"/>
                <a:cs typeface="+mj-cs"/>
              </a:rPr>
              <a:t>p</a:t>
            </a: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eo</a:t>
            </a:r>
            <a:r>
              <a:rPr lang="en-US" sz="1800" b="1" u="sng" dirty="0" smtClean="0">
                <a:solidFill>
                  <a:srgbClr val="0070C0"/>
                </a:solidFill>
                <a:latin typeface="+mj-lt"/>
                <a:cs typeface="+mj-cs"/>
              </a:rPr>
              <a:t>p</a:t>
            </a: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le         	re</a:t>
            </a:r>
            <a:r>
              <a:rPr lang="en-US" sz="1800" b="1" u="sng" dirty="0" smtClean="0">
                <a:solidFill>
                  <a:srgbClr val="0070C0"/>
                </a:solidFill>
                <a:latin typeface="+mj-lt"/>
                <a:cs typeface="+mj-cs"/>
              </a:rPr>
              <a:t>p</a:t>
            </a: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ublic                        slee</a:t>
            </a:r>
            <a:r>
              <a:rPr lang="en-US" sz="1800" b="1" u="sng" dirty="0" smtClean="0">
                <a:solidFill>
                  <a:srgbClr val="0070C0"/>
                </a:solidFill>
                <a:latin typeface="+mj-lt"/>
                <a:cs typeface="+mj-cs"/>
              </a:rPr>
              <a:t>p</a:t>
            </a: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           </a:t>
            </a:r>
            <a:r>
              <a:rPr lang="en-US" sz="1800" b="1" dirty="0" smtClean="0">
                <a:latin typeface="+mj-lt"/>
                <a:cs typeface="+mj-cs"/>
              </a:rPr>
              <a:t>	</a:t>
            </a:r>
          </a:p>
          <a:p>
            <a:pPr algn="l" eaLnBrk="1" hangingPunct="1">
              <a:buNone/>
            </a:pPr>
            <a:r>
              <a:rPr lang="en-US" sz="1800" b="1" dirty="0" smtClean="0">
                <a:latin typeface="+mj-lt"/>
                <a:cs typeface="+mj-cs"/>
              </a:rPr>
              <a:t>      </a:t>
            </a:r>
            <a:r>
              <a:rPr lang="en-US" sz="1800" b="1" dirty="0" smtClean="0">
                <a:solidFill>
                  <a:srgbClr val="FF0000"/>
                </a:solidFill>
                <a:latin typeface="+mj-lt"/>
                <a:cs typeface="+mj-cs"/>
              </a:rPr>
              <a:t>[b]     </a:t>
            </a:r>
            <a:r>
              <a:rPr lang="en-US" sz="1800" b="1" u="sng" dirty="0" smtClean="0">
                <a:solidFill>
                  <a:srgbClr val="FF0000"/>
                </a:solidFill>
                <a:latin typeface="+mj-lt"/>
                <a:cs typeface="+mj-cs"/>
              </a:rPr>
              <a:t>b</a:t>
            </a:r>
            <a:r>
              <a:rPr lang="en-US" sz="1800" b="1" dirty="0" smtClean="0">
                <a:solidFill>
                  <a:srgbClr val="FF0000"/>
                </a:solidFill>
                <a:latin typeface="+mj-lt"/>
                <a:cs typeface="+mj-cs"/>
              </a:rPr>
              <a:t>asic               	sym</a:t>
            </a:r>
            <a:r>
              <a:rPr lang="en-US" sz="1800" b="1" u="sng" dirty="0" smtClean="0">
                <a:solidFill>
                  <a:srgbClr val="FF0000"/>
                </a:solidFill>
                <a:latin typeface="+mj-lt"/>
                <a:cs typeface="+mj-cs"/>
              </a:rPr>
              <a:t>b</a:t>
            </a:r>
            <a:r>
              <a:rPr lang="en-US" sz="1800" b="1" dirty="0" smtClean="0">
                <a:solidFill>
                  <a:srgbClr val="FF0000"/>
                </a:solidFill>
                <a:latin typeface="+mj-lt"/>
                <a:cs typeface="+mj-cs"/>
              </a:rPr>
              <a:t>ols  		    ru</a:t>
            </a:r>
            <a:r>
              <a:rPr lang="en-US" sz="1800" b="1" u="sng" dirty="0" smtClean="0">
                <a:solidFill>
                  <a:srgbClr val="FF0000"/>
                </a:solidFill>
                <a:latin typeface="+mj-lt"/>
                <a:cs typeface="+mj-cs"/>
              </a:rPr>
              <a:t>b</a:t>
            </a:r>
            <a:r>
              <a:rPr lang="en-US" sz="1800" b="1" dirty="0" smtClean="0">
                <a:solidFill>
                  <a:srgbClr val="FF0000"/>
                </a:solidFill>
                <a:latin typeface="+mj-lt"/>
                <a:cs typeface="+mj-cs"/>
              </a:rPr>
              <a:t>             </a:t>
            </a:r>
            <a:r>
              <a:rPr lang="en-US" sz="1800" b="1" dirty="0" smtClean="0">
                <a:latin typeface="+mj-lt"/>
                <a:cs typeface="+mj-cs"/>
              </a:rPr>
              <a:t>	</a:t>
            </a:r>
          </a:p>
          <a:p>
            <a:pPr algn="l" eaLnBrk="1" hangingPunct="1">
              <a:buNone/>
            </a:pPr>
            <a:r>
              <a:rPr lang="en-US" sz="1800" b="1" dirty="0" smtClean="0">
                <a:latin typeface="Arial Black" pitchFamily="34" charset="0"/>
                <a:cs typeface="+mj-cs"/>
              </a:rPr>
              <a:t>    </a:t>
            </a:r>
            <a:r>
              <a:rPr lang="en-US" sz="1800" b="1" dirty="0" smtClean="0">
                <a:solidFill>
                  <a:srgbClr val="009900"/>
                </a:solidFill>
                <a:latin typeface="+mj-lt"/>
                <a:cs typeface="+mj-cs"/>
              </a:rPr>
              <a:t>[t]      </a:t>
            </a:r>
            <a:r>
              <a:rPr lang="en-US" sz="1800" b="1" u="sng" dirty="0" smtClean="0">
                <a:solidFill>
                  <a:srgbClr val="009900"/>
                </a:solidFill>
                <a:latin typeface="+mj-lt"/>
                <a:cs typeface="+mj-cs"/>
              </a:rPr>
              <a:t>t</a:t>
            </a:r>
            <a:r>
              <a:rPr lang="en-US" sz="1800" b="1" dirty="0" smtClean="0">
                <a:solidFill>
                  <a:srgbClr val="009900"/>
                </a:solidFill>
                <a:latin typeface="+mj-lt"/>
                <a:cs typeface="+mj-cs"/>
              </a:rPr>
              <a:t>able		reci</a:t>
            </a:r>
            <a:r>
              <a:rPr lang="en-US" sz="1800" b="1" u="sng" dirty="0" smtClean="0">
                <a:solidFill>
                  <a:srgbClr val="009900"/>
                </a:solidFill>
                <a:latin typeface="+mj-lt"/>
                <a:cs typeface="+mj-cs"/>
              </a:rPr>
              <a:t>t</a:t>
            </a:r>
            <a:r>
              <a:rPr lang="en-US" sz="1800" b="1" dirty="0" smtClean="0">
                <a:solidFill>
                  <a:srgbClr val="009900"/>
                </a:solidFill>
                <a:latin typeface="+mj-lt"/>
                <a:cs typeface="+mj-cs"/>
              </a:rPr>
              <a:t>ing                         sea</a:t>
            </a:r>
            <a:r>
              <a:rPr lang="en-US" sz="1800" b="1" u="sng" dirty="0" smtClean="0">
                <a:solidFill>
                  <a:srgbClr val="009900"/>
                </a:solidFill>
                <a:latin typeface="+mj-lt"/>
                <a:cs typeface="+mj-cs"/>
              </a:rPr>
              <a:t>t</a:t>
            </a:r>
            <a:r>
              <a:rPr lang="en-US" sz="1800" b="1" dirty="0" smtClean="0">
                <a:solidFill>
                  <a:srgbClr val="009900"/>
                </a:solidFill>
                <a:latin typeface="+mj-lt"/>
                <a:cs typeface="+mj-cs"/>
              </a:rPr>
              <a:t>             </a:t>
            </a:r>
            <a:r>
              <a:rPr lang="en-US" sz="1800" b="1" dirty="0" smtClean="0">
                <a:latin typeface="+mj-lt"/>
                <a:cs typeface="+mj-cs"/>
              </a:rPr>
              <a:t>	</a:t>
            </a:r>
          </a:p>
          <a:p>
            <a:pPr algn="l" eaLnBrk="1" hangingPunct="1">
              <a:buNone/>
            </a:pPr>
            <a:r>
              <a:rPr lang="en-US" sz="1800" b="1" dirty="0" smtClean="0">
                <a:latin typeface="+mj-lt"/>
                <a:cs typeface="+mj-cs"/>
              </a:rPr>
              <a:t>      [d]    </a:t>
            </a:r>
            <a:r>
              <a:rPr lang="en-US" sz="1800" b="1" u="sng" dirty="0" smtClean="0">
                <a:latin typeface="+mj-lt"/>
                <a:cs typeface="+mj-cs"/>
              </a:rPr>
              <a:t>d</a:t>
            </a:r>
            <a:r>
              <a:rPr lang="en-US" sz="1800" b="1" dirty="0" smtClean="0">
                <a:latin typeface="+mj-lt"/>
                <a:cs typeface="+mj-cs"/>
              </a:rPr>
              <a:t>angerous         	rea</a:t>
            </a:r>
            <a:r>
              <a:rPr lang="en-US" sz="1800" b="1" u="sng" dirty="0" smtClean="0">
                <a:latin typeface="+mj-lt"/>
                <a:cs typeface="+mj-cs"/>
              </a:rPr>
              <a:t>d</a:t>
            </a:r>
            <a:r>
              <a:rPr lang="en-US" sz="1800" b="1" dirty="0" smtClean="0">
                <a:latin typeface="+mj-lt"/>
                <a:cs typeface="+mj-cs"/>
              </a:rPr>
              <a:t>ing 	                     covere</a:t>
            </a:r>
            <a:r>
              <a:rPr lang="en-US" sz="1800" b="1" u="sng" dirty="0" smtClean="0">
                <a:latin typeface="+mj-lt"/>
                <a:cs typeface="+mj-cs"/>
              </a:rPr>
              <a:t>d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7030A0"/>
                </a:solidFill>
                <a:latin typeface="+mj-lt"/>
                <a:cs typeface="+mj-cs"/>
              </a:rPr>
              <a:t>      [k]    </a:t>
            </a:r>
            <a:r>
              <a:rPr lang="en-US" sz="1800" b="1" u="sng" dirty="0" smtClean="0">
                <a:solidFill>
                  <a:srgbClr val="7030A0"/>
                </a:solidFill>
                <a:latin typeface="+mj-lt"/>
                <a:cs typeface="+mj-cs"/>
              </a:rPr>
              <a:t>k</a:t>
            </a:r>
            <a:r>
              <a:rPr lang="en-US" sz="1800" b="1" dirty="0" smtClean="0">
                <a:solidFill>
                  <a:srgbClr val="7030A0"/>
                </a:solidFill>
                <a:latin typeface="+mj-lt"/>
                <a:cs typeface="+mj-cs"/>
              </a:rPr>
              <a:t>eep                             re</a:t>
            </a:r>
            <a:r>
              <a:rPr lang="en-US" sz="1800" b="1" u="sng" dirty="0" smtClean="0">
                <a:solidFill>
                  <a:srgbClr val="7030A0"/>
                </a:solidFill>
                <a:latin typeface="+mj-lt"/>
                <a:cs typeface="+mj-cs"/>
              </a:rPr>
              <a:t>c</a:t>
            </a:r>
            <a:r>
              <a:rPr lang="en-US" sz="1800" b="1" dirty="0" smtClean="0">
                <a:solidFill>
                  <a:srgbClr val="7030A0"/>
                </a:solidFill>
                <a:latin typeface="+mj-lt"/>
                <a:cs typeface="+mj-cs"/>
              </a:rPr>
              <a:t>ognize                     stea</a:t>
            </a:r>
            <a:r>
              <a:rPr lang="en-US" sz="1800" b="1" u="sng" dirty="0" smtClean="0">
                <a:solidFill>
                  <a:srgbClr val="7030A0"/>
                </a:solidFill>
                <a:latin typeface="+mj-lt"/>
                <a:cs typeface="+mj-cs"/>
              </a:rPr>
              <a:t>k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      [g]    </a:t>
            </a:r>
            <a:r>
              <a:rPr lang="en-US" sz="1800" b="1" u="sng" dirty="0" smtClean="0">
                <a:solidFill>
                  <a:srgbClr val="0070C0"/>
                </a:solidFill>
                <a:latin typeface="+mj-lt"/>
                <a:cs typeface="+mj-cs"/>
              </a:rPr>
              <a:t>g</a:t>
            </a: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oal                              re</a:t>
            </a:r>
            <a:r>
              <a:rPr lang="en-US" sz="1800" b="1" u="sng" dirty="0" smtClean="0">
                <a:solidFill>
                  <a:srgbClr val="0070C0"/>
                </a:solidFill>
                <a:latin typeface="+mj-lt"/>
                <a:cs typeface="+mj-cs"/>
              </a:rPr>
              <a:t>g</a:t>
            </a: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ard                          ba</a:t>
            </a:r>
            <a:r>
              <a:rPr lang="en-US" sz="1800" b="1" u="sng" dirty="0" smtClean="0">
                <a:solidFill>
                  <a:srgbClr val="0070C0"/>
                </a:solidFill>
                <a:latin typeface="+mj-lt"/>
                <a:cs typeface="+mj-cs"/>
              </a:rPr>
              <a:t>g</a:t>
            </a: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  </a:t>
            </a:r>
          </a:p>
          <a:p>
            <a:pPr algn="l" eaLnBrk="1" hangingPunct="1">
              <a:buNone/>
            </a:pPr>
            <a:r>
              <a:rPr lang="en-US" sz="1800" b="1" i="1" dirty="0" smtClean="0">
                <a:solidFill>
                  <a:srgbClr val="FF0000"/>
                </a:solidFill>
                <a:latin typeface="Arial Black" pitchFamily="34" charset="0"/>
                <a:cs typeface="+mj-cs"/>
              </a:rPr>
              <a:t>2. Fricatives</a:t>
            </a:r>
          </a:p>
          <a:p>
            <a:pPr algn="l" eaLnBrk="1" hangingPunct="1"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[f]    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ood                     de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ine                     enou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gh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    [v]   </a:t>
            </a:r>
            <a:r>
              <a:rPr lang="en-US" sz="1800" b="1" u="sng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ery                      re</a:t>
            </a:r>
            <a:r>
              <a:rPr lang="en-US" sz="1800" b="1" u="sng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ise                      lo</a:t>
            </a:r>
            <a:r>
              <a:rPr lang="en-US" sz="1800" b="1" u="sng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ve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[</a:t>
            </a:r>
            <a:r>
              <a:rPr lang="el-GR" sz="1800" b="1" dirty="0" smtClean="0">
                <a:solidFill>
                  <a:srgbClr val="FF0000"/>
                </a:solidFill>
              </a:rPr>
              <a:t>θ</a:t>
            </a:r>
            <a:r>
              <a:rPr lang="en-US" sz="1800" b="1" dirty="0" smtClean="0">
                <a:solidFill>
                  <a:srgbClr val="FF0000"/>
                </a:solidFill>
              </a:rPr>
              <a:t>]   </a:t>
            </a:r>
            <a:r>
              <a:rPr lang="en-US" sz="1800" b="1" u="sng" dirty="0" smtClean="0">
                <a:solidFill>
                  <a:srgbClr val="FF0000"/>
                </a:solidFill>
              </a:rPr>
              <a:t>th</a:t>
            </a:r>
            <a:r>
              <a:rPr lang="en-US" sz="1800" b="1" dirty="0" smtClean="0">
                <a:solidFill>
                  <a:srgbClr val="FF0000"/>
                </a:solidFill>
              </a:rPr>
              <a:t>ink                           diph</a:t>
            </a:r>
            <a:r>
              <a:rPr lang="en-US" sz="1800" b="1" u="sng" dirty="0" smtClean="0">
                <a:solidFill>
                  <a:srgbClr val="FF0000"/>
                </a:solidFill>
              </a:rPr>
              <a:t>th</a:t>
            </a:r>
            <a:r>
              <a:rPr lang="en-US" sz="1800" b="1" dirty="0" smtClean="0">
                <a:solidFill>
                  <a:srgbClr val="FF0000"/>
                </a:solidFill>
              </a:rPr>
              <a:t>ong                     mou</a:t>
            </a:r>
            <a:r>
              <a:rPr lang="en-US" sz="1800" b="1" u="sng" dirty="0" smtClean="0">
                <a:solidFill>
                  <a:srgbClr val="FF0000"/>
                </a:solidFill>
              </a:rPr>
              <a:t>th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7030A0"/>
                </a:solidFill>
              </a:rPr>
              <a:t>      [</a:t>
            </a:r>
            <a:r>
              <a:rPr lang="gsw-FR" sz="1800" b="1" dirty="0" smtClean="0">
                <a:solidFill>
                  <a:srgbClr val="7030A0"/>
                </a:solidFill>
              </a:rPr>
              <a:t>ð]   </a:t>
            </a:r>
            <a:r>
              <a:rPr lang="gsw-FR" sz="1800" b="1" u="sng" dirty="0" smtClean="0">
                <a:solidFill>
                  <a:srgbClr val="7030A0"/>
                </a:solidFill>
              </a:rPr>
              <a:t>th</a:t>
            </a:r>
            <a:r>
              <a:rPr lang="gsw-FR" sz="1800" b="1" dirty="0" smtClean="0">
                <a:solidFill>
                  <a:srgbClr val="7030A0"/>
                </a:solidFill>
              </a:rPr>
              <a:t>at                           </a:t>
            </a:r>
            <a:r>
              <a:rPr lang="en-US" sz="1800" b="1" dirty="0" smtClean="0">
                <a:solidFill>
                  <a:srgbClr val="7030A0"/>
                </a:solidFill>
              </a:rPr>
              <a:t> </a:t>
            </a:r>
            <a:r>
              <a:rPr lang="gsw-FR" sz="1800" b="1" dirty="0" smtClean="0">
                <a:solidFill>
                  <a:srgbClr val="7030A0"/>
                </a:solidFill>
              </a:rPr>
              <a:t> mo</a:t>
            </a:r>
            <a:r>
              <a:rPr lang="gsw-FR" sz="1800" b="1" u="sng" dirty="0" smtClean="0">
                <a:solidFill>
                  <a:srgbClr val="7030A0"/>
                </a:solidFill>
              </a:rPr>
              <a:t>th</a:t>
            </a:r>
            <a:r>
              <a:rPr lang="gsw-FR" sz="1800" b="1" dirty="0" smtClean="0">
                <a:solidFill>
                  <a:srgbClr val="7030A0"/>
                </a:solidFill>
              </a:rPr>
              <a:t>er                      </a:t>
            </a:r>
            <a:r>
              <a:rPr lang="en-US" sz="1800" b="1" dirty="0" smtClean="0">
                <a:solidFill>
                  <a:srgbClr val="7030A0"/>
                </a:solidFill>
              </a:rPr>
              <a:t>  </a:t>
            </a:r>
            <a:r>
              <a:rPr lang="gsw-FR" sz="1800" b="1" dirty="0" smtClean="0">
                <a:solidFill>
                  <a:srgbClr val="7030A0"/>
                </a:solidFill>
              </a:rPr>
              <a:t>  </a:t>
            </a:r>
            <a:r>
              <a:rPr lang="en-US" sz="1800" b="1" dirty="0" smtClean="0">
                <a:solidFill>
                  <a:srgbClr val="7030A0"/>
                </a:solidFill>
              </a:rPr>
              <a:t>  </a:t>
            </a:r>
            <a:r>
              <a:rPr lang="gsw-FR" sz="1800" b="1" dirty="0" smtClean="0">
                <a:solidFill>
                  <a:srgbClr val="7030A0"/>
                </a:solidFill>
              </a:rPr>
              <a:t> ?</a:t>
            </a:r>
          </a:p>
          <a:p>
            <a:pPr algn="l" eaLnBrk="1" hangingPunct="1">
              <a:buNone/>
            </a:pPr>
            <a:r>
              <a:rPr lang="gsw-FR" sz="1800" b="1" dirty="0" smtClean="0">
                <a:solidFill>
                  <a:srgbClr val="0070C0"/>
                </a:solidFill>
              </a:rPr>
              <a:t>      [s]   </a:t>
            </a:r>
            <a:r>
              <a:rPr lang="gsw-FR" sz="1800" b="1" u="sng" dirty="0" smtClean="0">
                <a:solidFill>
                  <a:srgbClr val="0070C0"/>
                </a:solidFill>
              </a:rPr>
              <a:t>s</a:t>
            </a:r>
            <a:r>
              <a:rPr lang="gsw-FR" sz="1800" b="1" dirty="0" smtClean="0">
                <a:solidFill>
                  <a:srgbClr val="0070C0"/>
                </a:solidFill>
              </a:rPr>
              <a:t>elf                            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gsw-FR" sz="1800" b="1" dirty="0" smtClean="0">
                <a:solidFill>
                  <a:srgbClr val="0070C0"/>
                </a:solidFill>
              </a:rPr>
              <a:t> under</a:t>
            </a:r>
            <a:r>
              <a:rPr lang="gsw-FR" sz="1800" b="1" u="sng" dirty="0" smtClean="0">
                <a:solidFill>
                  <a:srgbClr val="0070C0"/>
                </a:solidFill>
              </a:rPr>
              <a:t>s</a:t>
            </a:r>
            <a:r>
              <a:rPr lang="gsw-FR" sz="1800" b="1" dirty="0" smtClean="0">
                <a:solidFill>
                  <a:srgbClr val="0070C0"/>
                </a:solidFill>
              </a:rPr>
              <a:t>tand                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gsw-FR" sz="1800" b="1" dirty="0" smtClean="0">
                <a:solidFill>
                  <a:srgbClr val="0070C0"/>
                </a:solidFill>
              </a:rPr>
              <a:t>  hou</a:t>
            </a:r>
            <a:r>
              <a:rPr lang="gsw-FR" sz="1800" b="1" u="sng" dirty="0" smtClean="0">
                <a:solidFill>
                  <a:srgbClr val="0070C0"/>
                </a:solidFill>
              </a:rPr>
              <a:t>se</a:t>
            </a:r>
          </a:p>
          <a:p>
            <a:pPr algn="l" eaLnBrk="1" hangingPunct="1">
              <a:buNone/>
            </a:pPr>
            <a:r>
              <a:rPr lang="gsw-FR" sz="1800" b="1" dirty="0" smtClean="0"/>
              <a:t>      [z]   </a:t>
            </a:r>
            <a:r>
              <a:rPr lang="gsw-FR" sz="1800" b="1" u="sng" dirty="0" smtClean="0"/>
              <a:t>z</a:t>
            </a:r>
            <a:r>
              <a:rPr lang="gsw-FR" sz="1800" b="1" dirty="0" smtClean="0"/>
              <a:t>ero                           </a:t>
            </a:r>
            <a:r>
              <a:rPr lang="en-US" sz="1800" b="1" dirty="0" smtClean="0"/>
              <a:t> </a:t>
            </a:r>
            <a:r>
              <a:rPr lang="gsw-FR" sz="1800" b="1" dirty="0" smtClean="0"/>
              <a:t> de</a:t>
            </a:r>
            <a:r>
              <a:rPr lang="gsw-FR" sz="1800" b="1" u="sng" dirty="0" smtClean="0"/>
              <a:t>s</a:t>
            </a:r>
            <a:r>
              <a:rPr lang="gsw-FR" sz="1800" b="1" dirty="0" smtClean="0"/>
              <a:t>ert                          </a:t>
            </a:r>
            <a:r>
              <a:rPr lang="en-US" sz="1800" b="1" dirty="0" smtClean="0"/>
              <a:t> </a:t>
            </a:r>
            <a:r>
              <a:rPr lang="gsw-FR" sz="1800" b="1" dirty="0" smtClean="0"/>
              <a:t> qui</a:t>
            </a:r>
            <a:r>
              <a:rPr lang="gsw-FR" sz="1800" b="1" u="sng" dirty="0" smtClean="0"/>
              <a:t>z</a:t>
            </a:r>
            <a:endParaRPr lang="en-US" sz="1800" b="1" u="sng" dirty="0" smtClean="0"/>
          </a:p>
          <a:p>
            <a:pPr algn="l" eaLnBrk="1" hangingPunct="1">
              <a:buFont typeface="Arial" pitchFamily="34" charset="0"/>
              <a:buAutoNum type="arabicPeriod"/>
            </a:pP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Examples </a:t>
            </a:r>
            <a:endParaRPr lang="ar-S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295401"/>
            <a:ext cx="9144001" cy="4678363"/>
          </a:xfrm>
        </p:spPr>
        <p:txBody>
          <a:bodyPr/>
          <a:lstStyle/>
          <a:p>
            <a:pPr algn="l" eaLnBrk="1" hangingPunct="1"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None/>
            </a:pPr>
            <a:r>
              <a:rPr lang="en-US" sz="2000" b="1" dirty="0" smtClean="0">
                <a:solidFill>
                  <a:srgbClr val="3B84AF"/>
                </a:solidFill>
              </a:rPr>
              <a:t>     [ </a:t>
            </a:r>
            <a:r>
              <a:rPr lang="ar-SA" sz="2000" b="1" dirty="0" smtClean="0">
                <a:solidFill>
                  <a:srgbClr val="3B84AF"/>
                </a:solidFill>
              </a:rPr>
              <a:t>∫</a:t>
            </a:r>
            <a:r>
              <a:rPr lang="en-US" sz="2000" b="1" dirty="0" smtClean="0">
                <a:solidFill>
                  <a:srgbClr val="3B84AF"/>
                </a:solidFill>
              </a:rPr>
              <a:t> ]                  </a:t>
            </a:r>
            <a:r>
              <a:rPr lang="en-US" sz="2000" b="1" u="sng" dirty="0" smtClean="0">
                <a:solidFill>
                  <a:srgbClr val="3B84AF"/>
                </a:solidFill>
              </a:rPr>
              <a:t>sh</a:t>
            </a:r>
            <a:r>
              <a:rPr lang="en-US" sz="2000" b="1" dirty="0" smtClean="0">
                <a:solidFill>
                  <a:srgbClr val="3B84AF"/>
                </a:solidFill>
              </a:rPr>
              <a:t>ore                                 pu</a:t>
            </a:r>
            <a:r>
              <a:rPr lang="en-US" sz="2000" b="1" u="sng" dirty="0" smtClean="0">
                <a:solidFill>
                  <a:srgbClr val="3B84AF"/>
                </a:solidFill>
              </a:rPr>
              <a:t>sh</a:t>
            </a:r>
            <a:r>
              <a:rPr lang="en-US" sz="2000" b="1" dirty="0" smtClean="0">
                <a:solidFill>
                  <a:srgbClr val="3B84AF"/>
                </a:solidFill>
              </a:rPr>
              <a:t>es                                  cra</a:t>
            </a:r>
            <a:r>
              <a:rPr lang="en-US" sz="2000" b="1" u="sng" dirty="0" smtClean="0">
                <a:solidFill>
                  <a:srgbClr val="3B84AF"/>
                </a:solidFill>
              </a:rPr>
              <a:t>sh</a:t>
            </a:r>
          </a:p>
          <a:p>
            <a:pPr algn="l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</a:rPr>
              <a:t>     [ʒ]                   mea</a:t>
            </a:r>
            <a:r>
              <a:rPr lang="en-US" sz="2000" b="1" u="sng" dirty="0" smtClean="0">
                <a:solidFill>
                  <a:srgbClr val="C00000"/>
                </a:solidFill>
              </a:rPr>
              <a:t>s</a:t>
            </a:r>
            <a:r>
              <a:rPr lang="en-US" sz="2000" b="1" dirty="0" smtClean="0">
                <a:solidFill>
                  <a:srgbClr val="C00000"/>
                </a:solidFill>
              </a:rPr>
              <a:t>ure                         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trea</a:t>
            </a:r>
            <a:r>
              <a:rPr lang="en-US" sz="2400" b="1" u="sng" dirty="0" smtClean="0">
                <a:solidFill>
                  <a:srgbClr val="C00000"/>
                </a:solidFill>
                <a:cs typeface="Arial" pitchFamily="34" charset="0"/>
              </a:rPr>
              <a:t>s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ure]</a:t>
            </a:r>
            <a:r>
              <a:rPr lang="en-US" sz="2000" b="1" dirty="0" smtClean="0">
                <a:solidFill>
                  <a:srgbClr val="C00000"/>
                </a:solidFill>
              </a:rPr>
              <a:t>          </a:t>
            </a:r>
          </a:p>
          <a:p>
            <a:pPr algn="l" eaLnBrk="1" hangingPunct="1">
              <a:buNone/>
            </a:pPr>
            <a:r>
              <a:rPr lang="en-US" sz="2000" b="1" dirty="0" smtClean="0">
                <a:solidFill>
                  <a:srgbClr val="009900"/>
                </a:solidFill>
              </a:rPr>
              <a:t>     [h]                   </a:t>
            </a:r>
            <a:r>
              <a:rPr lang="en-US" sz="2000" b="1" u="sng" dirty="0" smtClean="0">
                <a:solidFill>
                  <a:srgbClr val="009900"/>
                </a:solidFill>
              </a:rPr>
              <a:t>h</a:t>
            </a:r>
            <a:r>
              <a:rPr lang="en-US" sz="2000" b="1" dirty="0" smtClean="0">
                <a:solidFill>
                  <a:srgbClr val="009900"/>
                </a:solidFill>
              </a:rPr>
              <a:t>ouse                                be</a:t>
            </a:r>
            <a:r>
              <a:rPr lang="en-US" sz="2000" b="1" u="sng" dirty="0" smtClean="0">
                <a:solidFill>
                  <a:srgbClr val="009900"/>
                </a:solidFill>
              </a:rPr>
              <a:t>h</a:t>
            </a:r>
            <a:r>
              <a:rPr lang="en-US" sz="2000" b="1" dirty="0" smtClean="0">
                <a:solidFill>
                  <a:srgbClr val="009900"/>
                </a:solidFill>
              </a:rPr>
              <a:t>ind                      </a:t>
            </a:r>
            <a:r>
              <a:rPr lang="en-US" sz="1800" b="1" dirty="0" smtClean="0">
                <a:solidFill>
                  <a:srgbClr val="009900"/>
                </a:solidFill>
              </a:rPr>
              <a:t>            </a:t>
            </a:r>
            <a:endParaRPr lang="ar-SA" sz="1800" b="1" dirty="0" smtClean="0">
              <a:solidFill>
                <a:srgbClr val="009900"/>
              </a:solidFill>
            </a:endParaRPr>
          </a:p>
          <a:p>
            <a:pPr algn="l" eaLnBrk="1" hangingPunct="1">
              <a:buNone/>
            </a:pPr>
            <a:endParaRPr lang="ar-SA" sz="1800" b="1" u="sng" dirty="0" smtClean="0"/>
          </a:p>
          <a:p>
            <a:pPr algn="l" rtl="1" eaLnBrk="1" fontAlgn="ctr" latinLnBrk="0" hangingPunct="1">
              <a:buNone/>
            </a:pPr>
            <a:r>
              <a:rPr lang="en-US" sz="1800" b="1" dirty="0" smtClean="0"/>
              <a:t> </a:t>
            </a:r>
            <a:r>
              <a:rPr lang="en-US" sz="1800" i="1" dirty="0" smtClean="0">
                <a:solidFill>
                  <a:srgbClr val="FF0000"/>
                </a:solidFill>
                <a:latin typeface="Arial Black" pitchFamily="34" charset="0"/>
                <a:cs typeface="+mj-cs"/>
              </a:rPr>
              <a:t>3. Affricate</a:t>
            </a:r>
          </a:p>
          <a:p>
            <a:pPr algn="l" rtl="1" eaLnBrk="1" fontAlgn="ctr" latinLnBrk="0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</a:t>
            </a:r>
          </a:p>
          <a:p>
            <a:pPr algn="l" rtl="1" eaLnBrk="1" fontAlgn="ctr" hangingPunct="1">
              <a:buNone/>
            </a:pPr>
            <a:r>
              <a:rPr lang="en-US" sz="1800" b="1" dirty="0" smtClean="0"/>
              <a:t>   [ ʧ ]                 </a:t>
            </a:r>
            <a:r>
              <a:rPr lang="en-US" sz="1800" b="1" u="sng" dirty="0" smtClean="0"/>
              <a:t>ch</a:t>
            </a:r>
            <a:r>
              <a:rPr lang="en-US" sz="1800" b="1" dirty="0" smtClean="0"/>
              <a:t>urch                         recharge                                           research                                            </a:t>
            </a:r>
            <a:r>
              <a:rPr lang="ar-SA" sz="1800" b="1" dirty="0" smtClean="0"/>
              <a:t>  </a:t>
            </a:r>
            <a:r>
              <a:rPr lang="en-US" sz="1800" b="1" dirty="0" smtClean="0"/>
              <a:t>  </a:t>
            </a:r>
            <a:endParaRPr lang="ar-SA" sz="1800" b="1" dirty="0" smtClean="0"/>
          </a:p>
          <a:p>
            <a:pPr algn="l" rtl="1" eaLnBrk="1" fontAlgn="ctr" hangingPunct="1">
              <a:buNone/>
            </a:pPr>
            <a:r>
              <a:rPr lang="en-US" sz="1800" b="1" dirty="0" smtClean="0">
                <a:solidFill>
                  <a:srgbClr val="0070C0"/>
                </a:solidFill>
              </a:rPr>
              <a:t>  [ ʤ]                  </a:t>
            </a:r>
            <a:r>
              <a:rPr lang="en-US" sz="1800" b="1" u="sng" dirty="0" err="1" smtClean="0">
                <a:solidFill>
                  <a:srgbClr val="0070C0"/>
                </a:solidFill>
              </a:rPr>
              <a:t>j</a:t>
            </a:r>
            <a:r>
              <a:rPr lang="en-US" sz="1800" b="1" dirty="0" err="1" smtClean="0">
                <a:solidFill>
                  <a:srgbClr val="0070C0"/>
                </a:solidFill>
              </a:rPr>
              <a:t>ordan</a:t>
            </a:r>
            <a:r>
              <a:rPr lang="en-US" sz="1800" b="1" dirty="0" smtClean="0">
                <a:solidFill>
                  <a:srgbClr val="0070C0"/>
                </a:solidFill>
              </a:rPr>
              <a:t>                             en</a:t>
            </a:r>
            <a:r>
              <a:rPr lang="en-US" sz="1800" b="1" u="sng" dirty="0" smtClean="0">
                <a:solidFill>
                  <a:srgbClr val="0070C0"/>
                </a:solidFill>
              </a:rPr>
              <a:t>j</a:t>
            </a:r>
            <a:r>
              <a:rPr lang="en-US" sz="1800" b="1" dirty="0" smtClean="0">
                <a:solidFill>
                  <a:srgbClr val="0070C0"/>
                </a:solidFill>
              </a:rPr>
              <a:t>oy            </a:t>
            </a:r>
            <a:r>
              <a:rPr lang="en-US" sz="1800" b="1" u="sng" dirty="0" smtClean="0">
                <a:solidFill>
                  <a:srgbClr val="0070C0"/>
                </a:solidFill>
              </a:rPr>
              <a:t>J</a:t>
            </a:r>
            <a:r>
              <a:rPr lang="en-US" sz="1800" b="1" dirty="0" smtClean="0">
                <a:solidFill>
                  <a:srgbClr val="0070C0"/>
                </a:solidFill>
              </a:rPr>
              <a:t>eddah                                   jar </a:t>
            </a:r>
            <a:r>
              <a:rPr lang="ar-SA" sz="1800" b="1" dirty="0" smtClean="0">
                <a:solidFill>
                  <a:srgbClr val="0070C0"/>
                </a:solidFill>
              </a:rPr>
              <a:t>     </a:t>
            </a:r>
            <a:endParaRPr lang="en-US" sz="1800" i="1" dirty="0" smtClean="0">
              <a:solidFill>
                <a:srgbClr val="0070C0"/>
              </a:solidFill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 Examples </a:t>
            </a:r>
            <a:endParaRPr lang="ar-S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295401"/>
            <a:ext cx="9144001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AutoNum type="arabicPeriod"/>
            </a:pPr>
            <a:endParaRPr lang="en-US" sz="1800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</a:t>
            </a:r>
            <a:r>
              <a:rPr lang="en-US" sz="1800" i="1" dirty="0" smtClean="0">
                <a:solidFill>
                  <a:srgbClr val="FF0000"/>
                </a:solidFill>
                <a:latin typeface="Arial Black" pitchFamily="34" charset="0"/>
                <a:cs typeface="+mj-cs"/>
              </a:rPr>
              <a:t>4. Nasals</a:t>
            </a:r>
          </a:p>
          <a:p>
            <a:pPr algn="l" eaLnBrk="1" hangingPunct="1"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 [m]            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oney                re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ind                      co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e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latin typeface="Arial" pitchFamily="34" charset="0"/>
                <a:cs typeface="Arial" pitchFamily="34" charset="0"/>
              </a:rPr>
              <a:t>      [n]            </a:t>
            </a:r>
            <a:r>
              <a:rPr lang="en-US" sz="1800" b="1" u="sng" dirty="0" smtClean="0">
                <a:solidFill>
                  <a:srgbClr val="3B84AF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1800" b="1" dirty="0" smtClean="0">
                <a:solidFill>
                  <a:srgbClr val="3B84AF"/>
                </a:solidFill>
                <a:latin typeface="Arial" pitchFamily="34" charset="0"/>
                <a:cs typeface="Arial" pitchFamily="34" charset="0"/>
              </a:rPr>
              <a:t>ational              co</a:t>
            </a:r>
            <a:r>
              <a:rPr lang="en-US" sz="1800" b="1" u="sng" dirty="0" smtClean="0">
                <a:solidFill>
                  <a:srgbClr val="3B84AF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1800" b="1" dirty="0" smtClean="0">
                <a:solidFill>
                  <a:srgbClr val="3B84AF"/>
                </a:solidFill>
                <a:latin typeface="Arial" pitchFamily="34" charset="0"/>
                <a:cs typeface="Arial" pitchFamily="34" charset="0"/>
              </a:rPr>
              <a:t>ference               statio</a:t>
            </a:r>
            <a:r>
              <a:rPr lang="en-US" sz="1800" b="1" u="sng" dirty="0" smtClean="0">
                <a:solidFill>
                  <a:srgbClr val="3B84AF"/>
                </a:solidFill>
                <a:latin typeface="Arial" pitchFamily="34" charset="0"/>
                <a:cs typeface="Arial" pitchFamily="34" charset="0"/>
              </a:rPr>
              <a:t>n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     [</a:t>
            </a:r>
            <a:r>
              <a:rPr lang="en-US" sz="1800" b="1" dirty="0" smtClean="0">
                <a:solidFill>
                  <a:srgbClr val="009900"/>
                </a:solidFill>
              </a:rPr>
              <a:t>ŋ]                    //                         E</a:t>
            </a:r>
            <a:r>
              <a:rPr lang="en-US" sz="1800" b="1" u="sng" dirty="0" smtClean="0">
                <a:solidFill>
                  <a:srgbClr val="009900"/>
                </a:solidFill>
              </a:rPr>
              <a:t>ng</a:t>
            </a:r>
            <a:r>
              <a:rPr lang="en-US" sz="1800" b="1" dirty="0" smtClean="0">
                <a:solidFill>
                  <a:srgbClr val="009900"/>
                </a:solidFill>
              </a:rPr>
              <a:t>lish                             boring</a:t>
            </a:r>
            <a:endParaRPr lang="ar-SA" sz="1800" b="1" dirty="0" smtClean="0">
              <a:solidFill>
                <a:srgbClr val="009900"/>
              </a:solidFill>
            </a:endParaRPr>
          </a:p>
          <a:p>
            <a:pPr algn="l" eaLnBrk="1" hangingPunct="1">
              <a:buNone/>
            </a:pPr>
            <a:r>
              <a:rPr lang="en-US" sz="1100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  </a:t>
            </a:r>
            <a:endParaRPr lang="en-US" sz="1100" dirty="0" smtClean="0">
              <a:latin typeface="Arial" pitchFamily="34" charset="0"/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</a:t>
            </a:r>
            <a:r>
              <a:rPr lang="en-US" sz="1800" i="1" dirty="0" smtClean="0">
                <a:solidFill>
                  <a:srgbClr val="FF0000"/>
                </a:solidFill>
                <a:latin typeface="Arial Black" pitchFamily="34" charset="0"/>
                <a:cs typeface="+mj-cs"/>
              </a:rPr>
              <a:t>5. Liquids</a:t>
            </a:r>
          </a:p>
          <a:p>
            <a:pPr algn="l" eaLnBrk="1" hangingPunct="1">
              <a:buNone/>
            </a:pPr>
            <a:r>
              <a:rPr lang="en-US" sz="1800" b="1" i="1" dirty="0" smtClean="0">
                <a:latin typeface="Arial Black" pitchFamily="34" charset="0"/>
                <a:cs typeface="+mj-cs"/>
              </a:rPr>
              <a:t>   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[l]              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earning               re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y                          stea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l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[r]             </a:t>
            </a:r>
            <a:r>
              <a:rPr lang="en-US" sz="1800" b="1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1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eading                ca</a:t>
            </a:r>
            <a:r>
              <a:rPr lang="en-US" sz="1800" b="1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1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dinal                   whe</a:t>
            </a:r>
            <a:r>
              <a:rPr lang="en-US" sz="1800" b="1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re</a:t>
            </a:r>
            <a:r>
              <a:rPr lang="en-US" sz="1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?</a:t>
            </a:r>
            <a:endParaRPr lang="en-US" sz="1800" b="1" dirty="0" smtClean="0">
              <a:solidFill>
                <a:srgbClr val="7030A0"/>
              </a:solidFill>
              <a:latin typeface="Arial Black" pitchFamily="34" charset="0"/>
              <a:cs typeface="+mj-cs"/>
            </a:endParaRP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</a:t>
            </a:r>
            <a:r>
              <a:rPr lang="en-US" sz="1800" i="1" dirty="0" smtClean="0">
                <a:solidFill>
                  <a:srgbClr val="FF0000"/>
                </a:solidFill>
                <a:latin typeface="Arial Black" pitchFamily="34" charset="0"/>
                <a:cs typeface="+mj-cs"/>
              </a:rPr>
              <a:t>6. Glides</a:t>
            </a:r>
          </a:p>
          <a:p>
            <a:pPr algn="l" eaLnBrk="1" hangingPunct="1">
              <a:buNone/>
            </a:pPr>
            <a:r>
              <a:rPr lang="en-US" sz="1800" b="1" dirty="0" smtClean="0">
                <a:latin typeface="Arial Black" pitchFamily="34" charset="0"/>
                <a:cs typeface="+mn-cs"/>
              </a:rPr>
              <a:t>    </a:t>
            </a:r>
            <a:r>
              <a:rPr lang="en-US" sz="1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[w]            </a:t>
            </a:r>
            <a:r>
              <a:rPr lang="en-US" sz="1800" b="1" u="sng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en-US" sz="1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ant                      re</a:t>
            </a:r>
            <a:r>
              <a:rPr lang="en-US" sz="1800" b="1" u="sng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en-US" sz="1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ard                     ho</a:t>
            </a:r>
            <a:r>
              <a:rPr lang="en-US" sz="1800" b="1" u="sng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w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+mn-cs"/>
              </a:rPr>
              <a:t>[ j 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]            </a:t>
            </a:r>
            <a:r>
              <a:rPr lang="en-US" sz="1800" b="1" u="sng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ou                        ro</a:t>
            </a:r>
            <a:r>
              <a:rPr lang="en-US" sz="1800" b="1" u="sng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al                        enjo</a:t>
            </a:r>
            <a:r>
              <a:rPr lang="en-US" sz="1800" b="1" u="sng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                         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 Approximants: </a:t>
            </a:r>
            <a:r>
              <a:rPr lang="en-US" sz="1600" b="1" dirty="0" smtClean="0">
                <a:solidFill>
                  <a:srgbClr val="3B84AF"/>
                </a:solidFill>
                <a:latin typeface="Arial" pitchFamily="34" charset="0"/>
                <a:cs typeface="Arial" pitchFamily="34" charset="0"/>
              </a:rPr>
              <a:t>The combination of the liquids [l] and [r]  and the glides [w] and [j] </a:t>
            </a:r>
          </a:p>
          <a:p>
            <a:pPr algn="l" eaLnBrk="1" hangingPunct="1">
              <a:buNone/>
            </a:pPr>
            <a:r>
              <a:rPr lang="en-US" sz="1600" b="1" dirty="0" smtClean="0">
                <a:solidFill>
                  <a:srgbClr val="3B84AF"/>
                </a:solidFill>
                <a:latin typeface="Arial" pitchFamily="34" charset="0"/>
                <a:cs typeface="Arial" pitchFamily="34" charset="0"/>
              </a:rPr>
              <a:t>                                 in one category</a:t>
            </a:r>
            <a:endParaRPr lang="en-US" sz="1600" b="1" i="1" dirty="0" smtClean="0">
              <a:solidFill>
                <a:srgbClr val="3B84AF"/>
              </a:solidFill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marL="400050" indent="-400050" algn="l" rtl="1" eaLnBrk="1" hangingPunct="1"/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Single Vowels &amp; Diphthongs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371600"/>
            <a:ext cx="9144000" cy="4602163"/>
          </a:xfrm>
        </p:spPr>
        <p:txBody>
          <a:bodyPr/>
          <a:lstStyle/>
          <a:p>
            <a:pPr algn="l">
              <a:buNone/>
            </a:pPr>
            <a:r>
              <a:rPr lang="en-US" sz="20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</a:t>
            </a:r>
            <a:r>
              <a:rPr lang="en-US" sz="24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Vowels:</a:t>
            </a:r>
            <a:r>
              <a:rPr lang="en-US" sz="20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All vowels are voiced. They are produced with a relatively free flow of 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air. Vowels sounds are described in the way in which the tongue affects 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the shape of the airflow to pass through.  </a:t>
            </a:r>
          </a:p>
          <a:p>
            <a:pPr algn="l">
              <a:buNone/>
            </a:pPr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A. Single Vowels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</a:t>
            </a: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1. Front Vowels: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 [</a:t>
            </a:r>
            <a:r>
              <a:rPr lang="en-US" sz="2000" b="1" dirty="0" err="1" smtClean="0">
                <a:solidFill>
                  <a:srgbClr val="FF0066"/>
                </a:solidFill>
                <a:cs typeface="Arial" pitchFamily="34" charset="0"/>
              </a:rPr>
              <a:t>i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 b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ea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d , b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ee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f, k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y, m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, s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ee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, w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 [I] b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i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d, m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y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th, s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i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t, h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i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t, w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o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men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 [</a:t>
            </a:r>
            <a:r>
              <a:rPr lang="en-US" sz="2000" b="1" strike="sngStrike" dirty="0" smtClean="0">
                <a:solidFill>
                  <a:srgbClr val="FF0066"/>
                </a:solidFill>
                <a:cs typeface="Arial" pitchFamily="34" charset="0"/>
              </a:rPr>
              <a:t>3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b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d, d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ea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d, s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ai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d,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</a:t>
            </a: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2. Central Vowels: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[</a:t>
            </a:r>
            <a:r>
              <a:rPr lang="en-US" sz="2000" b="1" dirty="0" smtClean="0"/>
              <a:t>Ə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bove , ov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n, s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u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pport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 [</a:t>
            </a:r>
            <a:r>
              <a:rPr lang="ar-SA" sz="2000" b="1" dirty="0" smtClean="0">
                <a:solidFill>
                  <a:srgbClr val="FF0066"/>
                </a:solidFill>
                <a:cs typeface="Arial" pitchFamily="34" charset="0"/>
              </a:rPr>
              <a:t>8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b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u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tt, bl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oo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d, d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o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ve, t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ou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gh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 [ a ] des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lination, c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rob   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marL="400050" indent="-400050" algn="l" rtl="1" eaLnBrk="1" hangingPunct="1"/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Single Vowels &amp; Diphthongs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295401"/>
            <a:ext cx="9144001" cy="4678364"/>
          </a:xfrm>
        </p:spPr>
        <p:txBody>
          <a:bodyPr/>
          <a:lstStyle/>
          <a:p>
            <a:pPr algn="l">
              <a:buNone/>
            </a:pPr>
            <a:r>
              <a:rPr lang="en-US" sz="2000" b="1" dirty="0" smtClean="0">
                <a:solidFill>
                  <a:srgbClr val="000000"/>
                </a:solidFill>
                <a:cs typeface="Arial" pitchFamily="34" charset="0"/>
              </a:rPr>
              <a:t>    3. Back vowels: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0000"/>
                </a:solidFill>
                <a:cs typeface="Arial" pitchFamily="34" charset="0"/>
              </a:rPr>
              <a:t>      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[u]     boo, move, two, you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[</a:t>
            </a:r>
            <a:r>
              <a:rPr lang="en-US" sz="2000" b="1" dirty="0" smtClean="0">
                <a:solidFill>
                  <a:srgbClr val="FF0066"/>
                </a:solidFill>
              </a:rPr>
              <a:t>ʊ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]    b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oo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k, c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ou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ld, p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u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t,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[</a:t>
            </a:r>
            <a:r>
              <a:rPr lang="en-US" sz="2000" dirty="0" smtClean="0">
                <a:solidFill>
                  <a:srgbClr val="FF0066"/>
                </a:solidFill>
                <a:cs typeface="Arial" pitchFamily="34" charset="0"/>
              </a:rPr>
              <a:t>o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    h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o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t,    p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o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t ,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[</a:t>
            </a:r>
            <a:r>
              <a:rPr lang="en-US" sz="1400" b="1" dirty="0" smtClean="0">
                <a:solidFill>
                  <a:srgbClr val="FF0066"/>
                </a:solidFill>
              </a:rPr>
              <a:t>Ɔ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    born, caught, fall, raw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[</a:t>
            </a:r>
            <a:r>
              <a:rPr lang="en-US" sz="2000" dirty="0" smtClean="0">
                <a:solidFill>
                  <a:srgbClr val="FF0066"/>
                </a:solidFill>
              </a:rPr>
              <a:t>ɑ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    </a:t>
            </a:r>
            <a:r>
              <a:rPr lang="en-US" sz="2000" b="1" dirty="0" err="1" smtClean="0">
                <a:solidFill>
                  <a:srgbClr val="FF0066"/>
                </a:solidFill>
                <a:cs typeface="Arial" pitchFamily="34" charset="0"/>
              </a:rPr>
              <a:t>bod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, cot, swan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</a:t>
            </a:r>
            <a:r>
              <a:rPr lang="en-US" sz="20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Diphthongs:</a:t>
            </a: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Sounds that consist of a combination of two vowel sounds.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[</a:t>
            </a:r>
            <a:r>
              <a:rPr lang="en-US" sz="1800" b="1" dirty="0" err="1" smtClean="0">
                <a:solidFill>
                  <a:srgbClr val="FF0066"/>
                </a:solidFill>
                <a:cs typeface="Arial" pitchFamily="34" charset="0"/>
              </a:rPr>
              <a:t>ai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]   buy, eye, I, my, pie, by, sigh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[au]  cow, how, now, doubt, bough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[ </a:t>
            </a:r>
            <a:r>
              <a:rPr lang="en-US" sz="1800" b="1" dirty="0" err="1" smtClean="0">
                <a:solidFill>
                  <a:srgbClr val="FF0066"/>
                </a:solidFill>
                <a:cs typeface="Arial" pitchFamily="34" charset="0"/>
              </a:rPr>
              <a:t>ei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] eight, great, late, hate, say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[ </a:t>
            </a:r>
            <a:r>
              <a:rPr lang="en-US" sz="1800" b="1" dirty="0" err="1" smtClean="0">
                <a:solidFill>
                  <a:srgbClr val="FF0066"/>
                </a:solidFill>
                <a:cs typeface="Arial" pitchFamily="34" charset="0"/>
              </a:rPr>
              <a:t>ou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] boat, throw, home, toe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[ </a:t>
            </a:r>
            <a:r>
              <a:rPr lang="en-US" sz="1800" b="1" dirty="0" err="1" smtClean="0">
                <a:solidFill>
                  <a:srgbClr val="FF0066"/>
                </a:solidFill>
                <a:cs typeface="Arial" pitchFamily="34" charset="0"/>
              </a:rPr>
              <a:t>oi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] boy, noise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 [</a:t>
            </a:r>
            <a:r>
              <a:rPr lang="en-US" sz="1800" b="1" dirty="0" smtClean="0">
                <a:solidFill>
                  <a:srgbClr val="FF0066"/>
                </a:solidFill>
              </a:rPr>
              <a:t>Ə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] 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bout , 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u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nderstand              it is called    </a:t>
            </a:r>
            <a:r>
              <a:rPr lang="en-US" sz="2400" b="1" dirty="0" smtClean="0">
                <a:solidFill>
                  <a:srgbClr val="FF0066"/>
                </a:solidFill>
                <a:cs typeface="Arial" pitchFamily="34" charset="0"/>
              </a:rPr>
              <a:t>schwa</a:t>
            </a:r>
            <a:endParaRPr lang="en-US" sz="2400" b="1" dirty="0" smtClean="0">
              <a:solidFill>
                <a:srgbClr val="009900"/>
              </a:solidFill>
              <a:cs typeface="Arial" pitchFamily="34" charset="0"/>
            </a:endParaRPr>
          </a:p>
          <a:p>
            <a:pPr algn="l">
              <a:buNone/>
            </a:pPr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</a:t>
            </a:r>
            <a:endParaRPr lang="en-US" sz="2000" b="1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VI. Charting Vowels  </a:t>
            </a:r>
            <a:endParaRPr lang="ar-SA" sz="3200" b="1" dirty="0" smtClean="0">
              <a:solidFill>
                <a:srgbClr val="3B84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295401"/>
            <a:ext cx="9144001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AutoNum type="arabicPeriod"/>
            </a:pPr>
            <a:endParaRPr lang="en-US" sz="1800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Vowels : All vowel sounds are voiced and produced with a relatively  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            free flow of air </a:t>
            </a:r>
          </a:p>
          <a:p>
            <a:pPr algn="l" eaLnBrk="1" hangingPunct="1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16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2438400"/>
          <a:ext cx="8915400" cy="2565400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2769358"/>
                <a:gridCol w="2003946"/>
                <a:gridCol w="2387222"/>
                <a:gridCol w="1754874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effectLst/>
                        </a:rPr>
                        <a:t>Back 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effectLst/>
                        </a:rPr>
                        <a:t>Central 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effectLst/>
                        </a:rPr>
                        <a:t>Front 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b="1" dirty="0">
                        <a:effectLst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en-US" sz="1800" b="1" kern="1200" dirty="0" smtClean="0">
                          <a:effectLst/>
                        </a:rPr>
                        <a:t>                  you           u</a:t>
                      </a:r>
                    </a:p>
                    <a:p>
                      <a:pPr marL="0" algn="r" defTabSz="914400" rtl="1" eaLnBrk="1" latinLnBrk="0" hangingPunct="1"/>
                      <a:r>
                        <a:rPr lang="en-US" sz="1400" b="1" kern="1200" dirty="0" smtClean="0">
                          <a:effectLst/>
                        </a:rPr>
                        <a:t>Ʊ    </a:t>
                      </a:r>
                      <a:endParaRPr lang="ar-SA" sz="1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800" b="1" kern="1200" dirty="0" smtClean="0">
                          <a:effectLst/>
                        </a:rPr>
                        <a:t> me  </a:t>
                      </a:r>
                      <a:r>
                        <a:rPr lang="en-US" sz="1800" b="1" kern="1200" dirty="0" err="1" smtClean="0">
                          <a:effectLst/>
                        </a:rPr>
                        <a:t>i</a:t>
                      </a:r>
                      <a:endParaRPr lang="en-US" sz="1800" b="1" kern="1200" dirty="0" smtClean="0">
                        <a:effectLst/>
                      </a:endParaRPr>
                    </a:p>
                    <a:p>
                      <a:pPr algn="l" rtl="1"/>
                      <a:r>
                        <a:rPr lang="en-US" sz="1800" b="1" kern="1200" dirty="0" smtClean="0">
                          <a:effectLst/>
                        </a:rPr>
                        <a:t>    bid I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/>
                        </a:rPr>
                        <a:t>High </a:t>
                      </a:r>
                      <a:endParaRPr lang="ar-SA" sz="1800" b="1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 anchor="ctr"/>
                </a:tc>
              </a:tr>
              <a:tr h="802640"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1800" b="1" kern="1200" dirty="0" smtClean="0">
                          <a:effectLst/>
                        </a:rPr>
                        <a:t>  </a:t>
                      </a:r>
                      <a:r>
                        <a:rPr lang="en-US" sz="1800" b="1" kern="1200" dirty="0" smtClean="0">
                          <a:effectLst/>
                        </a:rPr>
                        <a:t>  pot                    o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effectLst/>
                        </a:rPr>
                        <a:t>  fall                    </a:t>
                      </a:r>
                      <a:r>
                        <a:rPr lang="en-US" sz="1400" b="1" kern="1200" dirty="0" smtClean="0">
                          <a:effectLst/>
                        </a:rPr>
                        <a:t>Ɔ</a:t>
                      </a:r>
                      <a:endParaRPr lang="en-US" sz="1800" b="1" kern="1200" dirty="0" smtClean="0">
                        <a:effectLst/>
                      </a:endParaRPr>
                    </a:p>
                    <a:p>
                      <a:pPr marL="0" algn="r" defTabSz="914400" rtl="1" eaLnBrk="1" latinLnBrk="0" hangingPunct="1"/>
                      <a:r>
                        <a:rPr lang="en-US" sz="1800" b="1" kern="1200" dirty="0" smtClean="0">
                          <a:effectLst/>
                        </a:rPr>
                        <a:t> 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400" b="1" kern="1200" dirty="0" smtClean="0">
                          <a:effectLst/>
                        </a:rPr>
                        <a:t>Above        Ə</a:t>
                      </a:r>
                      <a:endParaRPr lang="en-US" sz="1800" b="1" kern="1200" dirty="0" smtClean="0">
                        <a:effectLst/>
                      </a:endParaRPr>
                    </a:p>
                    <a:p>
                      <a:pPr marL="0" algn="ctr" defTabSz="914400" rtl="1" eaLnBrk="1" latinLnBrk="0" hangingPunct="1"/>
                      <a:r>
                        <a:rPr lang="en-US" sz="1800" b="1" kern="1200" dirty="0" smtClean="0">
                          <a:effectLst/>
                        </a:rPr>
                        <a:t>     </a:t>
                      </a:r>
                      <a:r>
                        <a:rPr lang="ar-SA" sz="1800" b="1" kern="1200" dirty="0" smtClean="0">
                          <a:effectLst/>
                        </a:rPr>
                        <a:t>8</a:t>
                      </a:r>
                      <a:r>
                        <a:rPr lang="en-US" sz="1800" b="1" kern="1200" dirty="0" smtClean="0">
                          <a:effectLst/>
                        </a:rPr>
                        <a:t>     blood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effectLst/>
                        </a:rPr>
                        <a:t> support   e</a:t>
                      </a:r>
                    </a:p>
                    <a:p>
                      <a:pPr algn="ctr" rtl="1"/>
                      <a:r>
                        <a:rPr lang="en-US" sz="1800" b="1" kern="1200" dirty="0" smtClean="0">
                          <a:effectLst/>
                        </a:rPr>
                        <a:t>         said    Ɛ            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/>
                        </a:rPr>
                        <a:t>Mid </a:t>
                      </a:r>
                      <a:endParaRPr lang="ar-SA" sz="1800" b="1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effectLst/>
                        </a:rPr>
                        <a:t>                    swan              ɑ</a:t>
                      </a:r>
                      <a:endParaRPr lang="ar-SA" sz="1800" b="1" dirty="0" smtClean="0">
                        <a:effectLst/>
                      </a:endParaRPr>
                    </a:p>
                    <a:p>
                      <a:pPr algn="r" rtl="1"/>
                      <a:r>
                        <a:rPr lang="en-US" sz="1800" b="1" dirty="0" smtClean="0">
                          <a:effectLst/>
                        </a:rPr>
                        <a:t>           </a:t>
                      </a:r>
                      <a:endParaRPr lang="ar-SA" sz="1800" b="1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800" b="1" kern="1200" dirty="0" smtClean="0">
                          <a:effectLst/>
                        </a:rPr>
                        <a:t>    sat           a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effectLst/>
                        </a:rPr>
                        <a:t>           laugh æ</a:t>
                      </a:r>
                      <a:r>
                        <a:rPr lang="ar-SA" sz="1800" b="1" kern="1200" dirty="0" smtClean="0">
                          <a:effectLst/>
                        </a:rPr>
                        <a:t>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effectLst/>
                        </a:rPr>
                        <a:t>Low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799" y="1524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VIII. </a:t>
            </a:r>
            <a:r>
              <a:rPr lang="en-US" sz="32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Sample Questions</a:t>
            </a:r>
            <a:endParaRPr lang="ar-S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1" y="990601"/>
            <a:ext cx="9372600" cy="5029202"/>
          </a:xfrm>
        </p:spPr>
        <p:txBody>
          <a:bodyPr/>
          <a:lstStyle/>
          <a:p>
            <a:pPr marL="457200" indent="-457200" algn="l" eaLnBrk="1" hangingPunct="1"/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1. The study of how speech sounds are made or articulated is called “ ___________”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A. Phonetics                                                          B. Acoustic Phonetics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C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Articulatory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Phonetics                                  D. Auditory Phonetics</a:t>
            </a:r>
          </a:p>
          <a:p>
            <a:pPr marL="457200" indent="-457200" algn="l" eaLnBrk="1" hangingPunct="1">
              <a:buAutoNum type="arabicPeriod" startAt="2"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“ ____” is the only voiceless sound from the following.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A. B                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K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M                                                                         D. G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3. The sounds that are produced by the tongue tip and the upper front teeth are called ___________.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Dentals                                                               B. Labiodentals 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Bilabials                                                              D.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Alveolars</a:t>
            </a:r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4. For producing only consonant sounds, the __________ and other parts of the mouth are used.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A. nose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tongue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C.  fingers                                                     D. ears                                          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799" y="1524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VIII -  Sample Questions</a:t>
            </a:r>
            <a:endParaRPr lang="ar-SA" sz="32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1" y="1066801"/>
            <a:ext cx="9372600" cy="4953001"/>
          </a:xfrm>
        </p:spPr>
        <p:txBody>
          <a:bodyPr/>
          <a:lstStyle/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5. It is the sound  ____ that is only produced by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Glottals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A. [f]                                                                         B. [p]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C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[d]              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D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[ h]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6. All of the following sounds are produced by velars except the sound “ __________”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[r]                                                                          B. [K]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[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ng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]                                                                       D. [G]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7. The sounds that are produced when blocking the air stream  and having air pushed through the very narrow opening causing a type of friction  are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alled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___________.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Dentals     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Fricatives 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Bilabials                                                              D.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Alveolars</a:t>
            </a:r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8. The underlined  vowel sound in the word “ k</a:t>
            </a:r>
            <a:r>
              <a:rPr lang="en-U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y” is one of the _________   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A. long           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front vowels 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 Back vowels                                                      D. central vowels                                          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799" y="1524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VIII -  Sample Questions  </a:t>
            </a:r>
            <a:endParaRPr lang="ar-S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1" y="1066801"/>
            <a:ext cx="9372600" cy="4953001"/>
          </a:xfrm>
        </p:spPr>
        <p:txBody>
          <a:bodyPr/>
          <a:lstStyle/>
          <a:p>
            <a:pPr marL="457200" indent="-457200" algn="l" eaLnBrk="1" hangingPunct="1"/>
            <a:endParaRPr 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9. Sounds that consist of a combination of two vowel sounds are called __________ 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Diphthongs                                                        B. front vowels 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C.  Back vowels                                                       D. central vowels                                         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10.  All of the following sounds are diphthongs  except the sound “ ___________” 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A. [au]                                                                      B. [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ei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]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C. [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oi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]             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D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[u:]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11. The underlined  vowel sound in the word “ _________” is called  a schwa.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sh</a:t>
            </a:r>
            <a:r>
              <a:rPr lang="en-US" sz="2000" b="1" u="sng" dirty="0" smtClean="0">
                <a:solidFill>
                  <a:srgbClr val="FF0000"/>
                </a:solidFill>
                <a:cs typeface="Arial" pitchFamily="34" charset="0"/>
              </a:rPr>
              <a:t>o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re                                                                  B. h</a:t>
            </a:r>
            <a:r>
              <a:rPr lang="en-US" sz="2000" b="1" u="sng" dirty="0" smtClean="0">
                <a:solidFill>
                  <a:srgbClr val="FF000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t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C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</a:t>
            </a:r>
            <a:r>
              <a:rPr lang="en-US" sz="2000" b="1" u="sng" dirty="0" smtClean="0">
                <a:solidFill>
                  <a:srgbClr val="FF000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bout                                                                 D. t</a:t>
            </a:r>
            <a:r>
              <a:rPr lang="en-US" sz="2000" b="1" u="sng" dirty="0" smtClean="0">
                <a:solidFill>
                  <a:srgbClr val="FF0000"/>
                </a:solidFill>
                <a:cs typeface="Arial" pitchFamily="34" charset="0"/>
              </a:rPr>
              <a:t>i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n 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12. “ ______________” is the study which deals with the physical properties of speech as sound waves in a language.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A. Phonetics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Acoustic Phonetics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C.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Articulatory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Phonetics                                  D. Auditory Phonetics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6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2" y="2209801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2" y="2133601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5688</TotalTime>
  <Words>1859</Words>
  <Application>Microsoft Office PowerPoint</Application>
  <PresentationFormat>A4 Paper (210x297 mm)‎</PresentationFormat>
  <Paragraphs>324</Paragraphs>
  <Slides>20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الشريحة 1</vt:lpstr>
      <vt:lpstr>Lecture 12</vt:lpstr>
      <vt:lpstr>Chapter  3  -  The Sounds of Language </vt:lpstr>
      <vt:lpstr>I- Sounds  ( Voiced Sounds )</vt:lpstr>
      <vt:lpstr>I- Sounds  ( Voiceless Sounds )</vt:lpstr>
      <vt:lpstr>II. Place of Articulation </vt:lpstr>
      <vt:lpstr>II. Place of Articulation </vt:lpstr>
      <vt:lpstr>III. Manner of Articulation </vt:lpstr>
      <vt:lpstr>III. Manner of Articulation </vt:lpstr>
      <vt:lpstr>IV. Charting Consonant Sounds</vt:lpstr>
      <vt:lpstr>Examples </vt:lpstr>
      <vt:lpstr>Examples </vt:lpstr>
      <vt:lpstr> Examples </vt:lpstr>
      <vt:lpstr>V. Single Vowels &amp; Diphthongs</vt:lpstr>
      <vt:lpstr>V. Single Vowels &amp; Diphthongs </vt:lpstr>
      <vt:lpstr>VI. Charting Vowels  </vt:lpstr>
      <vt:lpstr>VIII. -  Sample Questions</vt:lpstr>
      <vt:lpstr>VIII -  Sample Questions</vt:lpstr>
      <vt:lpstr>VIII -  Sample Questions  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562</cp:revision>
  <dcterms:created xsi:type="dcterms:W3CDTF">2009-10-14T19:14:34Z</dcterms:created>
  <dcterms:modified xsi:type="dcterms:W3CDTF">2011-05-01T07:03:39Z</dcterms:modified>
</cp:coreProperties>
</file>