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329" r:id="rId4"/>
    <p:sldId id="326" r:id="rId5"/>
    <p:sldId id="331" r:id="rId6"/>
    <p:sldId id="347" r:id="rId7"/>
    <p:sldId id="348" r:id="rId8"/>
    <p:sldId id="333" r:id="rId9"/>
    <p:sldId id="332" r:id="rId10"/>
    <p:sldId id="349" r:id="rId11"/>
    <p:sldId id="341" r:id="rId12"/>
    <p:sldId id="350" r:id="rId13"/>
    <p:sldId id="266" r:id="rId14"/>
  </p:sldIdLst>
  <p:sldSz cx="9906000" cy="6858000" type="A4"/>
  <p:notesSz cx="6797675" cy="9928225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009900"/>
    <a:srgbClr val="FF0066"/>
    <a:srgbClr val="000000"/>
    <a:srgbClr val="FF3300"/>
    <a:srgbClr val="3B84AF"/>
    <a:srgbClr val="709256"/>
    <a:srgbClr val="AD9968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>
        <p:scale>
          <a:sx n="70" d="100"/>
          <a:sy n="70" d="100"/>
        </p:scale>
        <p:origin x="-660" y="-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549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5/4/2011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1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1" y="2133601"/>
            <a:ext cx="2667001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1"/>
            <a:ext cx="2667001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1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9" y="280988"/>
            <a:ext cx="304799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9" y="1"/>
            <a:ext cx="304799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1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1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9" y="280988"/>
            <a:ext cx="304799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9" y="1"/>
            <a:ext cx="304799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1" y="1600201"/>
            <a:ext cx="4389121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1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1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1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1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1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2"/>
            <a:ext cx="553772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9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9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9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40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6" y="274640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9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1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9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1" y="5791201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2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</a:t>
            </a: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1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762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410201" y="4648200"/>
            <a:ext cx="4495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spc="-15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e- </a:t>
            </a:r>
            <a:r>
              <a:rPr lang="en-US" sz="2800" b="1" spc="-15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Learning</a:t>
            </a:r>
            <a:r>
              <a:rPr lang="en-US" sz="3200" b="1" spc="-15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Deanship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000" b="1" spc="-150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&amp;  Distance Education </a:t>
            </a:r>
            <a:endParaRPr lang="en-US" b="1" spc="-150" dirty="0" smtClean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4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1" y="2362200"/>
            <a:ext cx="6091238" cy="17526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28600" y="2438400"/>
            <a:ext cx="5638801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6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3200" b="1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Introduction To  Linguistics</a:t>
            </a:r>
          </a:p>
          <a:p>
            <a:pPr algn="ctr">
              <a:lnSpc>
                <a:spcPct val="80000"/>
              </a:lnSpc>
            </a:pPr>
            <a:endParaRPr lang="en-US" sz="2000" b="1" i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32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  <a:r>
              <a:rPr lang="ar-SA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مقدمه في اللغويات التطبيقيه</a:t>
            </a:r>
          </a:p>
          <a:p>
            <a:pPr algn="ctr">
              <a:lnSpc>
                <a:spcPct val="80000"/>
              </a:lnSpc>
            </a:pPr>
            <a:r>
              <a:rPr lang="en-US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</a:p>
          <a:p>
            <a:pPr algn="ctr">
              <a:lnSpc>
                <a:spcPct val="80000"/>
              </a:lnSpc>
            </a:pPr>
            <a:r>
              <a:rPr lang="en-US" sz="28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Lecture 14</a:t>
            </a:r>
          </a:p>
          <a:p>
            <a:pPr algn="l">
              <a:lnSpc>
                <a:spcPct val="80000"/>
              </a:lnSpc>
            </a:pPr>
            <a:endParaRPr lang="en-US" sz="1600" b="1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Eng 250</a:t>
            </a:r>
          </a:p>
          <a:p>
            <a:pPr algn="l">
              <a:lnSpc>
                <a:spcPct val="80000"/>
              </a:lnSpc>
            </a:pPr>
            <a:endParaRPr lang="en-US" sz="1400" b="1" spc="-15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spc="-150" dirty="0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Instructor: Dr. </a:t>
            </a:r>
            <a:r>
              <a:rPr lang="en-US" sz="2800" b="1" spc="-150" dirty="0" err="1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Ghassan</a:t>
            </a:r>
            <a:r>
              <a:rPr lang="en-US" sz="2800" b="1" spc="-150" dirty="0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 M </a:t>
            </a:r>
            <a:r>
              <a:rPr lang="en-US" sz="2800" b="1" spc="-150" dirty="0" err="1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Nayfi</a:t>
            </a:r>
            <a:endParaRPr lang="en-US" sz="2800" b="1" spc="-150" dirty="0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4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1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1999" y="2133600"/>
            <a:ext cx="8420100" cy="1752600"/>
          </a:xfrm>
        </p:spPr>
        <p:txBody>
          <a:bodyPr/>
          <a:lstStyle/>
          <a:p>
            <a:pPr eaLnBrk="1" hangingPunct="1"/>
            <a:r>
              <a:rPr lang="en-US" sz="54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Lecture  14</a:t>
            </a:r>
            <a:endParaRPr lang="en-US" sz="5400" i="1" spc="-150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429000"/>
            <a:ext cx="7429500" cy="2209801"/>
          </a:xfrm>
        </p:spPr>
        <p:txBody>
          <a:bodyPr/>
          <a:lstStyle/>
          <a:p>
            <a:pPr eaLnBrk="1" hangingPunct="1"/>
            <a:r>
              <a:rPr lang="ar-SA" sz="4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مقدمه في اللغويات التطبيقيه</a:t>
            </a:r>
            <a:endParaRPr lang="en-US" sz="40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eaLnBrk="1" hangingPunct="1"/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Eng </a:t>
            </a:r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250</a:t>
            </a:r>
          </a:p>
          <a:p>
            <a:pPr eaLnBrk="1" hangingPunct="1"/>
            <a:r>
              <a:rPr lang="en-US" sz="4000" b="1" spc="3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Semantics</a:t>
            </a:r>
          </a:p>
          <a:p>
            <a:pPr eaLnBrk="1" hangingPunct="1"/>
            <a:r>
              <a:rPr lang="en-US" sz="4000" b="1" spc="30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Revision</a:t>
            </a:r>
          </a:p>
          <a:p>
            <a:pPr eaLnBrk="1" hangingPunct="1"/>
            <a:r>
              <a:rPr lang="en-US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endParaRPr lang="en-US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eaLnBrk="1" hangingPunct="1"/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The Contents of  Lecture  14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599" y="1295401"/>
            <a:ext cx="9144001" cy="4678363"/>
          </a:xfrm>
        </p:spPr>
        <p:txBody>
          <a:bodyPr/>
          <a:lstStyle/>
          <a:p>
            <a:pPr algn="l" eaLnBrk="1" hangingPunct="1">
              <a:buNone/>
            </a:pPr>
            <a:r>
              <a:rPr lang="en-US" sz="2800" b="1" dirty="0" smtClean="0"/>
              <a:t> </a:t>
            </a:r>
            <a:r>
              <a:rPr 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I.    Introduction</a:t>
            </a:r>
          </a:p>
          <a:p>
            <a:pPr algn="l" eaLnBrk="1" hangingPunct="1">
              <a:buNone/>
            </a:pPr>
            <a:r>
              <a:rPr 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28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II. The Three distinct elements (Triangle of meaning)  </a:t>
            </a:r>
          </a:p>
          <a:p>
            <a:pPr algn="l" eaLnBrk="1" hangingPunct="1">
              <a:buNone/>
            </a:pPr>
            <a:r>
              <a:rPr 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III. Semantic Fields</a:t>
            </a:r>
          </a:p>
          <a:p>
            <a:pPr algn="l" eaLnBrk="1" hangingPunct="1">
              <a:buNone/>
            </a:pPr>
            <a:r>
              <a:rPr lang="en-US" sz="28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  </a:t>
            </a:r>
            <a:r>
              <a:rPr lang="en-US" sz="2400" b="1" dirty="0" smtClean="0">
                <a:solidFill>
                  <a:srgbClr val="00B050"/>
                </a:solidFill>
                <a:cs typeface="Arial" pitchFamily="34" charset="0"/>
              </a:rPr>
              <a:t>A. The field of continuous concretes</a:t>
            </a:r>
          </a:p>
          <a:p>
            <a:pPr marL="571500" indent="-571500" algn="l" eaLnBrk="1" hangingPunct="1">
              <a:buNone/>
            </a:pPr>
            <a:r>
              <a:rPr lang="en-US" sz="2400" b="1" dirty="0" smtClean="0">
                <a:solidFill>
                  <a:srgbClr val="00B050"/>
                </a:solidFill>
                <a:cs typeface="Arial" pitchFamily="34" charset="0"/>
              </a:rPr>
              <a:t>       B. The field of separate concretes</a:t>
            </a:r>
          </a:p>
          <a:p>
            <a:pPr marL="571500" indent="-571500" algn="l" eaLnBrk="1" hangingPunct="1">
              <a:buNone/>
            </a:pPr>
            <a:r>
              <a:rPr lang="en-US" sz="2400" b="1" dirty="0" smtClean="0">
                <a:solidFill>
                  <a:srgbClr val="00B050"/>
                </a:solidFill>
                <a:cs typeface="Arial" pitchFamily="34" charset="0"/>
              </a:rPr>
              <a:t>       C. The field of abstracts</a:t>
            </a:r>
          </a:p>
          <a:p>
            <a:pPr marL="571500" indent="-571500" algn="l" eaLnBrk="1" hangingPunct="1">
              <a:buNone/>
            </a:pP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IIII. Intra-field relationship</a:t>
            </a:r>
          </a:p>
          <a:p>
            <a:pPr marL="571500" indent="-571500" algn="l" eaLnBrk="1" hangingPunct="1">
              <a:buNone/>
            </a:pPr>
            <a: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IV. Definition</a:t>
            </a:r>
          </a:p>
          <a:p>
            <a:pPr marL="571500" indent="-571500" algn="l" eaLnBrk="1" hangingPunct="1">
              <a:buNone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V. Sample Questions                                                                                                              </a:t>
            </a:r>
            <a:endParaRPr lang="ar-EG" sz="2800" b="1" dirty="0" smtClean="0">
              <a:cs typeface="Arial" pitchFamily="34" charset="0"/>
            </a:endParaRPr>
          </a:p>
          <a:p>
            <a:pPr algn="l" eaLnBrk="1" hangingPunct="1">
              <a:buNone/>
            </a:pPr>
            <a:endParaRPr lang="en-US" sz="18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endParaRPr lang="en-US" sz="18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eaLnBrk="1" hangingPunct="1">
              <a:buNone/>
            </a:pPr>
            <a:r>
              <a:rPr lang="en-US" sz="1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  </a:t>
            </a:r>
            <a:endParaRPr lang="en-US" sz="1800" i="1" dirty="0" smtClean="0">
              <a:latin typeface="Arial Black" pitchFamily="34" charset="0"/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1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eaLnBrk="1" hangingPunct="1"/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I. Semantics: Introduction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599" y="1295401"/>
            <a:ext cx="9144001" cy="4678363"/>
          </a:xfrm>
        </p:spPr>
        <p:txBody>
          <a:bodyPr/>
          <a:lstStyle/>
          <a:p>
            <a:pPr algn="l" eaLnBrk="1" hangingPunct="1">
              <a:buNone/>
            </a:pPr>
            <a:r>
              <a:rPr lang="en-US" sz="2400" b="1" dirty="0" smtClean="0">
                <a:latin typeface="Arial Black" pitchFamily="34" charset="0"/>
                <a:cs typeface="Aharoni" pitchFamily="2" charset="-79"/>
              </a:rPr>
              <a:t> I. Introduction: </a:t>
            </a:r>
          </a:p>
          <a:p>
            <a:pPr algn="l" eaLnBrk="1" hangingPunct="1">
              <a:buNone/>
            </a:pPr>
            <a:r>
              <a:rPr lang="en-US" sz="2400" b="1" dirty="0" smtClean="0">
                <a:latin typeface="Arial Black" pitchFamily="34" charset="0"/>
                <a:cs typeface="Aharoni" pitchFamily="2" charset="-79"/>
              </a:rPr>
              <a:t>   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Semantics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is a branch of theoretical linguistics that deals with the meanings of words and sentences. It tries to tackle controversial questions:-</a:t>
            </a:r>
          </a:p>
          <a:p>
            <a:pPr algn="l" eaLnBrk="1" hangingPunct="1">
              <a:buFont typeface="Wingdings" pitchFamily="2" charset="2"/>
              <a:buChar char="§"/>
            </a:pP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Which has the priority of origination: word or meaning?</a:t>
            </a:r>
          </a:p>
          <a:p>
            <a:pPr algn="l" eaLnBrk="1" hangingPunct="1">
              <a:buFont typeface="Wingdings" pitchFamily="2" charset="2"/>
              <a:buChar char="§"/>
            </a:pP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What is the relationship among things, the words, and the meanings?</a:t>
            </a:r>
          </a:p>
          <a:p>
            <a:pPr algn="l" eaLnBrk="1" hangingPunct="1">
              <a:buFont typeface="Wingdings" pitchFamily="2" charset="2"/>
              <a:buChar char="§"/>
            </a:pP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How are words and meanings stored and classified in the brain?</a:t>
            </a:r>
          </a:p>
          <a:p>
            <a:pPr algn="l" eaLnBrk="1" hangingPunct="1">
              <a:buFont typeface="Wingdings" pitchFamily="2" charset="2"/>
              <a:buChar char="§"/>
            </a:pP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How are words are inter-related meaning- wise?</a:t>
            </a:r>
          </a:p>
          <a:p>
            <a:pPr algn="l" eaLnBrk="1" hangingPunct="1">
              <a:buFont typeface="Wingdings" pitchFamily="2" charset="2"/>
              <a:buChar char="§"/>
            </a:pP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How do words affect thinking?</a:t>
            </a:r>
          </a:p>
          <a:p>
            <a:pPr algn="l" eaLnBrk="1" hangingPunct="1">
              <a:buFont typeface="Wingdings" pitchFamily="2" charset="2"/>
              <a:buChar char="§"/>
            </a:pP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How do culture influence language?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</a:t>
            </a:r>
            <a:endParaRPr lang="en-US" sz="2400" b="1" dirty="0" smtClean="0">
              <a:solidFill>
                <a:srgbClr val="0070C0"/>
              </a:solidFill>
              <a:latin typeface="Arial Black" pitchFamily="34" charset="0"/>
              <a:cs typeface="Aharoni" pitchFamily="2" charset="-79"/>
            </a:endParaRPr>
          </a:p>
          <a:p>
            <a:pPr algn="l" eaLnBrk="1" hangingPunct="1">
              <a:buNone/>
            </a:pPr>
            <a:r>
              <a:rPr lang="en-US" sz="2400" b="1" dirty="0" smtClean="0">
                <a:latin typeface="Arial Black" pitchFamily="34" charset="0"/>
                <a:cs typeface="Aharoni" pitchFamily="2" charset="-79"/>
              </a:rPr>
              <a:t> 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 algn="l" eaLnBrk="1" hangingPunct="1">
              <a:buNone/>
            </a:pPr>
            <a:endParaRPr lang="en-US" sz="2400" dirty="0" smtClean="0">
              <a:latin typeface="Arial Black" pitchFamily="34" charset="0"/>
              <a:cs typeface="Aharoni" pitchFamily="2" charset="-79"/>
            </a:endParaRPr>
          </a:p>
          <a:p>
            <a:pPr algn="l" eaLnBrk="1" hangingPunct="1">
              <a:buNone/>
            </a:pPr>
            <a:endParaRPr lang="en-US" sz="2400" b="1" dirty="0" smtClean="0">
              <a:latin typeface="Arial Black" pitchFamily="34" charset="0"/>
              <a:cs typeface="Aharoni" pitchFamily="2" charset="-79"/>
            </a:endParaRPr>
          </a:p>
          <a:p>
            <a:pPr algn="l" eaLnBrk="1" hangingPunct="1">
              <a:buNone/>
            </a:pPr>
            <a:endParaRPr lang="en-US" sz="1800" b="1" dirty="0" smtClean="0">
              <a:solidFill>
                <a:srgbClr val="C00000"/>
              </a:solidFill>
              <a:cs typeface="Arial" pitchFamily="34" charset="0"/>
            </a:endParaRP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endParaRPr lang="en-US" sz="18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eaLnBrk="1" hangingPunct="1">
              <a:buNone/>
            </a:pPr>
            <a:r>
              <a:rPr lang="en-US" sz="1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  </a:t>
            </a:r>
            <a:endParaRPr lang="en-US" sz="1800" i="1" dirty="0" smtClean="0">
              <a:latin typeface="Arial Black" pitchFamily="34" charset="0"/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1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eaLnBrk="1" hangingPunct="1"/>
            <a:r>
              <a:rPr lang="en-US" sz="2800" b="1" dirty="0" smtClean="0">
                <a:solidFill>
                  <a:srgbClr val="FF0066"/>
                </a:solidFill>
                <a:cs typeface="Arial" pitchFamily="34" charset="0"/>
              </a:rPr>
              <a:t>II. The Three distinct elements (Triangle of meaning)</a:t>
            </a:r>
            <a:endParaRPr lang="en-US" sz="28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599" y="1295401"/>
            <a:ext cx="9448801" cy="4678363"/>
          </a:xfrm>
        </p:spPr>
        <p:txBody>
          <a:bodyPr/>
          <a:lstStyle/>
          <a:p>
            <a:pPr marL="457200" indent="-457200" algn="l" eaLnBrk="1" hangingPunct="1">
              <a:buNone/>
            </a:pPr>
            <a:r>
              <a:rPr lang="en-US" sz="2000" b="1" dirty="0" smtClean="0">
                <a:solidFill>
                  <a:srgbClr val="009900"/>
                </a:solidFill>
                <a:latin typeface="Arial Black" pitchFamily="34" charset="0"/>
                <a:cs typeface="Arial" pitchFamily="34" charset="0"/>
              </a:rPr>
              <a:t>Triangle of meaning: </a:t>
            </a:r>
            <a:r>
              <a:rPr lang="en-US" sz="2000" b="1" dirty="0" smtClean="0">
                <a:latin typeface="Arial Black" pitchFamily="34" charset="0"/>
                <a:cs typeface="Arial" pitchFamily="34" charset="0"/>
              </a:rPr>
              <a:t>It shows the three elements of meaning</a:t>
            </a:r>
          </a:p>
          <a:p>
            <a:pPr marL="457200" indent="-457200" algn="l" eaLnBrk="1" hangingPunct="1">
              <a:buNone/>
            </a:pPr>
            <a:r>
              <a:rPr lang="en-US" sz="2000" b="1" dirty="0" smtClean="0">
                <a:latin typeface="Arial Black" pitchFamily="34" charset="0"/>
                <a:cs typeface="Arial" pitchFamily="34" charset="0"/>
              </a:rPr>
              <a:t>In semantics , there are three distinct elements of meaning:</a:t>
            </a:r>
          </a:p>
          <a:p>
            <a:pPr marL="457200" indent="-457200" algn="l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      </a:t>
            </a:r>
            <a:r>
              <a:rPr lang="en-US" sz="2000" b="1" dirty="0" smtClean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1. The thing:</a:t>
            </a:r>
            <a:r>
              <a:rPr lang="en-US" sz="2000" b="1" dirty="0" smtClean="0">
                <a:solidFill>
                  <a:srgbClr val="002060"/>
                </a:solidFill>
                <a:latin typeface="Arial Black" pitchFamily="34" charset="0"/>
                <a:cs typeface="Arial" pitchFamily="34" charset="0"/>
              </a:rPr>
              <a:t> It is the referred-to element, which exists outside  </a:t>
            </a:r>
          </a:p>
          <a:p>
            <a:pPr marL="457200" indent="-457200" algn="l" eaLnBrk="1" hangingPunct="1">
              <a:buNone/>
            </a:pPr>
            <a:r>
              <a:rPr lang="en-US" sz="2000" b="1" dirty="0" smtClean="0">
                <a:solidFill>
                  <a:srgbClr val="002060"/>
                </a:solidFill>
                <a:latin typeface="Arial Black" pitchFamily="34" charset="0"/>
                <a:cs typeface="Arial" pitchFamily="34" charset="0"/>
              </a:rPr>
              <a:t>                           the mind and outside the language.</a:t>
            </a:r>
          </a:p>
          <a:p>
            <a:pPr marL="457200" indent="-457200" algn="l" eaLnBrk="1" hangingPunct="1">
              <a:buNone/>
            </a:pPr>
            <a:endParaRPr lang="en-US" sz="2000" b="1" dirty="0" smtClean="0">
              <a:solidFill>
                <a:srgbClr val="002060"/>
              </a:solidFill>
              <a:latin typeface="Arial Black" pitchFamily="34" charset="0"/>
              <a:cs typeface="Arial" pitchFamily="34" charset="0"/>
            </a:endParaRPr>
          </a:p>
          <a:p>
            <a:pPr marL="457200" indent="-457200" algn="l" eaLnBrk="1" hangingPunct="1">
              <a:buNone/>
            </a:pPr>
            <a:r>
              <a:rPr lang="en-US" sz="2000" b="1" dirty="0" smtClean="0">
                <a:solidFill>
                  <a:srgbClr val="002060"/>
                </a:solidFill>
                <a:latin typeface="Arial Black" pitchFamily="34" charset="0"/>
                <a:cs typeface="Arial" pitchFamily="34" charset="0"/>
              </a:rPr>
              <a:t>      </a:t>
            </a:r>
            <a:r>
              <a:rPr lang="en-US" sz="2000" b="1" dirty="0" smtClean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2. The word:</a:t>
            </a:r>
            <a:r>
              <a:rPr lang="en-US" sz="2000" b="1" dirty="0" smtClean="0">
                <a:solidFill>
                  <a:srgbClr val="002060"/>
                </a:solidFill>
                <a:latin typeface="Arial Black" pitchFamily="34" charset="0"/>
                <a:cs typeface="Arial" pitchFamily="34" charset="0"/>
              </a:rPr>
              <a:t> It is the symbol which refers to the thing. The </a:t>
            </a:r>
          </a:p>
          <a:p>
            <a:pPr marL="457200" indent="-457200" algn="l" eaLnBrk="1" hangingPunct="1">
              <a:buNone/>
            </a:pPr>
            <a:r>
              <a:rPr lang="en-US" sz="2000" b="1" dirty="0" smtClean="0">
                <a:solidFill>
                  <a:srgbClr val="002060"/>
                </a:solidFill>
                <a:latin typeface="Arial Black" pitchFamily="34" charset="0"/>
                <a:cs typeface="Arial" pitchFamily="34" charset="0"/>
              </a:rPr>
              <a:t>                            word has TWO forms:</a:t>
            </a:r>
          </a:p>
          <a:p>
            <a:pPr marL="457200" indent="-457200" algn="l" eaLnBrk="1" hangingPunct="1">
              <a:buNone/>
            </a:pPr>
            <a:r>
              <a:rPr lang="en-US" sz="2000" b="1" dirty="0" smtClean="0">
                <a:solidFill>
                  <a:srgbClr val="002060"/>
                </a:solidFill>
                <a:latin typeface="Arial Black" pitchFamily="34" charset="0"/>
                <a:cs typeface="Arial" pitchFamily="34" charset="0"/>
              </a:rPr>
              <a:t>                            A. An oral –audible form</a:t>
            </a:r>
          </a:p>
          <a:p>
            <a:pPr marL="457200" indent="-457200" algn="l" eaLnBrk="1" hangingPunct="1">
              <a:buNone/>
            </a:pPr>
            <a:r>
              <a:rPr lang="en-US" sz="2000" b="1" dirty="0" smtClean="0">
                <a:solidFill>
                  <a:srgbClr val="002060"/>
                </a:solidFill>
                <a:latin typeface="Arial Black" pitchFamily="34" charset="0"/>
                <a:cs typeface="Arial" pitchFamily="34" charset="0"/>
              </a:rPr>
              <a:t>                            B. A written readable form.</a:t>
            </a:r>
          </a:p>
          <a:p>
            <a:pPr marL="457200" indent="-457200" algn="l" eaLnBrk="1" hangingPunct="1">
              <a:buNone/>
            </a:pPr>
            <a:r>
              <a:rPr lang="en-US" sz="2000" b="1" dirty="0" smtClean="0">
                <a:solidFill>
                  <a:srgbClr val="002060"/>
                </a:solidFill>
                <a:latin typeface="Arial Black" pitchFamily="34" charset="0"/>
                <a:cs typeface="Arial" pitchFamily="34" charset="0"/>
              </a:rPr>
              <a:t>      </a:t>
            </a:r>
            <a:r>
              <a:rPr lang="en-US" sz="2000" b="1" dirty="0" smtClean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3. The meaning</a:t>
            </a:r>
            <a:r>
              <a:rPr lang="en-US" sz="2000" b="1" dirty="0" smtClean="0">
                <a:solidFill>
                  <a:srgbClr val="002060"/>
                </a:solidFill>
                <a:latin typeface="Arial Black" pitchFamily="34" charset="0"/>
                <a:cs typeface="Arial" pitchFamily="34" charset="0"/>
              </a:rPr>
              <a:t>: It is the concept or reference. It is the image,  </a:t>
            </a:r>
          </a:p>
          <a:p>
            <a:pPr marL="457200" indent="-457200" algn="l" eaLnBrk="1" hangingPunct="1">
              <a:buNone/>
            </a:pPr>
            <a:r>
              <a:rPr lang="en-US" sz="2000" b="1" dirty="0" smtClean="0">
                <a:solidFill>
                  <a:srgbClr val="002060"/>
                </a:solidFill>
                <a:latin typeface="Arial Black" pitchFamily="34" charset="0"/>
                <a:cs typeface="Arial" pitchFamily="34" charset="0"/>
              </a:rPr>
              <a:t>                                  attribute, or abstract entity.    </a:t>
            </a:r>
            <a:r>
              <a:rPr lang="en-US" sz="2000" b="1" dirty="0" smtClean="0">
                <a:solidFill>
                  <a:srgbClr val="002060"/>
                </a:solidFill>
                <a:cs typeface="Arial" pitchFamily="34" charset="0"/>
              </a:rPr>
              <a:t>        </a:t>
            </a:r>
          </a:p>
          <a:p>
            <a:pPr marL="457200" indent="-457200" algn="l" eaLnBrk="1" hangingPunct="1">
              <a:buNone/>
            </a:pPr>
            <a:r>
              <a:rPr lang="en-US" sz="2000" b="1" dirty="0" smtClean="0">
                <a:solidFill>
                  <a:srgbClr val="002060"/>
                </a:solidFill>
                <a:cs typeface="Arial" pitchFamily="34" charset="0"/>
              </a:rPr>
              <a:t>         </a:t>
            </a:r>
          </a:p>
          <a:p>
            <a:pPr algn="l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</a:t>
            </a: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endParaRPr lang="en-US" sz="18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eaLnBrk="1" hangingPunct="1">
              <a:buNone/>
            </a:pPr>
            <a:r>
              <a:rPr lang="en-US" sz="1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  </a:t>
            </a:r>
            <a:endParaRPr lang="en-US" sz="1800" i="1" dirty="0" smtClean="0">
              <a:latin typeface="Arial Black" pitchFamily="34" charset="0"/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1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eaLnBrk="1" hangingPunct="1"/>
            <a:r>
              <a:rPr lang="en-US" sz="2800" b="1" dirty="0" smtClean="0">
                <a:solidFill>
                  <a:srgbClr val="FF0066"/>
                </a:solidFill>
                <a:cs typeface="Arial" pitchFamily="34" charset="0"/>
              </a:rPr>
              <a:t>II. The Three distinct elements (Triangle of meaning)</a:t>
            </a:r>
            <a:endParaRPr lang="en-US" sz="28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599" y="1417637"/>
            <a:ext cx="9448801" cy="4678363"/>
          </a:xfrm>
        </p:spPr>
        <p:txBody>
          <a:bodyPr/>
          <a:lstStyle/>
          <a:p>
            <a:pPr algn="l" eaLnBrk="1" hangingPunct="1">
              <a:buNone/>
            </a:pPr>
            <a:r>
              <a:rPr lang="en-US" sz="2000" b="1" dirty="0" smtClean="0">
                <a:latin typeface="Arial Black" pitchFamily="34" charset="0"/>
                <a:cs typeface="Arial" pitchFamily="34" charset="0"/>
              </a:rPr>
              <a:t>The lines of relationship among the triangle elements may take different directions:</a:t>
            </a:r>
          </a:p>
          <a:p>
            <a:pPr marL="457200" indent="-457200" algn="l" eaLnBrk="1" hangingPunct="1">
              <a:buAutoNum type="arabicPeriod"/>
            </a:pP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Thing____ </a:t>
            </a:r>
            <a:r>
              <a:rPr lang="en-US" sz="2000" b="1" dirty="0" err="1" smtClean="0">
                <a:solidFill>
                  <a:srgbClr val="C00000"/>
                </a:solidFill>
                <a:cs typeface="Arial" pitchFamily="34" charset="0"/>
              </a:rPr>
              <a:t>meaning_____Word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:</a:t>
            </a:r>
          </a:p>
          <a:p>
            <a:pPr marL="457200" indent="-457200" algn="l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You see a thing , then you remember its meaning, and then you remember its word. </a:t>
            </a:r>
          </a:p>
          <a:p>
            <a:pPr marL="457200" indent="-457200" algn="l" eaLnBrk="1" hangingPunct="1">
              <a:buNone/>
            </a:pP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2.     Meaning_____ </a:t>
            </a:r>
            <a:r>
              <a:rPr lang="en-US" sz="2000" b="1" dirty="0" err="1" smtClean="0">
                <a:solidFill>
                  <a:srgbClr val="C00000"/>
                </a:solidFill>
                <a:cs typeface="Arial" pitchFamily="34" charset="0"/>
              </a:rPr>
              <a:t>word_____thing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:</a:t>
            </a:r>
          </a:p>
          <a:p>
            <a:pPr marL="457200" indent="-457200" algn="l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You recall a meaning, then its word, and then the thing.</a:t>
            </a:r>
          </a:p>
          <a:p>
            <a:pPr marL="457200" indent="-457200" algn="l" eaLnBrk="1" hangingPunct="1">
              <a:buAutoNum type="arabicPeriod" startAt="3"/>
            </a:pPr>
            <a:r>
              <a:rPr lang="en-US" sz="2000" b="1" dirty="0" err="1" smtClean="0">
                <a:solidFill>
                  <a:srgbClr val="C00000"/>
                </a:solidFill>
                <a:cs typeface="Arial" pitchFamily="34" charset="0"/>
              </a:rPr>
              <a:t>Word_____Thing______Meaning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:</a:t>
            </a:r>
          </a:p>
          <a:p>
            <a:pPr marL="457200" indent="-457200" algn="l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You hear a word, and then you remember its meaning and then the thing.    </a:t>
            </a:r>
          </a:p>
          <a:p>
            <a:pPr algn="l" eaLnBrk="1" hangingPunct="1">
              <a:buNone/>
            </a:pPr>
            <a:r>
              <a:rPr lang="en-US" sz="1800" b="1" dirty="0" smtClean="0">
                <a:cs typeface="Arial" pitchFamily="34" charset="0"/>
              </a:rPr>
              <a:t>                                                                                   thing</a:t>
            </a:r>
          </a:p>
          <a:p>
            <a:pPr algn="l" eaLnBrk="1" hangingPunct="1">
              <a:buNone/>
            </a:pPr>
            <a:endParaRPr lang="en-US" sz="1800" b="1" dirty="0" smtClean="0">
              <a:cs typeface="Arial" pitchFamily="34" charset="0"/>
            </a:endParaRPr>
          </a:p>
          <a:p>
            <a:pPr algn="l" eaLnBrk="1" hangingPunct="1">
              <a:buNone/>
            </a:pPr>
            <a:endParaRPr lang="en-US" sz="1800" b="1" dirty="0" smtClean="0">
              <a:cs typeface="Arial" pitchFamily="34" charset="0"/>
            </a:endParaRPr>
          </a:p>
          <a:p>
            <a:pPr algn="l" eaLnBrk="1" hangingPunct="1">
              <a:buNone/>
            </a:pPr>
            <a:r>
              <a:rPr lang="en-US" sz="1800" b="1" dirty="0" smtClean="0">
                <a:cs typeface="Arial" pitchFamily="34" charset="0"/>
              </a:rPr>
              <a:t>                                                                    word              meaning</a:t>
            </a: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endParaRPr lang="en-US" sz="18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eaLnBrk="1" hangingPunct="1">
              <a:buNone/>
            </a:pPr>
            <a:r>
              <a:rPr lang="en-US" sz="1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  </a:t>
            </a:r>
            <a:endParaRPr lang="en-US" sz="1800" i="1" dirty="0" smtClean="0">
              <a:latin typeface="Arial Black" pitchFamily="34" charset="0"/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1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Flowchart: Extract 5"/>
          <p:cNvSpPr/>
          <p:nvPr/>
        </p:nvSpPr>
        <p:spPr>
          <a:xfrm>
            <a:off x="4343400" y="4876800"/>
            <a:ext cx="914400" cy="533400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eaLnBrk="1" hangingPunct="1"/>
            <a:r>
              <a:rPr lang="en-US" sz="2800" b="1" dirty="0" smtClean="0">
                <a:solidFill>
                  <a:srgbClr val="00B0F0"/>
                </a:solidFill>
                <a:cs typeface="Arial" pitchFamily="34" charset="0"/>
              </a:rPr>
              <a:t>III. Semantic Fields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599" y="1295401"/>
            <a:ext cx="9448801" cy="4678363"/>
          </a:xfrm>
        </p:spPr>
        <p:txBody>
          <a:bodyPr/>
          <a:lstStyle/>
          <a:p>
            <a:pPr marL="457200" indent="-457200" algn="l" eaLnBrk="1" hangingPunct="1">
              <a:buNone/>
            </a:pPr>
            <a:endParaRPr lang="en-US" sz="100" b="1" dirty="0" smtClean="0">
              <a:solidFill>
                <a:srgbClr val="009900"/>
              </a:solidFill>
              <a:latin typeface="Arial Black" pitchFamily="34" charset="0"/>
              <a:cs typeface="Arial" pitchFamily="34" charset="0"/>
            </a:endParaRPr>
          </a:p>
          <a:p>
            <a:pPr marL="457200" indent="-457200" algn="l" eaLnBrk="1" hangingPunct="1">
              <a:buNone/>
            </a:pPr>
            <a:r>
              <a:rPr lang="en-US" sz="2000" b="1" dirty="0" smtClean="0">
                <a:solidFill>
                  <a:srgbClr val="009900"/>
                </a:solidFill>
                <a:latin typeface="Arial Black" pitchFamily="34" charset="0"/>
                <a:cs typeface="Arial" pitchFamily="34" charset="0"/>
              </a:rPr>
              <a:t>Semantic fields can be sub-classified into</a:t>
            </a:r>
          </a:p>
          <a:p>
            <a:pPr marL="457200" indent="-457200" algn="l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      </a:t>
            </a:r>
            <a:r>
              <a:rPr lang="en-US" sz="2000" b="1" dirty="0" smtClean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1. The field of continuous concretes:</a:t>
            </a:r>
            <a:r>
              <a:rPr lang="en-US" sz="2000" b="1" dirty="0" smtClean="0">
                <a:solidFill>
                  <a:srgbClr val="002060"/>
                </a:solidFill>
                <a:latin typeface="Arial Black" pitchFamily="34" charset="0"/>
                <a:cs typeface="Arial" pitchFamily="34" charset="0"/>
              </a:rPr>
              <a:t> </a:t>
            </a:r>
          </a:p>
          <a:p>
            <a:pPr marL="457200" indent="-457200" algn="l" eaLnBrk="1" hangingPunct="1">
              <a:buNone/>
            </a:pPr>
            <a:r>
              <a:rPr lang="en-US" sz="2000" b="1" dirty="0" smtClean="0">
                <a:solidFill>
                  <a:srgbClr val="002060"/>
                </a:solidFill>
                <a:latin typeface="Arial Black" pitchFamily="34" charset="0"/>
                <a:cs typeface="Arial" pitchFamily="34" charset="0"/>
              </a:rPr>
              <a:t>          </a:t>
            </a:r>
            <a:r>
              <a:rPr lang="en-US" sz="2000" dirty="0" smtClean="0">
                <a:solidFill>
                  <a:srgbClr val="002060"/>
                </a:solidFill>
                <a:latin typeface="Arial Black" pitchFamily="34" charset="0"/>
                <a:cs typeface="+mn-cs"/>
              </a:rPr>
              <a:t>It is a semantic field of words that refer to concrete things.   </a:t>
            </a:r>
          </a:p>
          <a:p>
            <a:pPr marL="457200" indent="-457200" algn="l" eaLnBrk="1" hangingPunct="1">
              <a:buNone/>
            </a:pPr>
            <a:r>
              <a:rPr lang="en-US" sz="2000" dirty="0" smtClean="0">
                <a:solidFill>
                  <a:srgbClr val="002060"/>
                </a:solidFill>
                <a:latin typeface="Arial Black" pitchFamily="34" charset="0"/>
                <a:cs typeface="+mn-cs"/>
              </a:rPr>
              <a:t>         The classification of which is disagreed on, such colors. </a:t>
            </a:r>
          </a:p>
          <a:p>
            <a:pPr marL="457200" indent="-457200" algn="l" eaLnBrk="1" hangingPunct="1">
              <a:buNone/>
            </a:pPr>
            <a:r>
              <a:rPr lang="en-US" sz="1600" b="1" dirty="0" smtClean="0">
                <a:solidFill>
                  <a:srgbClr val="000000"/>
                </a:solidFill>
                <a:latin typeface="Arial Black" pitchFamily="34" charset="0"/>
                <a:cs typeface="Arial" pitchFamily="34" charset="0"/>
              </a:rPr>
              <a:t>                   e.g., : red, yellow, blue, green…..etc</a:t>
            </a:r>
          </a:p>
          <a:p>
            <a:pPr marL="457200" indent="-457200" algn="l" eaLnBrk="1" hangingPunct="1">
              <a:buNone/>
            </a:pPr>
            <a:endParaRPr lang="en-US" sz="1200" b="1" dirty="0" smtClean="0">
              <a:solidFill>
                <a:srgbClr val="002060"/>
              </a:solidFill>
              <a:latin typeface="Arial Black" pitchFamily="34" charset="0"/>
              <a:cs typeface="Arial" pitchFamily="34" charset="0"/>
            </a:endParaRPr>
          </a:p>
          <a:p>
            <a:pPr marL="457200" indent="-457200" algn="l" eaLnBrk="1" hangingPunct="1">
              <a:buNone/>
            </a:pPr>
            <a:r>
              <a:rPr lang="en-US" sz="2000" b="1" dirty="0" smtClean="0">
                <a:solidFill>
                  <a:srgbClr val="002060"/>
                </a:solidFill>
                <a:latin typeface="Arial Black" pitchFamily="34" charset="0"/>
                <a:cs typeface="Arial" pitchFamily="34" charset="0"/>
              </a:rPr>
              <a:t>      </a:t>
            </a:r>
            <a:r>
              <a:rPr lang="en-US" sz="2000" b="1" dirty="0" smtClean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2. The field of separate concretes:</a:t>
            </a:r>
            <a:r>
              <a:rPr lang="en-US" sz="2000" b="1" dirty="0" smtClean="0">
                <a:solidFill>
                  <a:srgbClr val="002060"/>
                </a:solidFill>
                <a:latin typeface="Arial Black" pitchFamily="34" charset="0"/>
                <a:cs typeface="Arial" pitchFamily="34" charset="0"/>
              </a:rPr>
              <a:t> It is a semantic field of words that refer to separate concrete entities, such as the semantic fields of plants or animals.</a:t>
            </a:r>
          </a:p>
          <a:p>
            <a:pPr marL="457200" indent="-457200" algn="l" eaLnBrk="1" hangingPunct="1">
              <a:buNone/>
            </a:pPr>
            <a:r>
              <a:rPr lang="en-US" sz="2000" b="1" dirty="0" smtClean="0">
                <a:solidFill>
                  <a:srgbClr val="002060"/>
                </a:solidFill>
                <a:latin typeface="Arial Black" pitchFamily="34" charset="0"/>
                <a:cs typeface="Arial" pitchFamily="34" charset="0"/>
              </a:rPr>
              <a:t>               </a:t>
            </a:r>
            <a:r>
              <a:rPr lang="en-US" sz="1600" b="1" dirty="0" smtClean="0">
                <a:solidFill>
                  <a:srgbClr val="000000"/>
                </a:solidFill>
                <a:latin typeface="Arial Black" pitchFamily="34" charset="0"/>
                <a:cs typeface="Arial" pitchFamily="34" charset="0"/>
              </a:rPr>
              <a:t>e.g., horse , cow , hen , sheep, dog, camel…etc</a:t>
            </a:r>
          </a:p>
          <a:p>
            <a:pPr marL="457200" indent="-457200" algn="l" eaLnBrk="1" hangingPunct="1">
              <a:buNone/>
            </a:pPr>
            <a:r>
              <a:rPr lang="en-US" sz="2000" b="1" dirty="0" smtClean="0">
                <a:solidFill>
                  <a:srgbClr val="002060"/>
                </a:solidFill>
                <a:latin typeface="Arial Black" pitchFamily="34" charset="0"/>
                <a:cs typeface="Arial" pitchFamily="34" charset="0"/>
              </a:rPr>
              <a:t>      </a:t>
            </a:r>
            <a:r>
              <a:rPr lang="en-US" sz="2000" b="1" dirty="0" smtClean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3. The field of abstracts</a:t>
            </a:r>
            <a:r>
              <a:rPr lang="en-US" sz="2000" b="1" dirty="0" smtClean="0">
                <a:solidFill>
                  <a:srgbClr val="002060"/>
                </a:solidFill>
                <a:latin typeface="Arial Black" pitchFamily="34" charset="0"/>
                <a:cs typeface="Arial" pitchFamily="34" charset="0"/>
              </a:rPr>
              <a:t>: It is a field of words referring to  abstract concepts such as the semantic field of virtues.</a:t>
            </a:r>
          </a:p>
          <a:p>
            <a:pPr marL="457200" indent="-457200" algn="l" eaLnBrk="1" hangingPunct="1">
              <a:buNone/>
            </a:pPr>
            <a:r>
              <a:rPr lang="en-US" sz="2000" b="1" dirty="0" smtClean="0">
                <a:solidFill>
                  <a:srgbClr val="002060"/>
                </a:solidFill>
                <a:latin typeface="Arial Black" pitchFamily="34" charset="0"/>
                <a:cs typeface="Arial" pitchFamily="34" charset="0"/>
              </a:rPr>
              <a:t>               </a:t>
            </a:r>
            <a:r>
              <a:rPr lang="en-US" sz="1600" b="1" dirty="0" smtClean="0">
                <a:solidFill>
                  <a:srgbClr val="000000"/>
                </a:solidFill>
                <a:latin typeface="Arial Black" pitchFamily="34" charset="0"/>
                <a:cs typeface="Arial" pitchFamily="34" charset="0"/>
              </a:rPr>
              <a:t>e.g.,: honesty, generosity, truthfulness, courage, loyalty …etc   </a:t>
            </a:r>
          </a:p>
          <a:p>
            <a:pPr algn="l" eaLnBrk="1" hangingPunct="1">
              <a:buNone/>
            </a:pP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</a:t>
            </a: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endParaRPr lang="en-US" sz="18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eaLnBrk="1" hangingPunct="1">
              <a:buNone/>
            </a:pPr>
            <a:r>
              <a:rPr lang="en-US" sz="1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  </a:t>
            </a:r>
            <a:endParaRPr lang="en-US" sz="1800" i="1" dirty="0" smtClean="0">
              <a:latin typeface="Arial Black" pitchFamily="34" charset="0"/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1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7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marL="571500" indent="-571500" algn="l" eaLnBrk="1" hangingPunct="1"/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IV. Intra-field relationship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152400" y="1371600"/>
            <a:ext cx="9601199" cy="4602164"/>
          </a:xfrm>
        </p:spPr>
        <p:txBody>
          <a:bodyPr/>
          <a:lstStyle/>
          <a:p>
            <a:pPr marL="514350" indent="-514350" algn="l" eaLnBrk="1" hangingPunct="1">
              <a:buNone/>
            </a:pPr>
            <a:r>
              <a:rPr lang="en-US" sz="2400" b="1" dirty="0" smtClean="0">
                <a:solidFill>
                  <a:srgbClr val="00990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Words that belong to the same semantic field show one of the following relationships:</a:t>
            </a:r>
          </a:p>
          <a:p>
            <a:pPr marL="514350" indent="-514350" algn="l" eaLnBrk="1" hangingPunct="1">
              <a:lnSpc>
                <a:spcPct val="150000"/>
              </a:lnSpc>
              <a:buNone/>
            </a:pPr>
            <a:endParaRPr lang="en-US" sz="1050" b="1" dirty="0" smtClean="0">
              <a:solidFill>
                <a:srgbClr val="7030A0"/>
              </a:solidFill>
              <a:latin typeface="Arial Black" pitchFamily="34" charset="0"/>
              <a:cs typeface="Arial" pitchFamily="34" charset="0"/>
            </a:endParaRPr>
          </a:p>
          <a:p>
            <a:pPr marL="514350" indent="-514350" algn="l" eaLnBrk="1" hangingPunct="1">
              <a:lnSpc>
                <a:spcPct val="150000"/>
              </a:lnSpc>
              <a:buFont typeface="+mj-lt"/>
              <a:buAutoNum type="arabicPeriod"/>
            </a:pPr>
            <a:r>
              <a:rPr lang="en-US" sz="2400" b="1" dirty="0" smtClean="0">
                <a:solidFill>
                  <a:srgbClr val="00B050"/>
                </a:solidFill>
                <a:latin typeface="Arial Black" pitchFamily="34" charset="0"/>
                <a:cs typeface="Arial" pitchFamily="34" charset="0"/>
              </a:rPr>
              <a:t>[ Synonymy]: </a:t>
            </a:r>
            <a:r>
              <a:rPr lang="en-US" sz="1800" b="1" dirty="0" smtClean="0">
                <a:latin typeface="Arial Black" pitchFamily="34" charset="0"/>
                <a:cs typeface="+mn-cs"/>
              </a:rPr>
              <a:t>big/large, rich/wealthy, brave/courageous…etc </a:t>
            </a:r>
            <a:endParaRPr lang="en-US" sz="2000" b="1" dirty="0" smtClean="0">
              <a:latin typeface="Arial Black" pitchFamily="34" charset="0"/>
              <a:cs typeface="+mn-cs"/>
            </a:endParaRPr>
          </a:p>
          <a:p>
            <a:pPr marL="514350" indent="-514350" algn="l" eaLnBrk="1" hangingPunct="1">
              <a:lnSpc>
                <a:spcPct val="150000"/>
              </a:lnSpc>
              <a:buFont typeface="+mj-lt"/>
              <a:buAutoNum type="arabicPeriod"/>
            </a:pPr>
            <a:r>
              <a:rPr lang="en-US" sz="2400" b="1" dirty="0" smtClean="0">
                <a:solidFill>
                  <a:srgbClr val="FF0066"/>
                </a:solidFill>
                <a:latin typeface="Arial Black" pitchFamily="34" charset="0"/>
                <a:cs typeface="Arial" pitchFamily="34" charset="0"/>
              </a:rPr>
              <a:t>[ </a:t>
            </a:r>
            <a:r>
              <a:rPr lang="en-US" sz="2400" b="1" dirty="0" err="1" smtClean="0">
                <a:solidFill>
                  <a:srgbClr val="FF0066"/>
                </a:solidFill>
                <a:latin typeface="Arial Black" pitchFamily="34" charset="0"/>
                <a:cs typeface="Arial" pitchFamily="34" charset="0"/>
              </a:rPr>
              <a:t>Antonymy</a:t>
            </a:r>
            <a:r>
              <a:rPr lang="en-US" sz="2400" b="1" dirty="0" smtClean="0">
                <a:solidFill>
                  <a:srgbClr val="FF0066"/>
                </a:solidFill>
                <a:latin typeface="Arial Black" pitchFamily="34" charset="0"/>
                <a:cs typeface="Arial" pitchFamily="34" charset="0"/>
              </a:rPr>
              <a:t>]: </a:t>
            </a:r>
            <a:r>
              <a:rPr lang="en-US" sz="1800" b="1" dirty="0" smtClean="0">
                <a:latin typeface="Arial Black" pitchFamily="34" charset="0"/>
                <a:cs typeface="+mn-cs"/>
              </a:rPr>
              <a:t>rich/poor, strong/weak, tall/short ….etc</a:t>
            </a:r>
          </a:p>
          <a:p>
            <a:pPr marL="514350" indent="-514350" algn="l" eaLnBrk="1" hangingPunct="1">
              <a:lnSpc>
                <a:spcPct val="150000"/>
              </a:lnSpc>
              <a:buFont typeface="+mj-lt"/>
              <a:buAutoNum type="arabicPeriod"/>
            </a:pPr>
            <a:r>
              <a:rPr lang="en-US" sz="2400" b="1" dirty="0" smtClean="0">
                <a:solidFill>
                  <a:srgbClr val="7030A0"/>
                </a:solidFill>
                <a:latin typeface="Arial Black" pitchFamily="34" charset="0"/>
                <a:cs typeface="Arial" pitchFamily="34" charset="0"/>
              </a:rPr>
              <a:t>[ Inclusion ]: </a:t>
            </a:r>
            <a:r>
              <a:rPr lang="en-US" sz="1800" b="1" dirty="0" smtClean="0">
                <a:latin typeface="Arial Black" pitchFamily="34" charset="0"/>
                <a:cs typeface="+mn-cs"/>
              </a:rPr>
              <a:t>animal/lion, fruit/ apple, color/ red….etc </a:t>
            </a:r>
          </a:p>
          <a:p>
            <a:pPr marL="514350" indent="-514350" algn="l" eaLnBrk="1" hangingPunct="1">
              <a:lnSpc>
                <a:spcPct val="150000"/>
              </a:lnSpc>
              <a:buFont typeface="+mj-lt"/>
              <a:buAutoNum type="arabicPeriod"/>
            </a:pPr>
            <a:r>
              <a:rPr lang="en-US" sz="2400" b="1" dirty="0" smtClean="0">
                <a:solidFill>
                  <a:srgbClr val="00B0F0"/>
                </a:solidFill>
                <a:latin typeface="Arial Black" pitchFamily="34" charset="0"/>
                <a:cs typeface="+mn-cs"/>
              </a:rPr>
              <a:t>[Exclusion]: </a:t>
            </a:r>
            <a:r>
              <a:rPr lang="en-US" sz="1800" b="1" dirty="0" smtClean="0">
                <a:latin typeface="Arial Black" pitchFamily="34" charset="0"/>
                <a:cs typeface="+mn-cs"/>
              </a:rPr>
              <a:t>Saturday, Sunday, Monday, ….etc</a:t>
            </a:r>
          </a:p>
          <a:p>
            <a:pPr marL="514350" indent="-514350" algn="l" eaLnBrk="1" hangingPunct="1">
              <a:lnSpc>
                <a:spcPct val="150000"/>
              </a:lnSpc>
              <a:buFont typeface="+mj-lt"/>
              <a:buAutoNum type="arabicPeriod"/>
            </a:pPr>
            <a:r>
              <a:rPr lang="en-US" sz="2400" b="1" dirty="0" smtClean="0">
                <a:solidFill>
                  <a:srgbClr val="C00000"/>
                </a:solidFill>
                <a:latin typeface="Arial Black" pitchFamily="34" charset="0"/>
                <a:cs typeface="Arial" pitchFamily="34" charset="0"/>
              </a:rPr>
              <a:t>[ Totality ]: </a:t>
            </a:r>
            <a:r>
              <a:rPr lang="en-US" sz="1800" b="1" dirty="0" smtClean="0">
                <a:latin typeface="Arial Black" pitchFamily="34" charset="0"/>
                <a:cs typeface="+mn-cs"/>
              </a:rPr>
              <a:t>Body/hand, room/door, book/page……etc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1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8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838200"/>
          </a:xfrm>
        </p:spPr>
        <p:txBody>
          <a:bodyPr/>
          <a:lstStyle/>
          <a:p>
            <a:pPr algn="l" rtl="1" eaLnBrk="1" hangingPunct="1"/>
            <a:r>
              <a:rPr lang="en-US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V. Definition</a:t>
            </a:r>
            <a:endParaRPr lang="ar-SA" sz="32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599" y="1295399"/>
            <a:ext cx="9448801" cy="4678365"/>
          </a:xfrm>
        </p:spPr>
        <p:txBody>
          <a:bodyPr/>
          <a:lstStyle/>
          <a:p>
            <a:pPr algn="l" eaLnBrk="1" hangingPunct="1">
              <a:buNone/>
            </a:pPr>
            <a:endParaRPr lang="en-US" sz="300" b="1" dirty="0" smtClean="0">
              <a:solidFill>
                <a:srgbClr val="3B84A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marL="514350" indent="-514350" algn="l" eaLnBrk="1" hangingPunct="1">
              <a:buNone/>
            </a:pPr>
            <a:r>
              <a:rPr lang="en-US" sz="2000" b="1" dirty="0" smtClean="0">
                <a:solidFill>
                  <a:srgbClr val="C00000"/>
                </a:solidFill>
                <a:latin typeface="Arial Black" pitchFamily="34" charset="0"/>
                <a:cs typeface="Arial" pitchFamily="34" charset="0"/>
              </a:rPr>
              <a:t>There are several ways to define a word:</a:t>
            </a:r>
          </a:p>
          <a:p>
            <a:pPr marL="514350" indent="-514350" algn="l" eaLnBrk="1" hangingPunct="1">
              <a:buFont typeface="+mj-lt"/>
              <a:buAutoNum type="arabicParenR"/>
            </a:pPr>
            <a:r>
              <a:rPr lang="en-US" sz="2000" b="1" dirty="0" smtClean="0">
                <a:solidFill>
                  <a:srgbClr val="002060"/>
                </a:solidFill>
                <a:latin typeface="Arial Black" pitchFamily="34" charset="0"/>
                <a:cs typeface="Arial" pitchFamily="34" charset="0"/>
              </a:rPr>
              <a:t>Descriptive definition: </a:t>
            </a:r>
            <a:r>
              <a:rPr lang="en-US" sz="1800" b="1" dirty="0" smtClean="0">
                <a:solidFill>
                  <a:srgbClr val="009900"/>
                </a:solidFill>
                <a:latin typeface="Arial Black" pitchFamily="34" charset="0"/>
                <a:cs typeface="Arial" pitchFamily="34" charset="0"/>
              </a:rPr>
              <a:t>Giving a brief or detailed description of the  </a:t>
            </a:r>
          </a:p>
          <a:p>
            <a:pPr marL="514350" indent="-514350" algn="l" eaLnBrk="1" hangingPunct="1">
              <a:buNone/>
            </a:pPr>
            <a:r>
              <a:rPr lang="en-US" sz="1800" b="1" dirty="0" smtClean="0">
                <a:solidFill>
                  <a:srgbClr val="009900"/>
                </a:solidFill>
                <a:latin typeface="Arial Black" pitchFamily="34" charset="0"/>
                <a:cs typeface="Arial" pitchFamily="34" charset="0"/>
              </a:rPr>
              <a:t>                                                word.</a:t>
            </a:r>
          </a:p>
          <a:p>
            <a:pPr marL="514350" indent="-514350" algn="l" eaLnBrk="1" hangingPunct="1">
              <a:buNone/>
            </a:pPr>
            <a:r>
              <a:rPr lang="en-US" sz="1800" b="1" smtClean="0">
                <a:solidFill>
                  <a:srgbClr val="002060"/>
                </a:solidFill>
                <a:latin typeface="Arial Black" pitchFamily="34" charset="0"/>
                <a:cs typeface="Arial" pitchFamily="34" charset="0"/>
              </a:rPr>
              <a:t>                                                </a:t>
            </a:r>
            <a:r>
              <a:rPr lang="en-US" sz="1800" b="1" smtClean="0">
                <a:solidFill>
                  <a:srgbClr val="7030A0"/>
                </a:solidFill>
                <a:latin typeface="Arial Black" pitchFamily="34" charset="0"/>
                <a:cs typeface="Arial" pitchFamily="34" charset="0"/>
              </a:rPr>
              <a:t>[ </a:t>
            </a:r>
            <a:r>
              <a:rPr lang="en-US" sz="1800" b="1" dirty="0" smtClean="0">
                <a:solidFill>
                  <a:srgbClr val="7030A0"/>
                </a:solidFill>
                <a:latin typeface="Arial Black" pitchFamily="34" charset="0"/>
                <a:cs typeface="Arial" pitchFamily="34" charset="0"/>
              </a:rPr>
              <a:t>whale] is the largest marine animal </a:t>
            </a:r>
          </a:p>
          <a:p>
            <a:pPr marL="514350" indent="-514350" algn="l" eaLnBrk="1" hangingPunct="1">
              <a:buAutoNum type="arabicParenR" startAt="2"/>
            </a:pPr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  <a:cs typeface="Arial" pitchFamily="34" charset="0"/>
              </a:rPr>
              <a:t>Functional definition: </a:t>
            </a:r>
            <a:r>
              <a:rPr lang="en-US" sz="1800" b="1" dirty="0" smtClean="0">
                <a:solidFill>
                  <a:srgbClr val="009900"/>
                </a:solidFill>
                <a:latin typeface="Arial Black" pitchFamily="34" charset="0"/>
                <a:cs typeface="Arial" pitchFamily="34" charset="0"/>
              </a:rPr>
              <a:t>To define the word by its function.</a:t>
            </a:r>
          </a:p>
          <a:p>
            <a:pPr marL="514350" indent="-514350" algn="l" eaLnBrk="1" hangingPunct="1">
              <a:buNone/>
            </a:pPr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  <a:cs typeface="Arial" pitchFamily="34" charset="0"/>
              </a:rPr>
              <a:t>                                           </a:t>
            </a:r>
            <a:r>
              <a:rPr lang="en-US" sz="1800" b="1" dirty="0" smtClean="0">
                <a:solidFill>
                  <a:srgbClr val="7030A0"/>
                </a:solidFill>
                <a:latin typeface="Arial Black" pitchFamily="34" charset="0"/>
                <a:cs typeface="Arial" pitchFamily="34" charset="0"/>
              </a:rPr>
              <a:t>a preposition affects the noun and a pronoun  </a:t>
            </a:r>
          </a:p>
          <a:p>
            <a:pPr marL="514350" indent="-514350" algn="l" eaLnBrk="1" hangingPunct="1">
              <a:buNone/>
            </a:pPr>
            <a:r>
              <a:rPr lang="en-US" sz="1800" b="1" dirty="0" smtClean="0">
                <a:solidFill>
                  <a:srgbClr val="7030A0"/>
                </a:solidFill>
                <a:latin typeface="Arial Black" pitchFamily="34" charset="0"/>
                <a:cs typeface="Arial" pitchFamily="34" charset="0"/>
              </a:rPr>
              <a:t>                                           and puts it in objective case.         </a:t>
            </a:r>
          </a:p>
          <a:p>
            <a:pPr marL="514350" indent="-514350" algn="l" eaLnBrk="1" hangingPunct="1">
              <a:buAutoNum type="arabicParenR" startAt="3"/>
            </a:pPr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  <a:cs typeface="Arial" pitchFamily="34" charset="0"/>
              </a:rPr>
              <a:t>Demonstrative definition: </a:t>
            </a:r>
            <a:r>
              <a:rPr lang="en-US" sz="1800" b="1" dirty="0" smtClean="0">
                <a:solidFill>
                  <a:srgbClr val="009900"/>
                </a:solidFill>
                <a:latin typeface="Arial Black" pitchFamily="34" charset="0"/>
                <a:cs typeface="Arial" pitchFamily="34" charset="0"/>
              </a:rPr>
              <a:t>The word is defined by pointing to it.</a:t>
            </a:r>
          </a:p>
          <a:p>
            <a:pPr marL="514350" indent="-514350" algn="l" eaLnBrk="1" hangingPunct="1">
              <a:buNone/>
            </a:pPr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  <a:cs typeface="Arial" pitchFamily="34" charset="0"/>
              </a:rPr>
              <a:t>                                            </a:t>
            </a:r>
            <a:r>
              <a:rPr lang="en-US" sz="1800" b="1" dirty="0" smtClean="0">
                <a:solidFill>
                  <a:srgbClr val="7030A0"/>
                </a:solidFill>
                <a:latin typeface="Arial Black" pitchFamily="34" charset="0"/>
                <a:cs typeface="Arial" pitchFamily="34" charset="0"/>
              </a:rPr>
              <a:t>We open the door by a key.</a:t>
            </a:r>
          </a:p>
          <a:p>
            <a:pPr marL="514350" indent="-514350" algn="l" eaLnBrk="1" hangingPunct="1">
              <a:buAutoNum type="arabicParenR" startAt="4"/>
            </a:pPr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  <a:cs typeface="Arial" pitchFamily="34" charset="0"/>
              </a:rPr>
              <a:t>Rank definition: </a:t>
            </a:r>
            <a:r>
              <a:rPr lang="en-US" sz="1800" b="1" dirty="0" smtClean="0">
                <a:solidFill>
                  <a:srgbClr val="009900"/>
                </a:solidFill>
                <a:latin typeface="Arial Black" pitchFamily="34" charset="0"/>
                <a:cs typeface="Arial" pitchFamily="34" charset="0"/>
              </a:rPr>
              <a:t>The word here is defined by showing its position in </a:t>
            </a:r>
          </a:p>
          <a:p>
            <a:pPr marL="514350" indent="-514350" algn="l" eaLnBrk="1" hangingPunct="1">
              <a:buNone/>
            </a:pPr>
            <a:r>
              <a:rPr lang="en-US" sz="1800" b="1" dirty="0" smtClean="0">
                <a:solidFill>
                  <a:srgbClr val="009900"/>
                </a:solidFill>
                <a:latin typeface="Arial Black" pitchFamily="34" charset="0"/>
                <a:cs typeface="Arial" pitchFamily="34" charset="0"/>
              </a:rPr>
              <a:t>                                  an ordered series.</a:t>
            </a:r>
          </a:p>
          <a:p>
            <a:pPr marL="514350" indent="-514350" algn="l" eaLnBrk="1" hangingPunct="1">
              <a:buNone/>
            </a:pPr>
            <a:r>
              <a:rPr lang="en-US" sz="1800" b="1" dirty="0" smtClean="0">
                <a:solidFill>
                  <a:srgbClr val="009900"/>
                </a:solidFill>
                <a:latin typeface="Arial Black" pitchFamily="34" charset="0"/>
                <a:cs typeface="Arial" pitchFamily="34" charset="0"/>
              </a:rPr>
              <a:t>                                  </a:t>
            </a:r>
            <a:r>
              <a:rPr lang="en-US" sz="1800" b="1" dirty="0" smtClean="0">
                <a:solidFill>
                  <a:srgbClr val="7030A0"/>
                </a:solidFill>
                <a:latin typeface="Arial Black" pitchFamily="34" charset="0"/>
                <a:cs typeface="Arial" pitchFamily="34" charset="0"/>
              </a:rPr>
              <a:t>Monday comes between Sunday and Tuesday.</a:t>
            </a:r>
          </a:p>
          <a:p>
            <a:pPr marL="514350" indent="-514350" algn="l" eaLnBrk="1" hangingPunct="1">
              <a:buNone/>
            </a:pPr>
            <a:r>
              <a:rPr lang="en-US" sz="1800" b="1" dirty="0" smtClean="0">
                <a:solidFill>
                  <a:srgbClr val="7030A0"/>
                </a:solidFill>
                <a:latin typeface="Arial Black" pitchFamily="34" charset="0"/>
                <a:cs typeface="Arial" pitchFamily="34" charset="0"/>
              </a:rPr>
              <a:t>                        </a:t>
            </a:r>
          </a:p>
          <a:p>
            <a:pPr marL="514350" indent="-514350" algn="l" eaLnBrk="1" hangingPunct="1">
              <a:buNone/>
            </a:pPr>
            <a:r>
              <a:rPr lang="en-US" sz="1800" b="1" dirty="0" smtClean="0">
                <a:solidFill>
                  <a:srgbClr val="7030A0"/>
                </a:solidFill>
                <a:latin typeface="Arial Black" pitchFamily="34" charset="0"/>
                <a:cs typeface="Arial" pitchFamily="34" charset="0"/>
              </a:rPr>
              <a:t>                 </a:t>
            </a:r>
          </a:p>
          <a:p>
            <a:pPr marL="514350" indent="-514350" algn="l" eaLnBrk="1" hangingPunct="1">
              <a:buAutoNum type="arabicParenR" startAt="2"/>
            </a:pPr>
            <a:endParaRPr lang="en-US" sz="2000" b="1" dirty="0" smtClean="0">
              <a:solidFill>
                <a:srgbClr val="002060"/>
              </a:solidFill>
              <a:latin typeface="Arial Black" pitchFamily="34" charset="0"/>
              <a:cs typeface="Arial" pitchFamily="34" charset="0"/>
            </a:endParaRPr>
          </a:p>
          <a:p>
            <a:pPr marL="514350" indent="-514350" algn="l" eaLnBrk="1" hangingPunct="1">
              <a:buNone/>
            </a:pPr>
            <a:endParaRPr lang="en-US" sz="2400" b="1" dirty="0" smtClean="0">
              <a:solidFill>
                <a:srgbClr val="C00000"/>
              </a:solidFill>
              <a:cs typeface="Arial" pitchFamily="34" charset="0"/>
            </a:endParaRP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endParaRPr lang="en-US" sz="18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eaLnBrk="1" hangingPunct="1">
              <a:buNone/>
            </a:pPr>
            <a:r>
              <a:rPr lang="en-US" sz="1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  </a:t>
            </a:r>
            <a:endParaRPr lang="en-US" sz="1800" i="1" dirty="0" smtClean="0">
              <a:latin typeface="Arial Black" pitchFamily="34" charset="0"/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1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9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838200"/>
          </a:xfrm>
        </p:spPr>
        <p:txBody>
          <a:bodyPr/>
          <a:lstStyle/>
          <a:p>
            <a:pPr algn="l" rtl="1" eaLnBrk="1" hangingPunct="1"/>
            <a:r>
              <a:rPr lang="en-US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VI. Definition</a:t>
            </a:r>
            <a:endParaRPr lang="ar-SA" sz="32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599" y="1295399"/>
            <a:ext cx="9448801" cy="4678365"/>
          </a:xfrm>
        </p:spPr>
        <p:txBody>
          <a:bodyPr/>
          <a:lstStyle/>
          <a:p>
            <a:pPr algn="l" eaLnBrk="1" hangingPunct="1">
              <a:buNone/>
            </a:pPr>
            <a:endParaRPr lang="en-US" sz="300" b="1" dirty="0" smtClean="0">
              <a:solidFill>
                <a:srgbClr val="3B84A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marL="514350" indent="-514350" algn="l" eaLnBrk="1" hangingPunct="1">
              <a:buNone/>
            </a:pPr>
            <a:r>
              <a:rPr lang="en-US" sz="2000" b="1" dirty="0" smtClean="0">
                <a:solidFill>
                  <a:srgbClr val="C00000"/>
                </a:solidFill>
                <a:latin typeface="Arial Black" pitchFamily="34" charset="0"/>
                <a:cs typeface="Arial" pitchFamily="34" charset="0"/>
              </a:rPr>
              <a:t>There are several ways to define a word:</a:t>
            </a:r>
          </a:p>
          <a:p>
            <a:pPr marL="514350" indent="-514350" algn="l" eaLnBrk="1" hangingPunct="1">
              <a:buAutoNum type="arabicParenR" startAt="5"/>
            </a:pPr>
            <a:r>
              <a:rPr lang="en-US" sz="2000" b="1" dirty="0" smtClean="0">
                <a:solidFill>
                  <a:srgbClr val="002060"/>
                </a:solidFill>
                <a:latin typeface="Arial Black" pitchFamily="34" charset="0"/>
                <a:cs typeface="Arial" pitchFamily="34" charset="0"/>
              </a:rPr>
              <a:t>Synonymous definition: </a:t>
            </a:r>
            <a:r>
              <a:rPr lang="en-US" sz="2000" b="1" dirty="0" smtClean="0">
                <a:solidFill>
                  <a:srgbClr val="009900"/>
                </a:solidFill>
                <a:latin typeface="Arial Black" pitchFamily="34" charset="0"/>
                <a:cs typeface="Arial" pitchFamily="34" charset="0"/>
              </a:rPr>
              <a:t>The word is defined by giving its </a:t>
            </a:r>
          </a:p>
          <a:p>
            <a:pPr marL="514350" indent="-514350" algn="l" eaLnBrk="1" hangingPunct="1">
              <a:buNone/>
            </a:pPr>
            <a:r>
              <a:rPr lang="en-US" sz="2000" b="1" dirty="0" smtClean="0">
                <a:solidFill>
                  <a:srgbClr val="009900"/>
                </a:solidFill>
                <a:latin typeface="Arial Black" pitchFamily="34" charset="0"/>
                <a:cs typeface="Arial" pitchFamily="34" charset="0"/>
              </a:rPr>
              <a:t>                                             synonym ( similar meaning)</a:t>
            </a:r>
            <a:r>
              <a:rPr lang="en-US" sz="1800" b="1" dirty="0" smtClean="0">
                <a:solidFill>
                  <a:srgbClr val="009900"/>
                </a:solidFill>
                <a:latin typeface="Arial Black" pitchFamily="34" charset="0"/>
                <a:cs typeface="Arial" pitchFamily="34" charset="0"/>
              </a:rPr>
              <a:t>.</a:t>
            </a:r>
          </a:p>
          <a:p>
            <a:pPr marL="514350" indent="-514350" algn="l" eaLnBrk="1" hangingPunct="1">
              <a:buNone/>
            </a:pPr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  <a:cs typeface="Arial" pitchFamily="34" charset="0"/>
              </a:rPr>
              <a:t>                                               </a:t>
            </a:r>
            <a:r>
              <a:rPr lang="en-US" sz="1800" b="1" dirty="0" smtClean="0">
                <a:solidFill>
                  <a:srgbClr val="7030A0"/>
                </a:solidFill>
                <a:latin typeface="Arial Black" pitchFamily="34" charset="0"/>
                <a:cs typeface="Arial" pitchFamily="34" charset="0"/>
              </a:rPr>
              <a:t>[ rich means wealthy] </a:t>
            </a:r>
          </a:p>
          <a:p>
            <a:pPr marL="514350" indent="-514350" algn="l" eaLnBrk="1" hangingPunct="1">
              <a:buNone/>
            </a:pPr>
            <a:r>
              <a:rPr lang="en-US" sz="2000" b="1" dirty="0" smtClean="0">
                <a:solidFill>
                  <a:srgbClr val="002060"/>
                </a:solidFill>
                <a:latin typeface="Arial Black" pitchFamily="34" charset="0"/>
                <a:cs typeface="Arial" pitchFamily="34" charset="0"/>
              </a:rPr>
              <a:t>6)  Antonymous  definition: </a:t>
            </a:r>
            <a:r>
              <a:rPr lang="en-US" sz="1800" b="1" dirty="0" smtClean="0">
                <a:solidFill>
                  <a:srgbClr val="009900"/>
                </a:solidFill>
                <a:latin typeface="Arial Black" pitchFamily="34" charset="0"/>
                <a:cs typeface="Arial" pitchFamily="34" charset="0"/>
              </a:rPr>
              <a:t>To define the word by its opposite meaning</a:t>
            </a:r>
          </a:p>
          <a:p>
            <a:pPr marL="514350" indent="-514350" algn="l" eaLnBrk="1" hangingPunct="1">
              <a:buNone/>
            </a:pPr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  <a:cs typeface="Arial" pitchFamily="34" charset="0"/>
              </a:rPr>
              <a:t>                                           </a:t>
            </a:r>
            <a:r>
              <a:rPr lang="en-US" sz="1800" b="1" dirty="0" smtClean="0">
                <a:solidFill>
                  <a:srgbClr val="7030A0"/>
                </a:solidFill>
                <a:latin typeface="Arial Black" pitchFamily="34" charset="0"/>
                <a:cs typeface="Arial" pitchFamily="34" charset="0"/>
              </a:rPr>
              <a:t>[ high is the opposite of low]  </a:t>
            </a:r>
          </a:p>
          <a:p>
            <a:pPr marL="514350" indent="-514350" algn="l" eaLnBrk="1" hangingPunct="1">
              <a:buNone/>
            </a:pPr>
            <a:r>
              <a:rPr lang="en-US" sz="1800" b="1" dirty="0" smtClean="0">
                <a:solidFill>
                  <a:srgbClr val="7030A0"/>
                </a:solidFill>
                <a:latin typeface="Arial Black" pitchFamily="34" charset="0"/>
                <a:cs typeface="Arial" pitchFamily="34" charset="0"/>
              </a:rPr>
              <a:t>                                           </a:t>
            </a:r>
          </a:p>
          <a:p>
            <a:pPr marL="514350" indent="-514350" algn="l" eaLnBrk="1" hangingPunct="1">
              <a:buNone/>
            </a:pPr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  <a:cs typeface="Arial" pitchFamily="34" charset="0"/>
              </a:rPr>
              <a:t>7) Inclusive definition: </a:t>
            </a:r>
            <a:r>
              <a:rPr lang="en-US" sz="1800" b="1" dirty="0" smtClean="0">
                <a:solidFill>
                  <a:srgbClr val="009900"/>
                </a:solidFill>
                <a:latin typeface="Arial Black" pitchFamily="34" charset="0"/>
                <a:cs typeface="Arial" pitchFamily="34" charset="0"/>
              </a:rPr>
              <a:t>The word is defined by showing the inclusion </a:t>
            </a:r>
          </a:p>
          <a:p>
            <a:pPr marL="514350" indent="-514350" algn="l" eaLnBrk="1" hangingPunct="1">
              <a:buNone/>
            </a:pPr>
            <a:r>
              <a:rPr lang="en-US" sz="1800" b="1" dirty="0" smtClean="0">
                <a:solidFill>
                  <a:srgbClr val="009900"/>
                </a:solidFill>
                <a:latin typeface="Arial Black" pitchFamily="34" charset="0"/>
                <a:cs typeface="Arial" pitchFamily="34" charset="0"/>
              </a:rPr>
              <a:t>                                     relation between this word and another.</a:t>
            </a:r>
          </a:p>
          <a:p>
            <a:pPr marL="514350" indent="-514350" algn="l" eaLnBrk="1" hangingPunct="1">
              <a:buNone/>
            </a:pPr>
            <a:r>
              <a:rPr lang="en-US" sz="1800" b="1" dirty="0" smtClean="0">
                <a:solidFill>
                  <a:srgbClr val="002060"/>
                </a:solidFill>
                <a:latin typeface="Arial Black" pitchFamily="34" charset="0"/>
                <a:cs typeface="Arial" pitchFamily="34" charset="0"/>
              </a:rPr>
              <a:t>                                            </a:t>
            </a:r>
            <a:r>
              <a:rPr lang="en-US" sz="1800" b="1" dirty="0" smtClean="0">
                <a:solidFill>
                  <a:srgbClr val="7030A0"/>
                </a:solidFill>
                <a:latin typeface="Arial Black" pitchFamily="34" charset="0"/>
                <a:cs typeface="Arial" pitchFamily="34" charset="0"/>
              </a:rPr>
              <a:t>An orange is a kind of fruit.        </a:t>
            </a:r>
          </a:p>
          <a:p>
            <a:pPr marL="514350" indent="-514350" algn="l" eaLnBrk="1" hangingPunct="1">
              <a:buNone/>
            </a:pPr>
            <a:r>
              <a:rPr lang="en-US" sz="1800" b="1" dirty="0" smtClean="0">
                <a:solidFill>
                  <a:srgbClr val="7030A0"/>
                </a:solidFill>
                <a:latin typeface="Arial Black" pitchFamily="34" charset="0"/>
                <a:cs typeface="Arial" pitchFamily="34" charset="0"/>
              </a:rPr>
              <a:t>                 </a:t>
            </a:r>
          </a:p>
          <a:p>
            <a:pPr marL="514350" indent="-514350" algn="l" eaLnBrk="1" hangingPunct="1">
              <a:buAutoNum type="arabicParenR" startAt="2"/>
            </a:pPr>
            <a:endParaRPr lang="en-US" sz="2000" b="1" dirty="0" smtClean="0">
              <a:solidFill>
                <a:srgbClr val="002060"/>
              </a:solidFill>
              <a:latin typeface="Arial Black" pitchFamily="34" charset="0"/>
              <a:cs typeface="Arial" pitchFamily="34" charset="0"/>
            </a:endParaRPr>
          </a:p>
          <a:p>
            <a:pPr marL="514350" indent="-514350" algn="l" eaLnBrk="1" hangingPunct="1">
              <a:buNone/>
            </a:pPr>
            <a:endParaRPr lang="en-US" sz="2400" b="1" dirty="0" smtClean="0">
              <a:solidFill>
                <a:srgbClr val="C00000"/>
              </a:solidFill>
              <a:cs typeface="Arial" pitchFamily="34" charset="0"/>
            </a:endParaRP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endParaRPr lang="en-US" sz="18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eaLnBrk="1" hangingPunct="1">
              <a:buNone/>
            </a:pPr>
            <a:r>
              <a:rPr lang="en-US" sz="1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  </a:t>
            </a:r>
            <a:endParaRPr lang="en-US" sz="1800" i="1" dirty="0" smtClean="0">
              <a:latin typeface="Arial Black" pitchFamily="34" charset="0"/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1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10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Sample Questions</a:t>
            </a:r>
            <a:endParaRPr lang="ar-SA" sz="32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19200"/>
            <a:ext cx="9448801" cy="4906965"/>
          </a:xfrm>
        </p:spPr>
        <p:txBody>
          <a:bodyPr/>
          <a:lstStyle/>
          <a:p>
            <a:pPr algn="l" eaLnBrk="1" hangingPunct="1">
              <a:buNone/>
            </a:pPr>
            <a:endParaRPr lang="en-US" sz="300" b="1" dirty="0" smtClean="0">
              <a:solidFill>
                <a:srgbClr val="3B84A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marL="571500" indent="-571500" algn="l" eaLnBrk="1" hangingPunct="1">
              <a:buNone/>
            </a:pPr>
            <a:r>
              <a:rPr lang="en-US" sz="1800" dirty="0" smtClean="0">
                <a:latin typeface="Arial Black" pitchFamily="34" charset="0"/>
                <a:cs typeface="+mj-cs"/>
              </a:rPr>
              <a:t> 1. In semantics, the “____________”  is the referred-to element in the triangle of meaning.</a:t>
            </a:r>
          </a:p>
          <a:p>
            <a:pPr marL="571500" indent="-571500" algn="l" eaLnBrk="1" hangingPunct="1">
              <a:buNone/>
            </a:pP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  <a:cs typeface="+mj-cs"/>
              </a:rPr>
              <a:t>     </a:t>
            </a:r>
            <a:r>
              <a:rPr lang="en-US" sz="1800" b="1" i="1" dirty="0" smtClean="0">
                <a:solidFill>
                  <a:srgbClr val="0070C0"/>
                </a:solidFill>
                <a:cs typeface="Arial" pitchFamily="34" charset="0"/>
              </a:rPr>
              <a:t>A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. word                                                                                   B. thing</a:t>
            </a:r>
          </a:p>
          <a:p>
            <a:pPr marL="571500" indent="-571500" algn="l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C. phoneme                                                                            D. meaning</a:t>
            </a:r>
          </a:p>
          <a:p>
            <a:pPr marL="571500" indent="-571500" algn="l" eaLnBrk="1" hangingPunct="1">
              <a:buNone/>
            </a:pPr>
            <a:r>
              <a:rPr lang="en-US" sz="1800" dirty="0" smtClean="0">
                <a:latin typeface="Arial Black" pitchFamily="34" charset="0"/>
                <a:cs typeface="+mn-cs"/>
              </a:rPr>
              <a:t>2.  “ Love, friendship, faithfulness, neighborhood” is the semantic field of _____________________.</a:t>
            </a:r>
          </a:p>
          <a:p>
            <a:pPr marL="571500" indent="-571500" algn="l" eaLnBrk="1" hangingPunct="1">
              <a:buNone/>
            </a:pPr>
            <a:r>
              <a:rPr lang="en-US" sz="1800" dirty="0" smtClean="0">
                <a:latin typeface="Arial Black" pitchFamily="34" charset="0"/>
                <a:cs typeface="+mn-cs"/>
              </a:rPr>
              <a:t> 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continuous concretes                                                     </a:t>
            </a:r>
            <a:r>
              <a:rPr lang="en-US" sz="1800" b="1" i="1" dirty="0" smtClean="0">
                <a:solidFill>
                  <a:srgbClr val="0070C0"/>
                </a:solidFill>
                <a:cs typeface="Arial" pitchFamily="34" charset="0"/>
              </a:rPr>
              <a:t>B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. abstracts</a:t>
            </a:r>
          </a:p>
          <a:p>
            <a:pPr marL="571500" indent="-571500" algn="l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C. separate concretes                                                         D. tangible materials</a:t>
            </a:r>
          </a:p>
          <a:p>
            <a:pPr marL="571500" indent="-571500" algn="l" eaLnBrk="1" hangingPunct="1">
              <a:buNone/>
            </a:pPr>
            <a:r>
              <a:rPr lang="en-US" sz="1800" dirty="0" smtClean="0">
                <a:latin typeface="Arial Black" pitchFamily="34" charset="0"/>
                <a:cs typeface="+mn-cs"/>
              </a:rPr>
              <a:t>3. The relation between the words “ cold and hot” is ______________.</a:t>
            </a:r>
          </a:p>
          <a:p>
            <a:pPr marL="571500" indent="-571500" algn="l" eaLnBrk="1" hangingPunct="1">
              <a:buNone/>
            </a:pP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  <a:cs typeface="+mn-cs"/>
              </a:rPr>
              <a:t> 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synonymy                                                                        B. exclusion</a:t>
            </a:r>
          </a:p>
          <a:p>
            <a:pPr marL="571500" indent="-571500" algn="l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</a:t>
            </a:r>
            <a:r>
              <a:rPr lang="en-US" sz="1800" b="1" i="1" dirty="0" smtClean="0">
                <a:solidFill>
                  <a:srgbClr val="0070C0"/>
                </a:solidFill>
                <a:cs typeface="Arial" pitchFamily="34" charset="0"/>
              </a:rPr>
              <a:t>C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. </a:t>
            </a:r>
            <a:r>
              <a:rPr lang="en-US" sz="1800" b="1" dirty="0" err="1" smtClean="0">
                <a:solidFill>
                  <a:srgbClr val="0070C0"/>
                </a:solidFill>
                <a:cs typeface="Arial" pitchFamily="34" charset="0"/>
              </a:rPr>
              <a:t>antonymy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                                                              D. exclusion</a:t>
            </a:r>
          </a:p>
          <a:p>
            <a:pPr marL="571500" indent="-571500" algn="l" eaLnBrk="1" hangingPunct="1">
              <a:buNone/>
            </a:pPr>
            <a:r>
              <a:rPr lang="en-US" sz="1800" b="1" dirty="0" smtClean="0">
                <a:latin typeface="Arial Black" pitchFamily="34" charset="0"/>
                <a:cs typeface="Arial" pitchFamily="34" charset="0"/>
              </a:rPr>
              <a:t>4.  “ September, October, November, December” is an example of _____________relation.</a:t>
            </a:r>
          </a:p>
          <a:p>
            <a:pPr marL="571500" indent="-571500" algn="l" eaLnBrk="1" hangingPunct="1">
              <a:buNone/>
            </a:pP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  <a:cs typeface="+mn-cs"/>
              </a:rPr>
              <a:t>       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synonymy                                                                        B. exclusion</a:t>
            </a:r>
          </a:p>
          <a:p>
            <a:pPr marL="571500" indent="-571500" algn="l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       </a:t>
            </a:r>
            <a:r>
              <a:rPr lang="en-US" sz="1800" b="1" i="1" dirty="0" smtClean="0">
                <a:solidFill>
                  <a:srgbClr val="0070C0"/>
                </a:solidFill>
                <a:cs typeface="Arial" pitchFamily="34" charset="0"/>
              </a:rPr>
              <a:t>C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. </a:t>
            </a:r>
            <a:r>
              <a:rPr lang="en-US" sz="1800" b="1" dirty="0" err="1" smtClean="0">
                <a:solidFill>
                  <a:srgbClr val="0070C0"/>
                </a:solidFill>
                <a:cs typeface="Arial" pitchFamily="34" charset="0"/>
              </a:rPr>
              <a:t>antonymy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                                                              </a:t>
            </a:r>
            <a:r>
              <a:rPr lang="en-US" sz="1800" b="1" i="1" dirty="0" smtClean="0">
                <a:solidFill>
                  <a:srgbClr val="0070C0"/>
                </a:solidFill>
                <a:cs typeface="Arial" pitchFamily="34" charset="0"/>
              </a:rPr>
              <a:t>D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. exclusion</a:t>
            </a:r>
          </a:p>
          <a:p>
            <a:pPr marL="571500" indent="-571500" algn="l" eaLnBrk="1" hangingPunct="1">
              <a:buNone/>
            </a:pPr>
            <a:endParaRPr lang="en-US" sz="1800" dirty="0" smtClean="0">
              <a:solidFill>
                <a:srgbClr val="0070C0"/>
              </a:solidFill>
              <a:latin typeface="Arial Black" pitchFamily="34" charset="0"/>
              <a:cs typeface="+mn-cs"/>
            </a:endParaRPr>
          </a:p>
          <a:p>
            <a:pPr marL="571500" indent="-571500" algn="l" eaLnBrk="1" hangingPunct="1">
              <a:buNone/>
            </a:pP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  <a:cs typeface="+mn-cs"/>
              </a:rPr>
              <a:t>       </a:t>
            </a:r>
          </a:p>
          <a:p>
            <a:pPr marL="571500" indent="-571500" algn="l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            </a:t>
            </a:r>
            <a:endParaRPr lang="en-US" sz="2400" b="1" dirty="0" smtClean="0">
              <a:cs typeface="Arial" pitchFamily="34" charset="0"/>
            </a:endParaRPr>
          </a:p>
          <a:p>
            <a:pPr marL="571500" indent="-571500" algn="l" eaLnBrk="1" hangingPunct="1">
              <a:buNone/>
            </a:pPr>
            <a:r>
              <a:rPr lang="en-US" sz="2400" b="1" dirty="0" smtClean="0">
                <a:cs typeface="Arial" pitchFamily="34" charset="0"/>
              </a:rPr>
              <a:t>                       </a:t>
            </a:r>
          </a:p>
          <a:p>
            <a:pPr marL="571500" indent="-571500" algn="l" eaLnBrk="1" hangingPunct="1">
              <a:buNone/>
            </a:pPr>
            <a:endParaRPr lang="en-US" sz="2000" b="1" dirty="0" smtClean="0">
              <a:cs typeface="Arial" pitchFamily="34" charset="0"/>
            </a:endParaRPr>
          </a:p>
          <a:p>
            <a:pPr algn="l" eaLnBrk="1" hangingPunct="1">
              <a:buNone/>
            </a:pPr>
            <a:endParaRPr lang="en-US" sz="2400" b="1" dirty="0" smtClean="0">
              <a:solidFill>
                <a:srgbClr val="00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marL="514350" indent="-514350" algn="l" eaLnBrk="1" hangingPunct="1">
              <a:buNone/>
            </a:pPr>
            <a:endParaRPr lang="en-US" sz="2000" b="1" dirty="0" smtClean="0">
              <a:solidFill>
                <a:srgbClr val="3B84AF"/>
              </a:solidFill>
              <a:cs typeface="Arial" pitchFamily="34" charset="0"/>
            </a:endParaRPr>
          </a:p>
          <a:p>
            <a:pPr marL="514350" indent="-514350" algn="l" eaLnBrk="1" hangingPunct="1">
              <a:buNone/>
            </a:pPr>
            <a:endParaRPr lang="en-US" sz="1800" b="1" dirty="0" smtClean="0">
              <a:solidFill>
                <a:srgbClr val="3B84AF"/>
              </a:solidFill>
              <a:cs typeface="Arial" pitchFamily="34" charset="0"/>
            </a:endParaRP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endParaRPr lang="en-US" sz="18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eaLnBrk="1" hangingPunct="1">
              <a:buNone/>
            </a:pPr>
            <a:r>
              <a:rPr lang="en-US" sz="1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  </a:t>
            </a:r>
            <a:endParaRPr lang="en-US" sz="1800" i="1" dirty="0" smtClean="0">
              <a:latin typeface="Arial Black" pitchFamily="34" charset="0"/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1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11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Sample Questions</a:t>
            </a:r>
            <a:endParaRPr lang="ar-SA" sz="32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143000"/>
            <a:ext cx="9448801" cy="4983165"/>
          </a:xfrm>
        </p:spPr>
        <p:txBody>
          <a:bodyPr/>
          <a:lstStyle/>
          <a:p>
            <a:pPr algn="l" eaLnBrk="1" hangingPunct="1">
              <a:buNone/>
            </a:pPr>
            <a:endParaRPr lang="en-US" sz="300" b="1" dirty="0" smtClean="0">
              <a:solidFill>
                <a:srgbClr val="3B84A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marL="571500" indent="-571500" algn="l" eaLnBrk="1" hangingPunct="1">
              <a:buNone/>
            </a:pPr>
            <a:r>
              <a:rPr lang="en-US" sz="1800" dirty="0" smtClean="0">
                <a:latin typeface="Arial Black" pitchFamily="34" charset="0"/>
                <a:cs typeface="+mj-cs"/>
              </a:rPr>
              <a:t> 5. The branch of theoretical linguistics “____________”  deals with the meanings of words and sentences.</a:t>
            </a:r>
          </a:p>
          <a:p>
            <a:pPr marL="571500" indent="-571500" algn="l" eaLnBrk="1" hangingPunct="1">
              <a:buNone/>
            </a:pP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  <a:cs typeface="+mj-cs"/>
              </a:rPr>
              <a:t>       </a:t>
            </a:r>
            <a:r>
              <a:rPr lang="en-US" sz="1800" b="1" i="1" dirty="0" smtClean="0">
                <a:solidFill>
                  <a:srgbClr val="0070C0"/>
                </a:solidFill>
                <a:cs typeface="Arial" pitchFamily="34" charset="0"/>
              </a:rPr>
              <a:t>A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. Phonetics                                                                                    </a:t>
            </a:r>
            <a:r>
              <a:rPr lang="en-US" sz="1800" b="1" i="1" dirty="0" smtClean="0">
                <a:solidFill>
                  <a:srgbClr val="0070C0"/>
                </a:solidFill>
                <a:cs typeface="Arial" pitchFamily="34" charset="0"/>
              </a:rPr>
              <a:t>B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. Semantics</a:t>
            </a:r>
          </a:p>
          <a:p>
            <a:pPr marL="571500" indent="-571500" algn="l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C. Syntax                                                                                          D. Morphology</a:t>
            </a:r>
          </a:p>
          <a:p>
            <a:pPr marL="571500" indent="-571500" algn="l" eaLnBrk="1" hangingPunct="1">
              <a:buNone/>
            </a:pPr>
            <a:r>
              <a:rPr lang="en-US" sz="1800" dirty="0" smtClean="0">
                <a:latin typeface="Arial Black" pitchFamily="34" charset="0"/>
                <a:cs typeface="+mn-cs"/>
              </a:rPr>
              <a:t>6.  All of the following directions of lines of relationships among the triangle of meaning are possible except: _____________________.</a:t>
            </a:r>
          </a:p>
          <a:p>
            <a:pPr marL="571500" indent="-571500" algn="l" eaLnBrk="1" hangingPunct="1">
              <a:buNone/>
            </a:pPr>
            <a:r>
              <a:rPr lang="en-US" sz="1800" dirty="0" smtClean="0">
                <a:latin typeface="Arial Black" pitchFamily="34" charset="0"/>
                <a:cs typeface="+mn-cs"/>
              </a:rPr>
              <a:t> 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</a:t>
            </a:r>
            <a:r>
              <a:rPr lang="en-US" sz="1800" b="1" dirty="0" err="1" smtClean="0">
                <a:solidFill>
                  <a:srgbClr val="0070C0"/>
                </a:solidFill>
                <a:cs typeface="Arial" pitchFamily="34" charset="0"/>
              </a:rPr>
              <a:t>thing___meaning___word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                                             B. </a:t>
            </a:r>
            <a:r>
              <a:rPr lang="en-US" sz="1800" b="1" dirty="0" err="1" smtClean="0">
                <a:solidFill>
                  <a:srgbClr val="0070C0"/>
                </a:solidFill>
                <a:cs typeface="Arial" pitchFamily="34" charset="0"/>
              </a:rPr>
              <a:t>meaning___word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___ thing</a:t>
            </a:r>
          </a:p>
          <a:p>
            <a:pPr marL="571500" indent="-571500" algn="l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</a:t>
            </a:r>
            <a:r>
              <a:rPr lang="en-US" sz="1800" b="1" i="1" dirty="0" smtClean="0">
                <a:solidFill>
                  <a:srgbClr val="0070C0"/>
                </a:solidFill>
                <a:cs typeface="Arial" pitchFamily="34" charset="0"/>
              </a:rPr>
              <a:t>C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. </a:t>
            </a:r>
            <a:r>
              <a:rPr lang="en-US" sz="1800" b="1" dirty="0" err="1" smtClean="0">
                <a:solidFill>
                  <a:srgbClr val="0070C0"/>
                </a:solidFill>
                <a:cs typeface="Arial" pitchFamily="34" charset="0"/>
              </a:rPr>
              <a:t>meaning____thing___word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                                           D. </a:t>
            </a:r>
            <a:r>
              <a:rPr lang="en-US" sz="1800" b="1" dirty="0" err="1" smtClean="0">
                <a:solidFill>
                  <a:srgbClr val="0070C0"/>
                </a:solidFill>
                <a:cs typeface="Arial" pitchFamily="34" charset="0"/>
              </a:rPr>
              <a:t>word____thing____meaning</a:t>
            </a:r>
            <a:endParaRPr lang="en-US" sz="18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marL="571500" indent="-571500" algn="l" eaLnBrk="1" hangingPunct="1">
              <a:buNone/>
            </a:pPr>
            <a:r>
              <a:rPr lang="en-US" sz="1800" dirty="0" smtClean="0">
                <a:latin typeface="Arial Black" pitchFamily="34" charset="0"/>
                <a:cs typeface="+mn-cs"/>
              </a:rPr>
              <a:t>7. The definition  “______________________ “ means that we define the word by pointing to it.</a:t>
            </a:r>
          </a:p>
          <a:p>
            <a:pPr marL="571500" indent="-571500" algn="l" eaLnBrk="1" hangingPunct="1">
              <a:buNone/>
            </a:pP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  <a:cs typeface="+mn-cs"/>
              </a:rPr>
              <a:t>      </a:t>
            </a:r>
            <a:r>
              <a:rPr lang="en-US" sz="1800" b="1" i="1" dirty="0" smtClean="0">
                <a:solidFill>
                  <a:srgbClr val="0070C0"/>
                </a:solidFill>
                <a:cs typeface="Arial" pitchFamily="34" charset="0"/>
              </a:rPr>
              <a:t>A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. Demonstrative definition                                                         B. Functional definition</a:t>
            </a:r>
          </a:p>
          <a:p>
            <a:pPr marL="571500" indent="-571500" algn="l" eaLnBrk="1" hangingPunct="1">
              <a:buNone/>
            </a:pP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C. Inclusive definition                                                                    D. Rank definition</a:t>
            </a:r>
          </a:p>
          <a:p>
            <a:pPr marL="571500" indent="-571500" algn="l" eaLnBrk="1" hangingPunct="1">
              <a:buNone/>
            </a:pPr>
            <a:r>
              <a:rPr lang="en-US" sz="1800" b="1" dirty="0" smtClean="0">
                <a:latin typeface="Arial Black" pitchFamily="34" charset="0"/>
                <a:cs typeface="Arial" pitchFamily="34" charset="0"/>
              </a:rPr>
              <a:t>8.  All of the following are distinct elements of triangle of meaning except________________.</a:t>
            </a:r>
          </a:p>
          <a:p>
            <a:pPr marL="571500" indent="-571500" algn="l" eaLnBrk="1" hangingPunct="1">
              <a:buNone/>
            </a:pP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  <a:cs typeface="+mn-cs"/>
              </a:rPr>
              <a:t>       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word                                                                                   B. thing</a:t>
            </a:r>
          </a:p>
          <a:p>
            <a:pPr marL="571500" indent="-571500" algn="l" eaLnBrk="1" hangingPunct="1">
              <a:buNone/>
            </a:pPr>
            <a:r>
              <a:rPr lang="en-US" sz="1800" b="1" i="1" dirty="0" smtClean="0">
                <a:solidFill>
                  <a:srgbClr val="0070C0"/>
                </a:solidFill>
                <a:cs typeface="Arial" pitchFamily="34" charset="0"/>
              </a:rPr>
              <a:t>                 C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. phoneme                                                                            D. meaning</a:t>
            </a:r>
          </a:p>
          <a:p>
            <a:pPr marL="571500" indent="-571500" algn="l" eaLnBrk="1" hangingPunct="1">
              <a:buNone/>
            </a:pPr>
            <a:endParaRPr lang="en-US" sz="1800" dirty="0" smtClean="0">
              <a:solidFill>
                <a:srgbClr val="0070C0"/>
              </a:solidFill>
              <a:latin typeface="Arial Black" pitchFamily="34" charset="0"/>
              <a:cs typeface="+mn-cs"/>
            </a:endParaRPr>
          </a:p>
          <a:p>
            <a:pPr marL="571500" indent="-571500" algn="l" eaLnBrk="1" hangingPunct="1">
              <a:buNone/>
            </a:pP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  <a:cs typeface="+mn-cs"/>
              </a:rPr>
              <a:t>       </a:t>
            </a:r>
          </a:p>
          <a:p>
            <a:pPr marL="571500" indent="-571500" algn="l" eaLnBrk="1" hangingPunct="1">
              <a:buNone/>
            </a:pPr>
            <a:r>
              <a:rPr lang="en-US" sz="2000" b="1" dirty="0" smtClean="0">
                <a:cs typeface="Arial" pitchFamily="34" charset="0"/>
              </a:rPr>
              <a:t>            </a:t>
            </a:r>
            <a:endParaRPr lang="en-US" sz="2400" b="1" dirty="0" smtClean="0">
              <a:cs typeface="Arial" pitchFamily="34" charset="0"/>
            </a:endParaRPr>
          </a:p>
          <a:p>
            <a:pPr marL="571500" indent="-571500" algn="l" eaLnBrk="1" hangingPunct="1">
              <a:buNone/>
            </a:pPr>
            <a:r>
              <a:rPr lang="en-US" sz="2400" b="1" dirty="0" smtClean="0">
                <a:cs typeface="Arial" pitchFamily="34" charset="0"/>
              </a:rPr>
              <a:t>                       </a:t>
            </a:r>
          </a:p>
          <a:p>
            <a:pPr marL="571500" indent="-571500" algn="l" eaLnBrk="1" hangingPunct="1">
              <a:buNone/>
            </a:pPr>
            <a:endParaRPr lang="en-US" sz="2000" b="1" dirty="0" smtClean="0">
              <a:cs typeface="Arial" pitchFamily="34" charset="0"/>
            </a:endParaRPr>
          </a:p>
          <a:p>
            <a:pPr algn="l" eaLnBrk="1" hangingPunct="1">
              <a:buNone/>
            </a:pPr>
            <a:endParaRPr lang="en-US" sz="2400" b="1" dirty="0" smtClean="0">
              <a:solidFill>
                <a:srgbClr val="00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marL="514350" indent="-514350" algn="l" eaLnBrk="1" hangingPunct="1">
              <a:buNone/>
            </a:pPr>
            <a:endParaRPr lang="en-US" sz="2000" b="1" dirty="0" smtClean="0">
              <a:solidFill>
                <a:srgbClr val="3B84AF"/>
              </a:solidFill>
              <a:cs typeface="Arial" pitchFamily="34" charset="0"/>
            </a:endParaRPr>
          </a:p>
          <a:p>
            <a:pPr marL="514350" indent="-514350" algn="l" eaLnBrk="1" hangingPunct="1">
              <a:buNone/>
            </a:pPr>
            <a:endParaRPr lang="en-US" sz="1800" b="1" dirty="0" smtClean="0">
              <a:solidFill>
                <a:srgbClr val="3B84AF"/>
              </a:solidFill>
              <a:cs typeface="Arial" pitchFamily="34" charset="0"/>
            </a:endParaRP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</a:p>
          <a:p>
            <a:pPr algn="l" eaLnBrk="1" hangingPunct="1">
              <a:buNone/>
            </a:pPr>
            <a:r>
              <a:rPr lang="en-US" sz="1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endParaRPr lang="en-US" sz="18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eaLnBrk="1" hangingPunct="1">
              <a:buNone/>
            </a:pPr>
            <a:r>
              <a:rPr lang="en-US" sz="1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  </a:t>
            </a:r>
            <a:endParaRPr lang="en-US" sz="1800" i="1" dirty="0" smtClean="0">
              <a:latin typeface="Arial Black" pitchFamily="34" charset="0"/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1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12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6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2" y="2209801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2" y="2133601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7488</TotalTime>
  <Words>1165</Words>
  <Application>Microsoft Office PowerPoint</Application>
  <PresentationFormat>A4 Paper (210x297 mm)</PresentationFormat>
  <Paragraphs>216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Lecture  14</vt:lpstr>
      <vt:lpstr>The Contents of  Lecture  14</vt:lpstr>
      <vt:lpstr>I. Semantics: Introduction</vt:lpstr>
      <vt:lpstr>II. The Three distinct elements (Triangle of meaning)</vt:lpstr>
      <vt:lpstr>II. The Three distinct elements (Triangle of meaning)</vt:lpstr>
      <vt:lpstr>III. Semantic Fields</vt:lpstr>
      <vt:lpstr>IV. Intra-field relationship</vt:lpstr>
      <vt:lpstr>V. Definition</vt:lpstr>
      <vt:lpstr>VI. Definition</vt:lpstr>
      <vt:lpstr>Sample Questions</vt:lpstr>
      <vt:lpstr>Sample Questions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719</cp:revision>
  <dcterms:created xsi:type="dcterms:W3CDTF">2009-10-14T19:14:34Z</dcterms:created>
  <dcterms:modified xsi:type="dcterms:W3CDTF">2011-05-04T06:14:31Z</dcterms:modified>
</cp:coreProperties>
</file>