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301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2C6B-096F-4988-A7C9-FF73349B92C0}" type="datetimeFigureOut">
              <a:rPr lang="ar-SA" smtClean="0"/>
              <a:pPr/>
              <a:t>04/03/36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BFE3-5DD5-48A0-B413-6861FCE431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2C6B-096F-4988-A7C9-FF73349B92C0}" type="datetimeFigureOut">
              <a:rPr lang="ar-SA" smtClean="0"/>
              <a:pPr/>
              <a:t>04/03/36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BFE3-5DD5-48A0-B413-6861FCE431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2C6B-096F-4988-A7C9-FF73349B92C0}" type="datetimeFigureOut">
              <a:rPr lang="ar-SA" smtClean="0"/>
              <a:pPr/>
              <a:t>04/03/36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BFE3-5DD5-48A0-B413-6861FCE431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2C6B-096F-4988-A7C9-FF73349B92C0}" type="datetimeFigureOut">
              <a:rPr lang="ar-SA" smtClean="0"/>
              <a:pPr/>
              <a:t>04/03/36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BFE3-5DD5-48A0-B413-6861FCE431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2C6B-096F-4988-A7C9-FF73349B92C0}" type="datetimeFigureOut">
              <a:rPr lang="ar-SA" smtClean="0"/>
              <a:pPr/>
              <a:t>04/03/36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BFE3-5DD5-48A0-B413-6861FCE431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2C6B-096F-4988-A7C9-FF73349B92C0}" type="datetimeFigureOut">
              <a:rPr lang="ar-SA" smtClean="0"/>
              <a:pPr/>
              <a:t>04/03/36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BFE3-5DD5-48A0-B413-6861FCE431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2C6B-096F-4988-A7C9-FF73349B92C0}" type="datetimeFigureOut">
              <a:rPr lang="ar-SA" smtClean="0"/>
              <a:pPr/>
              <a:t>04/03/36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BFE3-5DD5-48A0-B413-6861FCE431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2C6B-096F-4988-A7C9-FF73349B92C0}" type="datetimeFigureOut">
              <a:rPr lang="ar-SA" smtClean="0"/>
              <a:pPr/>
              <a:t>04/03/36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BFE3-5DD5-48A0-B413-6861FCE431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2C6B-096F-4988-A7C9-FF73349B92C0}" type="datetimeFigureOut">
              <a:rPr lang="ar-SA" smtClean="0"/>
              <a:pPr/>
              <a:t>04/03/36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BFE3-5DD5-48A0-B413-6861FCE431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2C6B-096F-4988-A7C9-FF73349B92C0}" type="datetimeFigureOut">
              <a:rPr lang="ar-SA" smtClean="0"/>
              <a:pPr/>
              <a:t>04/03/36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BFE3-5DD5-48A0-B413-6861FCE431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2C6B-096F-4988-A7C9-FF73349B92C0}" type="datetimeFigureOut">
              <a:rPr lang="ar-SA" smtClean="0"/>
              <a:pPr/>
              <a:t>04/03/36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BFE3-5DD5-48A0-B413-6861FCE4311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22C6B-096F-4988-A7C9-FF73349B92C0}" type="datetimeFigureOut">
              <a:rPr lang="ar-SA" smtClean="0"/>
              <a:pPr/>
              <a:t>04/03/36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27BFE3-5DD5-48A0-B413-6861FCE4311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92369" y="304800"/>
            <a:ext cx="82296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C00000"/>
                </a:solidFill>
              </a:rPr>
              <a:t>VIII. Sample Questions </a:t>
            </a:r>
            <a:endParaRPr lang="ar-SA" sz="2800" b="1" dirty="0" smtClean="0">
              <a:solidFill>
                <a:srgbClr val="C00000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11016" y="1295401"/>
            <a:ext cx="8440615" cy="4678363"/>
          </a:xfrm>
        </p:spPr>
        <p:txBody>
          <a:bodyPr>
            <a:normAutofit fontScale="92500" lnSpcReduction="10000"/>
          </a:bodyPr>
          <a:lstStyle/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</a:rPr>
              <a:t>1. According to Darwin’s view, why had early humans developed musical ability? _______________________  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</a:rPr>
              <a:t>     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To sing with each other                       B. 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To charm each other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  C. To play games                                     D. To fight their enemies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</a:rPr>
              <a:t>2. One of the following  is not an example of simple vocal patterns. It is __________________________.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rial Black" pitchFamily="34" charset="0"/>
              </a:rPr>
              <a:t>    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a hum                                                    B. a grunt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C. 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 shepherd                                            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D. a hiss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</a:rPr>
              <a:t>3. When is a written language is believed to develop? ___________________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rial Black" pitchFamily="34" charset="0"/>
              </a:rPr>
              <a:t>    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100,000 years ago                                 B. 50 millions years ago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C. In the year 1950                                    D. 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50,000 years ago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</a:rPr>
              <a:t>4. We use the word “ _________” to refer to  human languages in general.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</a:rPr>
              <a:t>    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Language 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                                      B. Languages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C. A language                                         D. The language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</a:rPr>
              <a:t> </a:t>
            </a:r>
          </a:p>
          <a:p>
            <a:pPr algn="l" eaLnBrk="1" hangingPunct="1">
              <a:buFont typeface="Arial" pitchFamily="34" charset="0"/>
              <a:buNone/>
            </a:pPr>
            <a:endParaRPr lang="en-US" sz="1800" i="1" dirty="0" smtClean="0">
              <a:latin typeface="Arial Black" pitchFamily="34" charset="0"/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50166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92369" y="304800"/>
            <a:ext cx="82296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C00000"/>
                </a:solidFill>
              </a:rPr>
              <a:t>VIII. Sample Questions </a:t>
            </a:r>
            <a:endParaRPr lang="ar-SA" sz="2800" b="1" dirty="0" smtClean="0">
              <a:solidFill>
                <a:srgbClr val="C00000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11016" y="1295401"/>
            <a:ext cx="8440615" cy="4678363"/>
          </a:xfrm>
        </p:spPr>
        <p:txBody>
          <a:bodyPr>
            <a:normAutofit fontScale="92500" lnSpcReduction="10000"/>
          </a:bodyPr>
          <a:lstStyle/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</a:rPr>
              <a:t>5. Human infants would begin using ________________________ if they were allowed to grow up without hearing any language.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  		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English language                                       B. animal language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		C. 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God-given language                                 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D. sign language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6. According to </a:t>
            </a:r>
            <a:r>
              <a:rPr lang="en-US" sz="1800" i="1" dirty="0" err="1" smtClean="0">
                <a:latin typeface="Arial Black" pitchFamily="34" charset="0"/>
                <a:cs typeface="+mj-cs"/>
              </a:rPr>
              <a:t>Psamtik</a:t>
            </a:r>
            <a:r>
              <a:rPr lang="en-US" sz="1800" i="1" dirty="0" smtClean="0">
                <a:latin typeface="Arial Black" pitchFamily="34" charset="0"/>
                <a:cs typeface="+mj-cs"/>
              </a:rPr>
              <a:t>  “The Egyptian pharaoh”  _____________ must be the original language.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  		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English language                                     B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. Phrygian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		C. god-given language                                D. sign language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7. _______________ is an old language spoken in part of modern Turkey.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  		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Phrygian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                                              B.  The language of Eden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		C. God-given language                               D. Divine language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8. According King James the 4</a:t>
            </a:r>
            <a:r>
              <a:rPr lang="en-US" sz="1800" i="1" baseline="30000" dirty="0" smtClean="0">
                <a:latin typeface="Arial Black" pitchFamily="34" charset="0"/>
                <a:cs typeface="+mj-cs"/>
              </a:rPr>
              <a:t>th</a:t>
            </a:r>
            <a:r>
              <a:rPr lang="en-US" sz="1800" i="1" dirty="0" smtClean="0">
                <a:latin typeface="Arial Black" pitchFamily="34" charset="0"/>
                <a:cs typeface="+mj-cs"/>
              </a:rPr>
              <a:t> of Scotland “_________________” is the language of the Garden of Eden.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  		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God-given language                              B. 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Hebrew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		C. Sign language                                        D. Phrygian</a:t>
            </a:r>
            <a:r>
              <a:rPr lang="en-US" sz="1800" i="1" dirty="0" smtClean="0">
                <a:latin typeface="Arial Black" pitchFamily="34" charset="0"/>
                <a:cs typeface="+mj-cs"/>
              </a:rPr>
              <a:t>                                                                                                                       </a:t>
            </a:r>
          </a:p>
          <a:p>
            <a:pPr algn="l" eaLnBrk="1" hangingPunct="1">
              <a:buNone/>
            </a:pPr>
            <a:endParaRPr lang="en-US" sz="1800" i="1" dirty="0" smtClean="0">
              <a:latin typeface="Arial Black" pitchFamily="34" charset="0"/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50166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92369" y="304800"/>
            <a:ext cx="82296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C00000"/>
                </a:solidFill>
              </a:rPr>
              <a:t>VIII. Sample Questions </a:t>
            </a:r>
            <a:endParaRPr lang="ar-SA" sz="2800" b="1" dirty="0" smtClean="0">
              <a:solidFill>
                <a:srgbClr val="C00000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11016" y="1295401"/>
            <a:ext cx="8440615" cy="4678363"/>
          </a:xfrm>
        </p:spPr>
        <p:txBody>
          <a:bodyPr>
            <a:normAutofit fontScale="92500" lnSpcReduction="10000"/>
          </a:bodyPr>
          <a:lstStyle/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</a:rPr>
              <a:t>9.  The words that sound similar to the noises they describe are called _______________________.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  		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Phrygian                                                  B. 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Onomatopoeia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		C. ordinary talks                                         D. Interjections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10.  _____________  are sounds that are usually produced with sudden intake breath.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  		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Phrygian                                                  B. Onomatopoeia 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		C. ordinary talks                                         D. 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Interjections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11. “ _______________” refers to the person’s sounds involved in physical effort and a group of people where the interactions had to be coordinated .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  		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</a:t>
            </a:r>
            <a:r>
              <a:rPr lang="en-US" sz="1800" dirty="0" err="1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Yo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-He-Ho Theory                                      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B.  Bow-Wow-Theory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		C. God-given language                                D. Divine language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12. The human organ that help in making sounds like “ p &amp; b”  is/  are _    	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teeth            			            B. lips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		C. tongue                  	                          D. larynx        </a:t>
            </a:r>
            <a:r>
              <a:rPr lang="en-US" sz="1800" i="1" dirty="0" smtClean="0">
                <a:latin typeface="Arial Black" pitchFamily="34" charset="0"/>
                <a:cs typeface="+mj-cs"/>
              </a:rPr>
              <a:t>                                                                                                              </a:t>
            </a:r>
          </a:p>
          <a:p>
            <a:pPr algn="l" eaLnBrk="1" hangingPunct="1">
              <a:buNone/>
            </a:pPr>
            <a:endParaRPr lang="en-US" sz="1800" i="1" dirty="0" smtClean="0">
              <a:latin typeface="Arial Black" pitchFamily="34" charset="0"/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50166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92369" y="304800"/>
            <a:ext cx="82296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C00000"/>
                </a:solidFill>
              </a:rPr>
              <a:t>VIII. Sample Questions </a:t>
            </a:r>
            <a:endParaRPr lang="ar-SA" sz="2800" b="1" dirty="0" smtClean="0">
              <a:solidFill>
                <a:srgbClr val="C00000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11016" y="1295401"/>
            <a:ext cx="8440615" cy="4678363"/>
          </a:xfrm>
        </p:spPr>
        <p:txBody>
          <a:bodyPr/>
          <a:lstStyle/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</a:rPr>
              <a:t>13. “ _____________” is above the vocal cords and acts as resonator for increases range of clarity of the sounds produced 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  		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Human tongue                                                  B. 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Human  Pharynx 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		C. Human mouth                                                   D. Human Larynx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14. We mean that the human brain is   _____________  when  it has specialized functions in each of the two hemispheres.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  		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Phrygian                                                    B. manual 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		C. 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lateralized 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                                             D. 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well-shaped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15. “ _______________”  means that human offspring are born with genetically innate capacity for language.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  		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A. </a:t>
            </a:r>
            <a:r>
              <a:rPr lang="en-US" sz="1800" dirty="0" err="1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Yo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-He-Ho Theory                                      </a:t>
            </a: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B.  Bow-Wow-Theory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    		C. God-given language                                D</a:t>
            </a:r>
            <a:r>
              <a:rPr lang="en-US" sz="1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. Innateness Hypothesis</a:t>
            </a:r>
          </a:p>
          <a:p>
            <a:pPr algn="l" eaLnBrk="1" hangingPunct="1">
              <a:buNone/>
            </a:pPr>
            <a:r>
              <a:rPr lang="en-US" sz="1800" i="1" dirty="0" smtClean="0">
                <a:latin typeface="Arial Black" pitchFamily="34" charset="0"/>
                <a:cs typeface="+mj-cs"/>
              </a:rPr>
              <a:t>                                                  </a:t>
            </a:r>
            <a:r>
              <a:rPr lang="en-US" sz="1800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j-cs"/>
              </a:rPr>
              <a:t>With My Best Wishes</a:t>
            </a:r>
          </a:p>
          <a:p>
            <a:pPr algn="l" eaLnBrk="1" hangingPunct="1">
              <a:buNone/>
            </a:pPr>
            <a:r>
              <a:rPr lang="en-US" sz="1800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j-cs"/>
              </a:rPr>
              <a:t>                                                   Dr. </a:t>
            </a:r>
            <a:r>
              <a:rPr lang="en-US" sz="1800" i="1" dirty="0" err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j-cs"/>
              </a:rPr>
              <a:t>Ghassan.M.Nayfi</a:t>
            </a:r>
            <a:r>
              <a:rPr lang="en-US" sz="1800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j-cs"/>
              </a:rPr>
              <a:t>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50166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92369" y="304800"/>
            <a:ext cx="82296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Sample Questions </a:t>
            </a:r>
            <a:endParaRPr lang="ar-SA" sz="32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11016" y="1493838"/>
            <a:ext cx="8440615" cy="4678363"/>
          </a:xfrm>
        </p:spPr>
        <p:txBody>
          <a:bodyPr>
            <a:normAutofit lnSpcReduction="10000"/>
          </a:bodyPr>
          <a:lstStyle/>
          <a:p>
            <a:pPr algn="l" eaLnBrk="1" hangingPunct="1">
              <a:buFont typeface="Arial" pitchFamily="34" charset="0"/>
              <a:buAutoNum type="arabicPeriod"/>
            </a:pPr>
            <a:r>
              <a:rPr lang="en-US" sz="1800" dirty="0" smtClean="0">
                <a:latin typeface="Arial Black" pitchFamily="34" charset="0"/>
                <a:cs typeface="+mj-cs"/>
              </a:rPr>
              <a:t>The primary function of any language is __________________________</a:t>
            </a:r>
          </a:p>
          <a:p>
            <a:pPr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j-cs"/>
              </a:rPr>
              <a:t>     </a:t>
            </a:r>
            <a:r>
              <a:rPr lang="en-US" sz="18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A. charming                                              B. creation</a:t>
            </a:r>
          </a:p>
          <a:p>
            <a:pPr algn="l" eaLnBrk="1" hangingPunct="1">
              <a:buNone/>
            </a:pPr>
            <a:r>
              <a:rPr lang="en-US" sz="18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     </a:t>
            </a:r>
            <a:r>
              <a:rPr lang="en-US" sz="1800" i="1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C. communication                                    </a:t>
            </a:r>
            <a:r>
              <a:rPr lang="en-US" sz="18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D. singing </a:t>
            </a:r>
          </a:p>
          <a:p>
            <a:pPr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j-cs"/>
              </a:rPr>
              <a:t> 2. The connection is quite ___________________between a linguistic form and its meaning in human language.</a:t>
            </a:r>
          </a:p>
          <a:p>
            <a:pPr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j-cs"/>
              </a:rPr>
              <a:t>     </a:t>
            </a:r>
            <a:r>
              <a:rPr lang="en-US" sz="18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A. creative                                                </a:t>
            </a:r>
            <a:r>
              <a:rPr lang="en-US" sz="1800" i="1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B. arbitrary</a:t>
            </a:r>
          </a:p>
          <a:p>
            <a:pPr algn="l" eaLnBrk="1" hangingPunct="1">
              <a:buNone/>
            </a:pPr>
            <a:r>
              <a:rPr lang="en-US" sz="18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     C. easy                                                      D. reflexive</a:t>
            </a:r>
          </a:p>
          <a:p>
            <a:pPr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j-cs"/>
              </a:rPr>
              <a:t> 3.  “_______________” accounts for the fact that we can use language to think and talk about language itself.</a:t>
            </a:r>
          </a:p>
          <a:p>
            <a:pPr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j-cs"/>
              </a:rPr>
              <a:t>     </a:t>
            </a:r>
            <a:r>
              <a:rPr lang="en-US" sz="1800" i="1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A. Reflexivity                                             </a:t>
            </a:r>
            <a:r>
              <a:rPr lang="en-US" sz="18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B. Displacement</a:t>
            </a:r>
          </a:p>
          <a:p>
            <a:pPr algn="l" eaLnBrk="1" hangingPunct="1">
              <a:buNone/>
            </a:pPr>
            <a:r>
              <a:rPr lang="en-US" sz="18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     C. Productivity                                          D. Duality</a:t>
            </a:r>
          </a:p>
          <a:p>
            <a:pPr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j-cs"/>
              </a:rPr>
              <a:t>  4. “ g, n , d , o” are example of ____________________</a:t>
            </a:r>
          </a:p>
          <a:p>
            <a:pPr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j-cs"/>
              </a:rPr>
              <a:t>     </a:t>
            </a:r>
            <a:r>
              <a:rPr lang="en-US" sz="18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A. cultural transmission                           </a:t>
            </a:r>
            <a:r>
              <a:rPr lang="en-US" sz="1800" i="1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B. individual sounds</a:t>
            </a:r>
          </a:p>
          <a:p>
            <a:pPr algn="l" eaLnBrk="1" hangingPunct="1">
              <a:buNone/>
            </a:pPr>
            <a:r>
              <a:rPr lang="en-US" sz="18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     C. particular combinations                       D. other creatures</a:t>
            </a:r>
          </a:p>
          <a:p>
            <a:pPr algn="l" eaLnBrk="1" hangingPunct="1">
              <a:buFont typeface="Arial" pitchFamily="34" charset="0"/>
              <a:buAutoNum type="arabicPeriod"/>
            </a:pPr>
            <a:endParaRPr lang="en-US" sz="1800" dirty="0" smtClean="0">
              <a:latin typeface="Arial Black" pitchFamily="34" charset="0"/>
              <a:cs typeface="+mj-cs"/>
            </a:endParaRPr>
          </a:p>
          <a:p>
            <a:pPr algn="l" eaLnBrk="1" hangingPunct="1">
              <a:buFont typeface="Arial" pitchFamily="34" charset="0"/>
              <a:buAutoNum type="arabicPeriod"/>
            </a:pPr>
            <a:endParaRPr lang="en-US" sz="1800" i="1" dirty="0" smtClean="0">
              <a:latin typeface="Arial Black" pitchFamily="34" charset="0"/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50166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92369" y="304800"/>
            <a:ext cx="82296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Sample Questions </a:t>
            </a:r>
            <a:r>
              <a:rPr lang="ar-SA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endParaRPr lang="ar-SA" sz="2800" b="1" dirty="0" smtClean="0">
              <a:solidFill>
                <a:srgbClr val="C00000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11016" y="1493837"/>
            <a:ext cx="8440615" cy="4754563"/>
          </a:xfrm>
        </p:spPr>
        <p:txBody>
          <a:bodyPr>
            <a:normAutofit fontScale="92500" lnSpcReduction="10000"/>
          </a:bodyPr>
          <a:lstStyle/>
          <a:p>
            <a:pPr algn="l" eaLnBrk="1" hangingPunct="1">
              <a:buNone/>
            </a:pPr>
            <a:r>
              <a:rPr lang="en-US" sz="900" dirty="0" smtClean="0">
                <a:latin typeface="Arial Black" pitchFamily="34" charset="0"/>
                <a:cs typeface="+mj-cs"/>
              </a:rPr>
              <a:t> </a:t>
            </a:r>
          </a:p>
          <a:p>
            <a:pPr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j-cs"/>
              </a:rPr>
              <a:t>5. All of the following words mean that humans are continually creating new expressions and novel utterances to describe new objects and situations except____________________</a:t>
            </a:r>
          </a:p>
          <a:p>
            <a:pPr algn="l" eaLnBrk="1" hangingPunct="1">
              <a:buNone/>
            </a:pPr>
            <a:r>
              <a:rPr lang="en-US" sz="1600" dirty="0" smtClean="0">
                <a:latin typeface="Arial Black" pitchFamily="34" charset="0"/>
                <a:cs typeface="+mj-cs"/>
              </a:rPr>
              <a:t>     </a:t>
            </a:r>
            <a:r>
              <a:rPr lang="en-US" sz="1600" i="1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A. cultural transmission                          </a:t>
            </a: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B. creativity</a:t>
            </a:r>
          </a:p>
          <a:p>
            <a:pPr algn="l" eaLnBrk="1" hangingPunct="1">
              <a:buNone/>
            </a:pP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     C. productivity                                         D. open-ended </a:t>
            </a:r>
          </a:p>
          <a:p>
            <a:pPr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j-cs"/>
              </a:rPr>
              <a:t> 6. _________________communicate for the exact moment regarding only time and place they are.</a:t>
            </a:r>
          </a:p>
          <a:p>
            <a:pPr algn="l" eaLnBrk="1" hangingPunct="1">
              <a:buNone/>
            </a:pPr>
            <a:r>
              <a:rPr lang="en-US" sz="1600" dirty="0" smtClean="0">
                <a:latin typeface="Arial Black" pitchFamily="34" charset="0"/>
                <a:cs typeface="+mj-cs"/>
              </a:rPr>
              <a:t>     </a:t>
            </a: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A. Humans                                                </a:t>
            </a:r>
            <a:r>
              <a:rPr lang="en-US" sz="1600" i="1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B. Animals</a:t>
            </a:r>
          </a:p>
          <a:p>
            <a:pPr algn="l" eaLnBrk="1" hangingPunct="1">
              <a:buNone/>
            </a:pP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     C. Humans and animals                           D. Children</a:t>
            </a:r>
          </a:p>
          <a:p>
            <a:pPr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j-cs"/>
              </a:rPr>
              <a:t> 7. When others get unintentional information about you; it is_________</a:t>
            </a:r>
          </a:p>
          <a:p>
            <a:pPr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j-cs"/>
              </a:rPr>
              <a:t>     </a:t>
            </a: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A. Reflexivity                                             B. Displacement</a:t>
            </a:r>
          </a:p>
          <a:p>
            <a:pPr algn="l" eaLnBrk="1" hangingPunct="1">
              <a:buNone/>
            </a:pP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     </a:t>
            </a:r>
            <a:r>
              <a:rPr lang="en-US" sz="1600" i="1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C. informative signals                               </a:t>
            </a: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D. Duality</a:t>
            </a:r>
          </a:p>
          <a:p>
            <a:pPr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j-cs"/>
              </a:rPr>
              <a:t> 8. All the following words are considered less arbitrary except______ “ g, n , d , o” are example of ____________________</a:t>
            </a:r>
          </a:p>
          <a:p>
            <a:pPr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j-cs"/>
              </a:rPr>
              <a:t>            </a:t>
            </a:r>
            <a:r>
              <a:rPr lang="en-US" sz="1600" i="1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A. window                                                 </a:t>
            </a: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B. whirr</a:t>
            </a:r>
          </a:p>
          <a:p>
            <a:pPr algn="l" eaLnBrk="1" hangingPunct="1">
              <a:buNone/>
            </a:pP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             B. cuckoo                                                  D. crash</a:t>
            </a:r>
            <a:endParaRPr lang="en-US" sz="1600" dirty="0" smtClean="0">
              <a:latin typeface="Arial Black" pitchFamily="34" charset="0"/>
              <a:cs typeface="+mj-cs"/>
            </a:endParaRPr>
          </a:p>
          <a:p>
            <a:pPr algn="l" eaLnBrk="1" hangingPunct="1">
              <a:buFont typeface="Arial" pitchFamily="34" charset="0"/>
              <a:buAutoNum type="arabicPeriod"/>
            </a:pPr>
            <a:endParaRPr lang="en-US" sz="1800" i="1" dirty="0" smtClean="0">
              <a:latin typeface="Arial Black" pitchFamily="34" charset="0"/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50166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92369" y="304800"/>
            <a:ext cx="82296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Sample Questions </a:t>
            </a:r>
            <a:endParaRPr lang="ar-SA" sz="32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11016" y="1722437"/>
            <a:ext cx="8721969" cy="4678363"/>
          </a:xfrm>
        </p:spPr>
        <p:txBody>
          <a:bodyPr>
            <a:normAutofit lnSpcReduction="10000"/>
          </a:bodyPr>
          <a:lstStyle/>
          <a:p>
            <a:pPr algn="l" eaLnBrk="1" hangingPunct="1">
              <a:buNone/>
            </a:pPr>
            <a:endParaRPr lang="en-US" sz="1800" dirty="0" smtClean="0">
              <a:latin typeface="Arial Black" pitchFamily="34" charset="0"/>
              <a:cs typeface="+mj-cs"/>
            </a:endParaRPr>
          </a:p>
          <a:p>
            <a:pPr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j-cs"/>
              </a:rPr>
              <a:t>9. We refer to _________________when the general pattern  in communication is that they are born with a set of specific signals that produced instinctively.</a:t>
            </a:r>
          </a:p>
          <a:p>
            <a:pPr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j-cs"/>
              </a:rPr>
              <a:t>     </a:t>
            </a:r>
            <a:r>
              <a:rPr lang="en-US" sz="1800" i="1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A. animals                                                </a:t>
            </a:r>
            <a:r>
              <a:rPr lang="en-US" sz="18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B. productivity</a:t>
            </a:r>
          </a:p>
          <a:p>
            <a:pPr algn="l" eaLnBrk="1" hangingPunct="1">
              <a:buNone/>
            </a:pPr>
            <a:r>
              <a:rPr lang="en-US" sz="18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     C. communication                                    D. humans </a:t>
            </a:r>
          </a:p>
          <a:p>
            <a:pPr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j-cs"/>
              </a:rPr>
              <a:t> </a:t>
            </a:r>
          </a:p>
          <a:p>
            <a:pPr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j-cs"/>
              </a:rPr>
              <a:t>10. _____________ is the level at which we can produce individual sounds like n, k, d, a ……etc.</a:t>
            </a:r>
          </a:p>
          <a:p>
            <a:pPr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j-cs"/>
              </a:rPr>
              <a:t>     </a:t>
            </a:r>
            <a:r>
              <a:rPr lang="en-US" sz="18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A. creative level                                                B. combination level</a:t>
            </a:r>
          </a:p>
          <a:p>
            <a:pPr algn="l" eaLnBrk="1" hangingPunct="1">
              <a:buNone/>
            </a:pPr>
            <a:r>
              <a:rPr lang="en-US" sz="18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     C. Secondary level                                           </a:t>
            </a:r>
            <a:r>
              <a:rPr lang="en-US" sz="1800" i="1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D. Physical level</a:t>
            </a:r>
          </a:p>
          <a:p>
            <a:pPr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j-cs"/>
              </a:rPr>
              <a:t> </a:t>
            </a:r>
          </a:p>
          <a:p>
            <a:pPr algn="ctr" eaLnBrk="1" hangingPunct="1">
              <a:buNone/>
            </a:pPr>
            <a:r>
              <a:rPr lang="en-US" sz="1800" i="1" dirty="0" smtClean="0">
                <a:solidFill>
                  <a:srgbClr val="FF0000"/>
                </a:solidFill>
                <a:latin typeface="Arial Black" pitchFamily="34" charset="0"/>
                <a:cs typeface="+mj-cs"/>
              </a:rPr>
              <a:t>With my best regards</a:t>
            </a:r>
          </a:p>
          <a:p>
            <a:pPr algn="ctr" eaLnBrk="1" hangingPunct="1">
              <a:buNone/>
            </a:pPr>
            <a:r>
              <a:rPr lang="en-US" sz="1800" i="1" dirty="0" smtClean="0">
                <a:solidFill>
                  <a:srgbClr val="FF0000"/>
                </a:solidFill>
                <a:latin typeface="Arial Black" pitchFamily="34" charset="0"/>
                <a:cs typeface="+mj-cs"/>
              </a:rPr>
              <a:t>Dr. </a:t>
            </a:r>
            <a:r>
              <a:rPr lang="en-US" sz="1800" i="1" dirty="0" err="1" smtClean="0">
                <a:solidFill>
                  <a:srgbClr val="FF0000"/>
                </a:solidFill>
                <a:latin typeface="Arial Black" pitchFamily="34" charset="0"/>
                <a:cs typeface="+mj-cs"/>
              </a:rPr>
              <a:t>Ghassan</a:t>
            </a:r>
            <a:r>
              <a:rPr lang="en-US" sz="1800" i="1" dirty="0" smtClean="0">
                <a:solidFill>
                  <a:srgbClr val="FF0000"/>
                </a:solidFill>
                <a:latin typeface="Arial Black" pitchFamily="34" charset="0"/>
                <a:cs typeface="+mj-cs"/>
              </a:rPr>
              <a:t>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50166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281353" y="152400"/>
            <a:ext cx="82296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VI. </a:t>
            </a:r>
            <a:r>
              <a:rPr lang="en-US" sz="32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Sample Questions</a:t>
            </a:r>
            <a:endParaRPr lang="ar-SA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11016" y="1143002"/>
            <a:ext cx="8651631" cy="4876801"/>
          </a:xfrm>
        </p:spPr>
        <p:txBody>
          <a:bodyPr>
            <a:normAutofit fontScale="92500" lnSpcReduction="20000"/>
          </a:bodyPr>
          <a:lstStyle/>
          <a:p>
            <a:pPr marL="457200" indent="-457200" algn="l" eaLnBrk="1" hangingPunct="1"/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1. The study of how speech sounds are made or articulated is called “ ___________”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A. Phonetics                                                          B. Acoustic Phonetics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C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Articulatory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Phonetics                                  D. Auditory Phonetics</a:t>
            </a:r>
          </a:p>
          <a:p>
            <a:pPr marL="457200" indent="-457200" algn="l" eaLnBrk="1" hangingPunct="1">
              <a:buAutoNum type="arabicPeriod" startAt="2"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“ ____” is the only voiceless sound from the following.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A. B                                                          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B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K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M                                                                         D. G</a:t>
            </a: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3. The sounds that are produced by the tongue tip and the upper front teeth are called ___________.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Dentals                                                               B. Labiodentals 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Bilabials                                                              D. 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Alveolars</a:t>
            </a:r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4. For producing only consonant sounds, the __________ and other parts of the mouth are used.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A. nose                                          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B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tongue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C.  fingers                                                     D. ears                                            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501662" y="6356352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281353" y="152400"/>
            <a:ext cx="82296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itchFamily="34" charset="0"/>
              </a:rPr>
              <a:t>VI -  Sample Questions</a:t>
            </a:r>
            <a:endParaRPr lang="ar-SA" sz="3200" b="1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11016" y="1066802"/>
            <a:ext cx="8651631" cy="4953001"/>
          </a:xfrm>
        </p:spPr>
        <p:txBody>
          <a:bodyPr>
            <a:normAutofit fontScale="92500" lnSpcReduction="10000"/>
          </a:bodyPr>
          <a:lstStyle/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5. It is the sound  ____ that is only produced by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Glottals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A. [f]                                                                         B. [p]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C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[d]                                                        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D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[ h]</a:t>
            </a: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6. All of the following sounds are produced by velars except the sound “ __________”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[r]                                                                          B. [K]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[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ng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]                                                                       D. [G]</a:t>
            </a: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7. The sounds that are produced when blocking the air stream  and having air pushed through the very narrow opening causing a type of friction  are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alled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___________.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Dentals                                               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B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Fricatives 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Bilabials                                                              D. 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Alveolars</a:t>
            </a:r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8. The underlined  vowel sound in the word “ k</a:t>
            </a:r>
            <a:r>
              <a:rPr lang="en-U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y” is one of the _________   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A. long                                                     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B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front vowels 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 Back vowels                                                      D. central vowels                                            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501662" y="6356352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281353" y="152400"/>
            <a:ext cx="82296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itchFamily="34" charset="0"/>
              </a:rPr>
              <a:t>Vi -  Sample Questions  </a:t>
            </a:r>
            <a:endParaRPr lang="ar-SA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11016" y="1066802"/>
            <a:ext cx="8651631" cy="4953001"/>
          </a:xfrm>
        </p:spPr>
        <p:txBody>
          <a:bodyPr>
            <a:normAutofit fontScale="92500" lnSpcReduction="20000"/>
          </a:bodyPr>
          <a:lstStyle/>
          <a:p>
            <a:pPr marL="457200" indent="-457200" algn="l" eaLnBrk="1" hangingPunct="1"/>
            <a:endParaRPr 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9. Sounds that consist of a combination of two vowel sounds are called __________ 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Diphthongs                                                        B. front vowels 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C.  Back vowels                                                       D. central vowels                                         </a:t>
            </a: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10.  All of the following sounds are diphthongs  except the sound “ ___________” 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A. [au]                                                                      B. [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ei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]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C. [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oi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]                                                       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D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[u:]</a:t>
            </a: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11. The underlined  vowel sound in the word “ _________” is called  a schwa.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sh</a:t>
            </a:r>
            <a:r>
              <a:rPr lang="en-US" sz="2000" b="1" u="sng" dirty="0" smtClean="0">
                <a:solidFill>
                  <a:srgbClr val="FF0000"/>
                </a:solidFill>
                <a:cs typeface="Arial" pitchFamily="34" charset="0"/>
              </a:rPr>
              <a:t>o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re                                                                  B. h</a:t>
            </a:r>
            <a:r>
              <a:rPr lang="en-US" sz="2000" b="1" u="sng" dirty="0" smtClean="0">
                <a:solidFill>
                  <a:srgbClr val="FF0000"/>
                </a:solidFill>
                <a:cs typeface="Arial" pitchFamily="34" charset="0"/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t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C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</a:t>
            </a:r>
            <a:r>
              <a:rPr lang="en-US" sz="2000" b="1" u="sng" dirty="0" smtClean="0">
                <a:solidFill>
                  <a:srgbClr val="FF0000"/>
                </a:solidFill>
                <a:cs typeface="Arial" pitchFamily="34" charset="0"/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bout                                                                 D. t</a:t>
            </a:r>
            <a:r>
              <a:rPr lang="en-US" sz="2000" b="1" u="sng" dirty="0" smtClean="0">
                <a:solidFill>
                  <a:srgbClr val="FF0000"/>
                </a:solidFill>
                <a:cs typeface="Arial" pitchFamily="34" charset="0"/>
              </a:rPr>
              <a:t>i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n </a:t>
            </a:r>
          </a:p>
          <a:p>
            <a:pPr marL="457200" indent="-457200" algn="l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12. “ ______________” is the study which deals with the physical properties of speech as sound waves in a language.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A. Phonetics                                                          </a:t>
            </a:r>
            <a:r>
              <a:rPr lang="en-US" sz="2000" b="1" i="1" dirty="0" smtClean="0">
                <a:solidFill>
                  <a:srgbClr val="0070C0"/>
                </a:solidFill>
                <a:cs typeface="Arial" pitchFamily="34" charset="0"/>
              </a:rPr>
              <a:t>B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. Acoustic Phonetics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C. 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Articulatory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Phonetics                                  D. Auditory Phonetics</a:t>
            </a:r>
          </a:p>
          <a:p>
            <a:pPr marL="457200" indent="-457200" algn="l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501662" y="6356352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92369" y="304800"/>
            <a:ext cx="82296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Study Questions </a:t>
            </a:r>
            <a:endParaRPr lang="ar-SA" sz="32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211015" y="1295402"/>
            <a:ext cx="8440616" cy="4678363"/>
          </a:xfrm>
        </p:spPr>
        <p:txBody>
          <a:bodyPr>
            <a:normAutofit fontScale="92500"/>
          </a:bodyPr>
          <a:lstStyle/>
          <a:p>
            <a:pPr algn="l" eaLnBrk="1" hangingPunct="1">
              <a:buNone/>
            </a:pPr>
            <a:endParaRPr lang="en-US" sz="1800" b="1" dirty="0" smtClean="0">
              <a:latin typeface="Arial" pitchFamily="34" charset="0"/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1. The Difference between Acoustics and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Articulatory 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phonetics</a:t>
            </a:r>
          </a:p>
          <a:p>
            <a:pPr marL="457200" indent="-457200" algn="l" eaLnBrk="1" hangingPunct="1">
              <a:lnSpc>
                <a:spcPct val="1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Acoustic phonetics: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The study which deals with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the physical properties of speech </a:t>
            </a:r>
          </a:p>
          <a:p>
            <a:pPr marL="457200" indent="-457200" algn="l" eaLnBrk="1" hangingPunct="1">
              <a:lnSpc>
                <a:spcPct val="150000"/>
              </a:lnSpc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                        as sound waves in the air.</a:t>
            </a:r>
          </a:p>
          <a:p>
            <a:pPr algn="l" eaLnBrk="1" hangingPunct="1">
              <a:buNone/>
            </a:pPr>
            <a:endParaRPr lang="ar-SA" sz="1800" dirty="0" smtClean="0">
              <a:latin typeface="Arial" pitchFamily="34" charset="0"/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Articulatory  phonetics</a:t>
            </a:r>
            <a:r>
              <a:rPr lang="en-US" sz="2400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The study of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how speech sounds are made</a:t>
            </a:r>
            <a:r>
              <a:rPr lang="en-US" sz="1800" b="1" dirty="0" smtClean="0">
                <a:cs typeface="Arial" pitchFamily="34" charset="0"/>
              </a:rPr>
              <a:t>,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or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articulated </a:t>
            </a:r>
          </a:p>
          <a:p>
            <a:pPr algn="l" eaLnBrk="1" hangingPunct="1"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2. Which of the following words normally end with voiceless ( -V )  sounds and which end with voiced (+V ) sounds</a:t>
            </a:r>
          </a:p>
          <a:p>
            <a:pPr algn="l" eaLnBrk="1" hangingPunct="1">
              <a:buNone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18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(a)  ba</a:t>
            </a:r>
            <a:r>
              <a:rPr lang="en-US" sz="1800" b="1" u="sng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ng</a:t>
            </a:r>
            <a:r>
              <a:rPr lang="en-US" sz="18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   +v               (d) fi</a:t>
            </a:r>
            <a:r>
              <a:rPr lang="en-US" sz="1800" b="1" u="sng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zz</a:t>
            </a:r>
            <a:r>
              <a:rPr lang="en-US" sz="18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      +v                           (g)    spla</a:t>
            </a:r>
            <a:r>
              <a:rPr lang="en-US" sz="1800" b="1" u="sng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18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   -v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  (b)  cra</a:t>
            </a:r>
            <a:r>
              <a:rPr lang="en-US" sz="1800" b="1" u="sng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sh</a:t>
            </a:r>
            <a:r>
              <a:rPr lang="en-US" sz="18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   -v                (e) ra</a:t>
            </a:r>
            <a:r>
              <a:rPr lang="en-US" sz="1800" b="1" u="sng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sz="18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       -v                            (h)    thu</a:t>
            </a:r>
            <a:r>
              <a:rPr lang="en-US" sz="1800" b="1" u="sng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n-US" sz="18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    +v</a:t>
            </a:r>
          </a:p>
          <a:p>
            <a:pPr algn="l" eaLnBrk="1" hangingPunct="1">
              <a:buNone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(c)  di</a:t>
            </a:r>
            <a:r>
              <a:rPr lang="en-US" sz="1800" b="1" u="sng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ng</a:t>
            </a:r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+v               (f)  sma</a:t>
            </a:r>
            <a:r>
              <a:rPr lang="en-US" sz="1800" b="1" u="sng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ck</a:t>
            </a:r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-v                           (</a:t>
            </a:r>
            <a:r>
              <a:rPr lang="en-US" sz="18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)      wha</a:t>
            </a:r>
            <a:r>
              <a:rPr lang="en-US" sz="1800" b="1" u="sng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+v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92369" y="304800"/>
            <a:ext cx="8229600" cy="990600"/>
          </a:xfrm>
        </p:spPr>
        <p:txBody>
          <a:bodyPr>
            <a:normAutofit fontScale="90000"/>
          </a:bodyPr>
          <a:lstStyle/>
          <a:p>
            <a:pPr algn="l" rtl="1" eaLnBrk="1" hangingPunct="1"/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Study Questions </a:t>
            </a:r>
            <a:b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3.</a:t>
            </a:r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Try to pronounce the initial sounds of the following words and identify the place of   </a:t>
            </a:r>
            <a:b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 articulation  of each.</a:t>
            </a:r>
            <a:r>
              <a:rPr lang="en-US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ar-SA" sz="32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211015" y="1295402"/>
            <a:ext cx="8440616" cy="4678363"/>
          </a:xfrm>
        </p:spPr>
        <p:txBody>
          <a:bodyPr/>
          <a:lstStyle/>
          <a:p>
            <a:pPr algn="l" eaLnBrk="1" hangingPunct="1">
              <a:buNone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pPr marL="457200" indent="-457200" algn="l" eaLnBrk="1" hangingPunct="1">
              <a:lnSpc>
                <a:spcPct val="1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 </a:t>
            </a:r>
            <a:endParaRPr lang="en-US" sz="18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125416" y="1371600"/>
          <a:ext cx="6822830" cy="5090160"/>
        </p:xfrm>
        <a:graphic>
          <a:graphicData uri="http://schemas.openxmlformats.org/drawingml/2006/table">
            <a:tbl>
              <a:tblPr rtl="1" firstRow="1" bandRow="1">
                <a:tableStyleId>{08FB837D-C827-4EFA-A057-4D05807E0F7C}</a:tableStyleId>
              </a:tblPr>
              <a:tblGrid>
                <a:gridCol w="2163958"/>
                <a:gridCol w="3201010"/>
                <a:gridCol w="1026383"/>
                <a:gridCol w="431479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Place of articulation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Pronunciation of the initial sound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Words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Velar 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[k]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Calf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Palatal</a:t>
                      </a:r>
                      <a:endParaRPr lang="ar-SA" sz="1800" b="1" kern="1200" dirty="0" smtClean="0">
                        <a:solidFill>
                          <a:srgbClr val="FF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[ ʧ ]</a:t>
                      </a:r>
                      <a:endParaRPr lang="ar-SA" sz="1800" b="1" kern="1200" dirty="0" smtClean="0">
                        <a:solidFill>
                          <a:srgbClr val="FF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Chin</a:t>
                      </a:r>
                      <a:endParaRPr lang="ar-SA" sz="1800" b="1" kern="1200" dirty="0" smtClean="0">
                        <a:solidFill>
                          <a:srgbClr val="FF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ar-SA" sz="1800" b="1" kern="1200" dirty="0" smtClean="0">
                        <a:solidFill>
                          <a:srgbClr val="FF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009900"/>
                          </a:solidFill>
                          <a:latin typeface="+mn-lt"/>
                          <a:ea typeface="+mn-ea"/>
                          <a:cs typeface="+mn-cs"/>
                        </a:rPr>
                        <a:t>Labiodentals</a:t>
                      </a:r>
                      <a:endParaRPr lang="ar-SA" sz="1800" b="1" kern="1200" dirty="0" smtClean="0">
                        <a:solidFill>
                          <a:srgbClr val="0099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009900"/>
                          </a:solidFill>
                          <a:latin typeface="+mn-lt"/>
                          <a:ea typeface="+mn-ea"/>
                          <a:cs typeface="+mn-cs"/>
                        </a:rPr>
                        <a:t>[f]</a:t>
                      </a:r>
                      <a:endParaRPr lang="ar-SA" sz="1800" b="1" kern="1200" dirty="0" smtClean="0">
                        <a:solidFill>
                          <a:srgbClr val="0099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009900"/>
                          </a:solidFill>
                          <a:latin typeface="+mn-lt"/>
                          <a:ea typeface="+mn-ea"/>
                          <a:cs typeface="+mn-cs"/>
                        </a:rPr>
                        <a:t>Foot</a:t>
                      </a:r>
                      <a:endParaRPr lang="ar-SA" sz="1800" b="1" kern="1200" dirty="0" smtClean="0">
                        <a:solidFill>
                          <a:srgbClr val="0099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009900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ar-SA" sz="1800" b="1" kern="1200" dirty="0" smtClean="0">
                        <a:solidFill>
                          <a:srgbClr val="0099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Velar</a:t>
                      </a:r>
                      <a:endParaRPr lang="ar-SA" sz="1800" b="1" kern="1200" dirty="0" smtClean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[g]</a:t>
                      </a:r>
                      <a:endParaRPr lang="ar-SA" sz="1800" b="1" kern="1200" dirty="0" smtClean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Groin</a:t>
                      </a:r>
                      <a:endParaRPr lang="ar-SA" sz="1800" b="1" kern="1200" dirty="0" smtClean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ar-SA" sz="1800" b="1" kern="1200" dirty="0" smtClean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Glottal 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[h]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Hand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Alveolar</a:t>
                      </a:r>
                      <a:endParaRPr lang="ar-SA" sz="1800" b="1" kern="1200" dirty="0" smtClean="0">
                        <a:solidFill>
                          <a:srgbClr val="FF33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[n]</a:t>
                      </a:r>
                      <a:endParaRPr lang="ar-SA" sz="1800" b="1" kern="1200" dirty="0" smtClean="0">
                        <a:solidFill>
                          <a:srgbClr val="FF33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Knee</a:t>
                      </a:r>
                      <a:endParaRPr lang="ar-SA" sz="1800" b="1" kern="1200" dirty="0" smtClean="0">
                        <a:solidFill>
                          <a:srgbClr val="FF33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ar-SA" sz="1800" b="1" kern="1200" dirty="0" smtClean="0">
                        <a:solidFill>
                          <a:srgbClr val="FF33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3B84AF"/>
                          </a:solidFill>
                          <a:latin typeface="+mn-lt"/>
                          <a:ea typeface="+mn-ea"/>
                          <a:cs typeface="+mn-cs"/>
                        </a:rPr>
                        <a:t>Bilabial</a:t>
                      </a:r>
                      <a:endParaRPr lang="ar-SA" sz="1800" b="1" kern="1200" dirty="0" smtClean="0">
                        <a:solidFill>
                          <a:srgbClr val="3B84A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3B84AF"/>
                          </a:solidFill>
                          <a:latin typeface="+mn-lt"/>
                          <a:ea typeface="+mn-ea"/>
                          <a:cs typeface="+mn-cs"/>
                        </a:rPr>
                        <a:t>[m]</a:t>
                      </a:r>
                      <a:endParaRPr lang="ar-SA" sz="1800" b="1" kern="1200" dirty="0" smtClean="0">
                        <a:solidFill>
                          <a:srgbClr val="3B84A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3B84AF"/>
                          </a:solidFill>
                          <a:latin typeface="+mn-lt"/>
                          <a:ea typeface="+mn-ea"/>
                          <a:cs typeface="+mn-cs"/>
                        </a:rPr>
                        <a:t>Mouth</a:t>
                      </a:r>
                      <a:endParaRPr lang="ar-SA" sz="1800" b="1" kern="1200" dirty="0" smtClean="0">
                        <a:solidFill>
                          <a:srgbClr val="3B84A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3B84AF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ar-SA" sz="1800" b="1" kern="1200" dirty="0" smtClean="0">
                        <a:solidFill>
                          <a:srgbClr val="3B84A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Bilabial</a:t>
                      </a:r>
                      <a:endParaRPr lang="ar-SA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[p]</a:t>
                      </a:r>
                      <a:endParaRPr lang="ar-SA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Pelvis</a:t>
                      </a:r>
                      <a:endParaRPr lang="ar-SA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ar-SA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009900"/>
                          </a:solidFill>
                          <a:latin typeface="+mn-lt"/>
                          <a:ea typeface="+mn-ea"/>
                          <a:cs typeface="+mn-cs"/>
                        </a:rPr>
                        <a:t>Palatal</a:t>
                      </a:r>
                      <a:endParaRPr lang="ar-SA" sz="1800" b="1" kern="1200" dirty="0" smtClean="0">
                        <a:solidFill>
                          <a:srgbClr val="0099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009900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ar-SA" sz="1800" b="1" kern="1200" dirty="0" smtClean="0">
                          <a:solidFill>
                            <a:srgbClr val="009900"/>
                          </a:solidFill>
                          <a:latin typeface="+mn-lt"/>
                          <a:ea typeface="+mn-ea"/>
                          <a:cs typeface="+mn-cs"/>
                        </a:rPr>
                        <a:t>∫</a:t>
                      </a:r>
                      <a:r>
                        <a:rPr lang="en-US" sz="1800" b="1" kern="1200" dirty="0" smtClean="0">
                          <a:solidFill>
                            <a:srgbClr val="009900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endParaRPr lang="ar-SA" sz="1800" b="1" kern="1200" dirty="0" smtClean="0">
                        <a:solidFill>
                          <a:srgbClr val="0099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009900"/>
                          </a:solidFill>
                          <a:latin typeface="+mn-lt"/>
                          <a:ea typeface="+mn-ea"/>
                          <a:cs typeface="+mn-cs"/>
                        </a:rPr>
                        <a:t>Shoulder</a:t>
                      </a:r>
                      <a:endParaRPr lang="ar-SA" sz="1800" b="1" kern="1200" dirty="0" smtClean="0">
                        <a:solidFill>
                          <a:srgbClr val="0099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009900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ar-SA" sz="1800" b="1" kern="1200" dirty="0" smtClean="0">
                        <a:solidFill>
                          <a:srgbClr val="0099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Alveolar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[s]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Stomach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Dental</a:t>
                      </a:r>
                      <a:endParaRPr lang="ar-SA" sz="1800" b="1" kern="1200" dirty="0" smtClean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l-GR" sz="18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θ</a:t>
                      </a:r>
                      <a:r>
                        <a:rPr lang="en-US" sz="18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ar-SA" sz="1800" b="1" kern="1200" dirty="0" smtClean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thigh</a:t>
                      </a:r>
                      <a:endParaRPr lang="ar-SA" sz="1800" b="1" kern="1200" dirty="0" smtClean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ar-SA" sz="1800" b="1" kern="1200" dirty="0" smtClean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alveolar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[t] 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Toe 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92369" y="304800"/>
            <a:ext cx="8229600" cy="990600"/>
          </a:xfrm>
        </p:spPr>
        <p:txBody>
          <a:bodyPr>
            <a:normAutofit fontScale="90000"/>
          </a:bodyPr>
          <a:lstStyle/>
          <a:p>
            <a:pPr algn="l" rtl="1" eaLnBrk="1" hangingPunct="1"/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Study Questions </a:t>
            </a:r>
            <a:b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ar-SA" sz="32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211015" y="1295402"/>
            <a:ext cx="8440616" cy="4678363"/>
          </a:xfrm>
        </p:spPr>
        <p:txBody>
          <a:bodyPr/>
          <a:lstStyle/>
          <a:p>
            <a:pPr algn="l" eaLnBrk="1" hangingPunct="1">
              <a:buNone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4.</a:t>
            </a:r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Identify the manner of articulation of the initial sounds in the following   </a:t>
            </a:r>
            <a:b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words .</a:t>
            </a:r>
            <a:r>
              <a:rPr lang="en-US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18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l" eaLnBrk="1" hangingPunct="1">
              <a:lnSpc>
                <a:spcPct val="1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 </a:t>
            </a:r>
            <a:endParaRPr lang="en-US" sz="18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1" y="2209800"/>
          <a:ext cx="6822830" cy="4003040"/>
        </p:xfrm>
        <a:graphic>
          <a:graphicData uri="http://schemas.openxmlformats.org/drawingml/2006/table">
            <a:tbl>
              <a:tblPr rtl="1" firstRow="1" bandRow="1">
                <a:tableStyleId>{306799F8-075E-4A3A-A7F6-7FBC6576F1A4}</a:tableStyleId>
              </a:tblPr>
              <a:tblGrid>
                <a:gridCol w="2163958"/>
                <a:gridCol w="3201010"/>
                <a:gridCol w="1026383"/>
                <a:gridCol w="431479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Manner of articulation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Pronunciation of the initial sound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Words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Affricates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[ʧ ]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Cheery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Stops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[k]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Crazy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Stops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[d]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Dizzy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Fricatives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[f]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Funny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Affricates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[</a:t>
                      </a:r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ʤ</a:t>
                      </a:r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</a:rPr>
                        <a:t>]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Jolly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Liquid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[l]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Loony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Nasal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[m]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Merry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Fricative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[s]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Silly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Glide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[w]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Wimpy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ar-SA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92369" y="304800"/>
            <a:ext cx="8229600" cy="762000"/>
          </a:xfrm>
        </p:spPr>
        <p:txBody>
          <a:bodyPr>
            <a:normAutofit fontScale="90000"/>
          </a:bodyPr>
          <a:lstStyle/>
          <a:p>
            <a:pPr algn="l" rtl="1" eaLnBrk="1" hangingPunct="1"/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Study Questions </a:t>
            </a:r>
            <a:b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Write the English words that the following  transcriptions refer to</a:t>
            </a:r>
            <a:r>
              <a:rPr lang="en-US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ar-SA" sz="32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211015" y="1295402"/>
            <a:ext cx="8440616" cy="4678363"/>
          </a:xfrm>
        </p:spPr>
        <p:txBody>
          <a:bodyPr/>
          <a:lstStyle/>
          <a:p>
            <a:pPr algn="l" eaLnBrk="1" hangingPunct="1">
              <a:buNone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pPr marL="457200" indent="-457200" algn="l" eaLnBrk="1" hangingPunct="1">
              <a:lnSpc>
                <a:spcPct val="1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 </a:t>
            </a:r>
            <a:endParaRPr lang="en-US" sz="18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55077" y="1219200"/>
          <a:ext cx="6682154" cy="5110480"/>
        </p:xfrm>
        <a:graphic>
          <a:graphicData uri="http://schemas.openxmlformats.org/drawingml/2006/table">
            <a:tbl>
              <a:tblPr rtl="1" firstRow="1" bandRow="1">
                <a:tableStyleId>{3C2FFA5D-87B4-456A-9821-1D502468CF0F}</a:tableStyleId>
              </a:tblPr>
              <a:tblGrid>
                <a:gridCol w="2551123"/>
                <a:gridCol w="1535832"/>
                <a:gridCol w="2172615"/>
                <a:gridCol w="422584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The same 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English words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Transcribed Words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No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/>
                        <a:t>bike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/>
                        <a:t>[ </a:t>
                      </a:r>
                      <a:r>
                        <a:rPr lang="en-US" sz="1600" b="1" kern="1200" dirty="0" err="1" smtClean="0"/>
                        <a:t>baik</a:t>
                      </a:r>
                      <a:r>
                        <a:rPr lang="en-US" sz="1600" b="1" kern="1200" dirty="0" smtClean="0"/>
                        <a:t> ]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1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endParaRPr lang="ar-SA" sz="14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1600" b="1" kern="1200" dirty="0" smtClean="0">
                          <a:effectLst/>
                        </a:rPr>
                        <a:t>could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effectLst/>
                        </a:rPr>
                        <a:t>[</a:t>
                      </a:r>
                      <a:r>
                        <a:rPr lang="en-US" sz="1600" b="1" kern="1200" dirty="0" err="1" smtClean="0">
                          <a:effectLst/>
                        </a:rPr>
                        <a:t>k</a:t>
                      </a:r>
                      <a:r>
                        <a:rPr lang="en-US" sz="1100" b="1" kern="1200" dirty="0" err="1" smtClean="0">
                          <a:effectLst/>
                        </a:rPr>
                        <a:t>Ɔ</a:t>
                      </a:r>
                      <a:r>
                        <a:rPr lang="en-US" sz="1600" b="1" kern="1200" dirty="0" err="1" smtClean="0">
                          <a:effectLst/>
                        </a:rPr>
                        <a:t>d</a:t>
                      </a:r>
                      <a:r>
                        <a:rPr lang="en-US" sz="1600" b="1" kern="1200" dirty="0" smtClean="0">
                          <a:effectLst/>
                        </a:rPr>
                        <a:t>]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2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1600" b="1" kern="1200" dirty="0" smtClean="0">
                          <a:effectLst/>
                        </a:rPr>
                        <a:t>enjoy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effectLst/>
                        </a:rPr>
                        <a:t>[</a:t>
                      </a:r>
                      <a:r>
                        <a:rPr lang="en-US" sz="1100" b="1" kern="1200" dirty="0" err="1" smtClean="0">
                          <a:effectLst/>
                        </a:rPr>
                        <a:t>Ə</a:t>
                      </a:r>
                      <a:r>
                        <a:rPr lang="en-US" sz="1600" b="1" kern="1200" dirty="0" err="1" smtClean="0">
                          <a:effectLst/>
                        </a:rPr>
                        <a:t>n</a:t>
                      </a:r>
                      <a:r>
                        <a:rPr lang="en-US" sz="1600" b="1" dirty="0" err="1" smtClean="0"/>
                        <a:t>ʤ</a:t>
                      </a:r>
                      <a:r>
                        <a:rPr lang="en-US" sz="1200" b="1" kern="1200" dirty="0" err="1" smtClean="0">
                          <a:effectLst/>
                        </a:rPr>
                        <a:t>Ɔ</a:t>
                      </a:r>
                      <a:r>
                        <a:rPr lang="en-US" sz="1600" b="1" kern="1200" dirty="0" err="1" smtClean="0">
                          <a:effectLst/>
                        </a:rPr>
                        <a:t>I</a:t>
                      </a:r>
                      <a:r>
                        <a:rPr lang="en-US" sz="1600" b="1" kern="1200" dirty="0" smtClean="0"/>
                        <a:t>]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3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800" b="1" dirty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1600" b="1" kern="1200" dirty="0" smtClean="0">
                          <a:effectLst/>
                        </a:rPr>
                        <a:t>face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baseline="0" dirty="0" smtClean="0">
                          <a:effectLst/>
                        </a:rPr>
                        <a:t> [ </a:t>
                      </a:r>
                      <a:r>
                        <a:rPr lang="en-US" sz="1600" b="1" kern="1200" baseline="0" dirty="0" err="1" smtClean="0">
                          <a:effectLst/>
                        </a:rPr>
                        <a:t>feis</a:t>
                      </a:r>
                      <a:r>
                        <a:rPr lang="en-US" sz="1600" b="1" kern="1200" baseline="0" dirty="0" smtClean="0">
                          <a:effectLst/>
                        </a:rPr>
                        <a:t>] 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4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</a:tr>
              <a:tr h="391160">
                <a:tc>
                  <a:txBody>
                    <a:bodyPr/>
                    <a:lstStyle/>
                    <a:p>
                      <a:pPr algn="ctr" rtl="1"/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/>
                        <a:t>house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/>
                        <a:t>[</a:t>
                      </a:r>
                      <a:r>
                        <a:rPr lang="en-US" sz="1600" b="1" kern="1200" dirty="0" err="1" smtClean="0"/>
                        <a:t>ha</a:t>
                      </a:r>
                      <a:r>
                        <a:rPr lang="en-US" sz="1200" b="1" kern="1200" dirty="0" err="1" smtClean="0">
                          <a:effectLst/>
                        </a:rPr>
                        <a:t>Ʊ</a:t>
                      </a:r>
                      <a:r>
                        <a:rPr lang="en-US" sz="1600" b="1" kern="1200" dirty="0" err="1" smtClean="0">
                          <a:effectLst/>
                        </a:rPr>
                        <a:t>s</a:t>
                      </a:r>
                      <a:r>
                        <a:rPr lang="en-US" sz="1600" b="1" kern="1200" dirty="0" smtClean="0">
                          <a:effectLst/>
                        </a:rPr>
                        <a:t>]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5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/>
                        <a:t>hoping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/>
                        <a:t> [ho</a:t>
                      </a:r>
                      <a:r>
                        <a:rPr lang="en-US" sz="1200" b="1" kern="1200" dirty="0" smtClean="0">
                          <a:effectLst/>
                        </a:rPr>
                        <a:t>Ʊ</a:t>
                      </a:r>
                      <a:r>
                        <a:rPr lang="en-US" sz="1600" b="1" kern="1200" dirty="0" smtClean="0">
                          <a:effectLst/>
                        </a:rPr>
                        <a:t>pI</a:t>
                      </a:r>
                      <a:r>
                        <a:rPr lang="en-US" sz="1600" b="1" dirty="0" smtClean="0"/>
                        <a:t>ŋ]</a:t>
                      </a:r>
                      <a:r>
                        <a:rPr lang="en-US" sz="1600" b="1" kern="1200" dirty="0" smtClean="0">
                          <a:effectLst/>
                        </a:rPr>
                        <a:t>     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 6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/>
                        <a:t>who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/>
                        <a:t>[</a:t>
                      </a:r>
                      <a:r>
                        <a:rPr lang="en-US" sz="1600" b="1" kern="1200" dirty="0" err="1" smtClean="0"/>
                        <a:t>hu</a:t>
                      </a:r>
                      <a:r>
                        <a:rPr lang="en-US" sz="1600" b="1" kern="1200" dirty="0" smtClean="0"/>
                        <a:t>]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7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/>
                        <a:t>home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/>
                        <a:t>[</a:t>
                      </a:r>
                      <a:r>
                        <a:rPr lang="en-US" sz="1600" b="1" kern="1200" dirty="0" err="1" smtClean="0"/>
                        <a:t>ho</a:t>
                      </a:r>
                      <a:r>
                        <a:rPr lang="en-US" sz="1200" b="1" kern="1200" dirty="0" err="1" smtClean="0">
                          <a:effectLst/>
                        </a:rPr>
                        <a:t>Ʊ</a:t>
                      </a:r>
                      <a:r>
                        <a:rPr lang="en-US" sz="1600" b="1" kern="1200" dirty="0" err="1" smtClean="0">
                          <a:effectLst/>
                        </a:rPr>
                        <a:t>m</a:t>
                      </a:r>
                      <a:r>
                        <a:rPr lang="en-US" sz="1600" b="1" kern="1200" dirty="0" smtClean="0">
                          <a:effectLst/>
                        </a:rPr>
                        <a:t>]</a:t>
                      </a:r>
                      <a:r>
                        <a:rPr lang="en-US" sz="1600" b="1" kern="1200" dirty="0" smtClean="0"/>
                        <a:t> 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8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main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/>
                        <a:t>main 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/>
                        <a:t>[</a:t>
                      </a:r>
                      <a:r>
                        <a:rPr lang="en-US" sz="1600" b="1" kern="1200" dirty="0" err="1" smtClean="0"/>
                        <a:t>maIn</a:t>
                      </a:r>
                      <a:r>
                        <a:rPr lang="en-US" sz="1600" b="1" kern="1200" dirty="0" smtClean="0"/>
                        <a:t>]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9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/>
                        <a:t>Cue</a:t>
                      </a:r>
                      <a:r>
                        <a:rPr lang="en-US" sz="1600" b="1" kern="1200" baseline="0" dirty="0" smtClean="0"/>
                        <a:t> 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/>
                        <a:t>[</a:t>
                      </a:r>
                      <a:r>
                        <a:rPr lang="en-US" sz="1600" b="1" kern="1200" dirty="0" err="1" smtClean="0"/>
                        <a:t>kju</a:t>
                      </a:r>
                      <a:r>
                        <a:rPr lang="en-US" sz="1600" b="1" kern="1200" dirty="0" smtClean="0"/>
                        <a:t>]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10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/>
                        <a:t>chip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/>
                        <a:t> [ ʧ </a:t>
                      </a:r>
                      <a:r>
                        <a:rPr lang="en-US" sz="1600" b="1" kern="1200" dirty="0" err="1" smtClean="0"/>
                        <a:t>ip</a:t>
                      </a:r>
                      <a:r>
                        <a:rPr lang="en-US" sz="1600" b="1" kern="1200" dirty="0" smtClean="0"/>
                        <a:t> ]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11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/>
                        <a:t>the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/>
                        <a:t>[</a:t>
                      </a:r>
                      <a:r>
                        <a:rPr lang="gsw-FR" sz="1600" b="1" dirty="0" smtClean="0"/>
                        <a:t>ð</a:t>
                      </a:r>
                      <a:r>
                        <a:rPr lang="en-US" sz="1200" b="1" kern="1200" dirty="0" smtClean="0">
                          <a:effectLst/>
                        </a:rPr>
                        <a:t>Ə</a:t>
                      </a:r>
                      <a:r>
                        <a:rPr lang="en-US" sz="1600" b="1" dirty="0" smtClean="0"/>
                        <a:t>]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/>
                        <a:t>12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92369" y="304800"/>
            <a:ext cx="8229600" cy="762000"/>
          </a:xfrm>
        </p:spPr>
        <p:txBody>
          <a:bodyPr>
            <a:normAutofit fontScale="90000"/>
          </a:bodyPr>
          <a:lstStyle/>
          <a:p>
            <a:pPr algn="l" rtl="1" eaLnBrk="1" hangingPunct="1"/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Study Questions </a:t>
            </a:r>
            <a:b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16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6. Using symbols introduced in this chapter, write the basic phonetic    </a:t>
            </a:r>
            <a:br>
              <a:rPr lang="en-US" sz="16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</a:br>
            <a:r>
              <a:rPr lang="en-US" sz="16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  transcription </a:t>
            </a:r>
            <a:endParaRPr lang="ar-SA" sz="32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211015" y="1295402"/>
            <a:ext cx="8440616" cy="4678363"/>
          </a:xfrm>
        </p:spPr>
        <p:txBody>
          <a:bodyPr/>
          <a:lstStyle/>
          <a:p>
            <a:pPr algn="l" eaLnBrk="1" hangingPunct="1">
              <a:buNone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pPr marL="457200" indent="-457200" algn="l" eaLnBrk="1" hangingPunct="1">
              <a:lnSpc>
                <a:spcPct val="1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 </a:t>
            </a:r>
            <a:endParaRPr lang="en-US" sz="18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55077" y="1219200"/>
          <a:ext cx="6682154" cy="5110480"/>
        </p:xfrm>
        <a:graphic>
          <a:graphicData uri="http://schemas.openxmlformats.org/drawingml/2006/table">
            <a:tbl>
              <a:tblPr rtl="1" firstRow="1" bandRow="1">
                <a:tableStyleId>{8FD4443E-F989-4FC4-A0C8-D5A2AF1F390B}</a:tableStyleId>
              </a:tblPr>
              <a:tblGrid>
                <a:gridCol w="2119340"/>
                <a:gridCol w="1865453"/>
                <a:gridCol w="2274777"/>
                <a:gridCol w="422584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kern="1200" dirty="0" smtClean="0"/>
                        <a:t>The same 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kern="1200" dirty="0" smtClean="0"/>
                        <a:t>English words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kern="1200" dirty="0" smtClean="0"/>
                        <a:t>Transcribed Words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kern="1200" dirty="0" smtClean="0"/>
                        <a:t>No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800" b="1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</a:rPr>
                        <a:t>bike</a:t>
                      </a:r>
                      <a:endParaRPr lang="ar-SA" sz="16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</a:rPr>
                        <a:t>[ </a:t>
                      </a:r>
                      <a:r>
                        <a:rPr lang="en-US" sz="1600" b="1" kern="1200" dirty="0" err="1" smtClean="0">
                          <a:solidFill>
                            <a:srgbClr val="C00000"/>
                          </a:solidFill>
                        </a:rPr>
                        <a:t>baik</a:t>
                      </a:r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</a:rPr>
                        <a:t> ]</a:t>
                      </a:r>
                      <a:endParaRPr lang="ar-SA" sz="16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ar-SA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endParaRPr lang="ar-SA" sz="1400" b="1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  <a:effectLst/>
                        </a:rPr>
                        <a:t>could</a:t>
                      </a:r>
                      <a:endParaRPr lang="ar-SA" sz="1600" b="1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  <a:effectLst/>
                        </a:rPr>
                        <a:t>[</a:t>
                      </a:r>
                      <a:r>
                        <a:rPr lang="en-US" sz="1600" b="1" kern="1200" dirty="0" err="1" smtClean="0">
                          <a:solidFill>
                            <a:srgbClr val="C00000"/>
                          </a:solidFill>
                          <a:effectLst/>
                        </a:rPr>
                        <a:t>k</a:t>
                      </a:r>
                      <a:r>
                        <a:rPr lang="en-US" sz="1100" b="1" kern="1200" dirty="0" err="1" smtClean="0">
                          <a:solidFill>
                            <a:srgbClr val="C00000"/>
                          </a:solidFill>
                          <a:effectLst/>
                        </a:rPr>
                        <a:t>Ɔ</a:t>
                      </a:r>
                      <a:r>
                        <a:rPr lang="en-US" sz="1600" b="1" kern="1200" dirty="0" err="1" smtClean="0">
                          <a:solidFill>
                            <a:srgbClr val="C00000"/>
                          </a:solidFill>
                          <a:effectLst/>
                        </a:rPr>
                        <a:t>d</a:t>
                      </a:r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  <a:effectLst/>
                        </a:rPr>
                        <a:t>]</a:t>
                      </a:r>
                      <a:endParaRPr lang="ar-SA" sz="1600" b="1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ar-SA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endParaRPr lang="ar-SA" sz="1800" b="1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  <a:effectLst/>
                        </a:rPr>
                        <a:t>enjoy</a:t>
                      </a:r>
                      <a:endParaRPr lang="ar-SA" sz="1600" b="1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  <a:effectLst/>
                        </a:rPr>
                        <a:t>[</a:t>
                      </a:r>
                      <a:r>
                        <a:rPr lang="en-US" sz="1100" b="1" kern="1200" dirty="0" err="1" smtClean="0">
                          <a:solidFill>
                            <a:srgbClr val="C00000"/>
                          </a:solidFill>
                          <a:effectLst/>
                        </a:rPr>
                        <a:t>Ə</a:t>
                      </a:r>
                      <a:r>
                        <a:rPr lang="en-US" sz="1600" b="1" kern="1200" dirty="0" err="1" smtClean="0">
                          <a:solidFill>
                            <a:srgbClr val="C00000"/>
                          </a:solidFill>
                          <a:effectLst/>
                        </a:rPr>
                        <a:t>n</a:t>
                      </a:r>
                      <a:r>
                        <a:rPr lang="en-US" sz="1600" b="1" dirty="0" err="1" smtClean="0">
                          <a:solidFill>
                            <a:srgbClr val="C00000"/>
                          </a:solidFill>
                        </a:rPr>
                        <a:t>ʤ</a:t>
                      </a:r>
                      <a:r>
                        <a:rPr lang="en-US" sz="1200" b="1" kern="1200" dirty="0" err="1" smtClean="0">
                          <a:solidFill>
                            <a:srgbClr val="C00000"/>
                          </a:solidFill>
                          <a:effectLst/>
                        </a:rPr>
                        <a:t>Ɔ</a:t>
                      </a:r>
                      <a:r>
                        <a:rPr lang="en-US" sz="1600" b="1" kern="1200" dirty="0" err="1" smtClean="0">
                          <a:solidFill>
                            <a:srgbClr val="C00000"/>
                          </a:solidFill>
                          <a:effectLst/>
                        </a:rPr>
                        <a:t>I</a:t>
                      </a:r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</a:rPr>
                        <a:t>]</a:t>
                      </a:r>
                      <a:endParaRPr lang="ar-SA" sz="1600" b="1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ar-SA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800" b="1" dirty="0">
                        <a:solidFill>
                          <a:srgbClr val="C00000"/>
                        </a:solidFill>
                        <a:effectLst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  <a:effectLst/>
                        </a:rPr>
                        <a:t>face</a:t>
                      </a:r>
                      <a:endParaRPr lang="ar-SA" sz="1600" b="1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baseline="0" dirty="0" smtClean="0">
                          <a:solidFill>
                            <a:srgbClr val="C00000"/>
                          </a:solidFill>
                          <a:effectLst/>
                        </a:rPr>
                        <a:t> [ </a:t>
                      </a:r>
                      <a:r>
                        <a:rPr lang="en-US" sz="1600" b="1" kern="1200" baseline="0" dirty="0" err="1" smtClean="0">
                          <a:solidFill>
                            <a:srgbClr val="C00000"/>
                          </a:solidFill>
                          <a:effectLst/>
                        </a:rPr>
                        <a:t>feis</a:t>
                      </a:r>
                      <a:r>
                        <a:rPr lang="en-US" sz="1600" b="1" kern="1200" baseline="0" dirty="0" smtClean="0">
                          <a:solidFill>
                            <a:srgbClr val="C00000"/>
                          </a:solidFill>
                          <a:effectLst/>
                        </a:rPr>
                        <a:t>] </a:t>
                      </a:r>
                      <a:endParaRPr lang="ar-SA" sz="1600" b="1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ar-SA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160">
                <a:tc>
                  <a:txBody>
                    <a:bodyPr/>
                    <a:lstStyle/>
                    <a:p>
                      <a:pPr algn="ctr" rtl="1"/>
                      <a:endParaRPr lang="ar-SA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</a:rPr>
                        <a:t>house</a:t>
                      </a:r>
                      <a:endParaRPr lang="ar-SA" sz="16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</a:rPr>
                        <a:t>[</a:t>
                      </a:r>
                      <a:r>
                        <a:rPr lang="en-US" sz="1600" b="1" kern="1200" dirty="0" err="1" smtClean="0">
                          <a:solidFill>
                            <a:srgbClr val="C00000"/>
                          </a:solidFill>
                        </a:rPr>
                        <a:t>ha</a:t>
                      </a:r>
                      <a:r>
                        <a:rPr lang="en-US" sz="1200" b="1" kern="1200" dirty="0" err="1" smtClean="0">
                          <a:solidFill>
                            <a:srgbClr val="C00000"/>
                          </a:solidFill>
                          <a:effectLst/>
                        </a:rPr>
                        <a:t>Ʊ</a:t>
                      </a:r>
                      <a:r>
                        <a:rPr lang="en-US" sz="1600" b="1" kern="1200" dirty="0" err="1" smtClean="0">
                          <a:solidFill>
                            <a:srgbClr val="C00000"/>
                          </a:solidFill>
                          <a:effectLst/>
                        </a:rPr>
                        <a:t>s</a:t>
                      </a:r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  <a:effectLst/>
                        </a:rPr>
                        <a:t>]</a:t>
                      </a:r>
                      <a:endParaRPr lang="ar-SA" sz="16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ar-SA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</a:rPr>
                        <a:t>hoping</a:t>
                      </a:r>
                      <a:endParaRPr lang="ar-SA" sz="16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</a:rPr>
                        <a:t> [ho</a:t>
                      </a:r>
                      <a:r>
                        <a:rPr lang="en-US" sz="1200" b="1" kern="1200" dirty="0" smtClean="0">
                          <a:solidFill>
                            <a:srgbClr val="C00000"/>
                          </a:solidFill>
                          <a:effectLst/>
                        </a:rPr>
                        <a:t>Ʊ</a:t>
                      </a:r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  <a:effectLst/>
                        </a:rPr>
                        <a:t>pI</a:t>
                      </a:r>
                      <a:r>
                        <a:rPr lang="en-US" sz="1600" b="1" dirty="0" smtClean="0">
                          <a:solidFill>
                            <a:srgbClr val="C00000"/>
                          </a:solidFill>
                        </a:rPr>
                        <a:t>ŋ]</a:t>
                      </a:r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  <a:effectLst/>
                        </a:rPr>
                        <a:t>     </a:t>
                      </a:r>
                      <a:endParaRPr lang="ar-SA" sz="16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rgbClr val="C00000"/>
                          </a:solidFill>
                        </a:rPr>
                        <a:t> 6</a:t>
                      </a:r>
                      <a:endParaRPr lang="ar-SA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</a:rPr>
                        <a:t>who</a:t>
                      </a:r>
                      <a:endParaRPr lang="ar-SA" sz="16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</a:rPr>
                        <a:t>[</a:t>
                      </a:r>
                      <a:r>
                        <a:rPr lang="en-US" sz="1600" b="1" kern="1200" dirty="0" err="1" smtClean="0">
                          <a:solidFill>
                            <a:srgbClr val="C00000"/>
                          </a:solidFill>
                        </a:rPr>
                        <a:t>hu</a:t>
                      </a:r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</a:rPr>
                        <a:t>]</a:t>
                      </a:r>
                      <a:endParaRPr lang="ar-SA" sz="16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rgbClr val="C00000"/>
                          </a:solidFill>
                        </a:rPr>
                        <a:t>7</a:t>
                      </a:r>
                      <a:endParaRPr lang="ar-SA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endParaRPr lang="ar-SA" sz="1800" b="1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</a:rPr>
                        <a:t>home</a:t>
                      </a:r>
                      <a:endParaRPr lang="ar-SA" sz="16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</a:rPr>
                        <a:t>[</a:t>
                      </a:r>
                      <a:r>
                        <a:rPr lang="en-US" sz="1600" b="1" kern="1200" dirty="0" err="1" smtClean="0">
                          <a:solidFill>
                            <a:srgbClr val="C00000"/>
                          </a:solidFill>
                        </a:rPr>
                        <a:t>ho</a:t>
                      </a:r>
                      <a:r>
                        <a:rPr lang="en-US" sz="1200" b="1" kern="1200" dirty="0" err="1" smtClean="0">
                          <a:solidFill>
                            <a:srgbClr val="C00000"/>
                          </a:solidFill>
                          <a:effectLst/>
                        </a:rPr>
                        <a:t>Ʊ</a:t>
                      </a:r>
                      <a:r>
                        <a:rPr lang="en-US" sz="1600" b="1" kern="1200" dirty="0" err="1" smtClean="0">
                          <a:solidFill>
                            <a:srgbClr val="C00000"/>
                          </a:solidFill>
                          <a:effectLst/>
                        </a:rPr>
                        <a:t>m</a:t>
                      </a:r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  <a:effectLst/>
                        </a:rPr>
                        <a:t>]</a:t>
                      </a:r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ar-SA" sz="16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ar-SA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rgbClr val="C00000"/>
                          </a:solidFill>
                        </a:rPr>
                        <a:t>main</a:t>
                      </a:r>
                      <a:endParaRPr lang="ar-SA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</a:rPr>
                        <a:t>main </a:t>
                      </a:r>
                      <a:endParaRPr lang="ar-SA" sz="16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</a:rPr>
                        <a:t>[</a:t>
                      </a:r>
                      <a:r>
                        <a:rPr lang="en-US" sz="1600" b="1" kern="1200" dirty="0" err="1" smtClean="0">
                          <a:solidFill>
                            <a:srgbClr val="C00000"/>
                          </a:solidFill>
                        </a:rPr>
                        <a:t>maIn</a:t>
                      </a:r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</a:rPr>
                        <a:t>]</a:t>
                      </a:r>
                      <a:endParaRPr lang="ar-SA" sz="16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rgbClr val="C00000"/>
                          </a:solidFill>
                        </a:rPr>
                        <a:t>9</a:t>
                      </a:r>
                      <a:endParaRPr lang="ar-SA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</a:rPr>
                        <a:t>Cue</a:t>
                      </a:r>
                      <a:r>
                        <a:rPr lang="en-US" sz="1600" b="1" kern="1200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ar-SA" sz="16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</a:rPr>
                        <a:t>[</a:t>
                      </a:r>
                      <a:r>
                        <a:rPr lang="en-US" sz="1600" b="1" kern="1200" dirty="0" err="1" smtClean="0">
                          <a:solidFill>
                            <a:srgbClr val="C00000"/>
                          </a:solidFill>
                        </a:rPr>
                        <a:t>kju</a:t>
                      </a:r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</a:rPr>
                        <a:t>]</a:t>
                      </a:r>
                      <a:endParaRPr lang="ar-SA" sz="16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rgbClr val="C00000"/>
                          </a:solidFill>
                        </a:rPr>
                        <a:t>10</a:t>
                      </a:r>
                      <a:endParaRPr lang="ar-SA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</a:rPr>
                        <a:t>chip</a:t>
                      </a:r>
                      <a:endParaRPr lang="ar-SA" sz="16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</a:rPr>
                        <a:t> [</a:t>
                      </a:r>
                      <a:r>
                        <a:rPr lang="en-US" sz="1600" b="1" kern="1200" dirty="0" err="1" smtClean="0">
                          <a:solidFill>
                            <a:srgbClr val="C00000"/>
                          </a:solidFill>
                        </a:rPr>
                        <a:t>ʧip</a:t>
                      </a:r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</a:rPr>
                        <a:t> ]</a:t>
                      </a:r>
                      <a:endParaRPr lang="ar-SA" sz="16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rgbClr val="C00000"/>
                          </a:solidFill>
                        </a:rPr>
                        <a:t>11</a:t>
                      </a:r>
                      <a:endParaRPr lang="ar-SA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</a:rPr>
                        <a:t>the</a:t>
                      </a:r>
                      <a:endParaRPr lang="ar-SA" sz="16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</a:rPr>
                        <a:t>[</a:t>
                      </a:r>
                      <a:r>
                        <a:rPr lang="gsw-FR" sz="1600" b="1" dirty="0" smtClean="0">
                          <a:solidFill>
                            <a:srgbClr val="C00000"/>
                          </a:solidFill>
                        </a:rPr>
                        <a:t>ð</a:t>
                      </a:r>
                      <a:r>
                        <a:rPr lang="en-US" sz="1200" b="1" kern="1200" dirty="0" smtClean="0">
                          <a:solidFill>
                            <a:srgbClr val="C00000"/>
                          </a:solidFill>
                          <a:effectLst/>
                        </a:rPr>
                        <a:t>Ə</a:t>
                      </a:r>
                      <a:r>
                        <a:rPr lang="en-US" sz="1600" b="1" dirty="0" smtClean="0">
                          <a:solidFill>
                            <a:srgbClr val="C00000"/>
                          </a:solidFill>
                        </a:rPr>
                        <a:t>]</a:t>
                      </a:r>
                      <a:endParaRPr lang="ar-SA" sz="16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rgbClr val="C00000"/>
                          </a:solidFill>
                        </a:rPr>
                        <a:t>12</a:t>
                      </a:r>
                      <a:endParaRPr lang="ar-SA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92369" y="304800"/>
            <a:ext cx="8229600" cy="762000"/>
          </a:xfrm>
        </p:spPr>
        <p:txBody>
          <a:bodyPr>
            <a:normAutofit fontScale="90000"/>
          </a:bodyPr>
          <a:lstStyle/>
          <a:p>
            <a:pPr algn="l" rtl="1" eaLnBrk="1" hangingPunct="1"/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Study Questions </a:t>
            </a:r>
            <a:b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16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7. Using symbols introduced in this chapter, write the basic phonetic    </a:t>
            </a:r>
            <a:br>
              <a:rPr lang="en-US" sz="16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</a:br>
            <a:r>
              <a:rPr lang="en-US" sz="16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  transcription </a:t>
            </a:r>
            <a:endParaRPr lang="ar-SA" sz="32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211015" y="1295402"/>
            <a:ext cx="8440616" cy="4678363"/>
          </a:xfrm>
        </p:spPr>
        <p:txBody>
          <a:bodyPr/>
          <a:lstStyle/>
          <a:p>
            <a:pPr algn="l" eaLnBrk="1" hangingPunct="1">
              <a:buNone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pPr marL="457200" indent="-457200" algn="l" eaLnBrk="1" hangingPunct="1">
              <a:lnSpc>
                <a:spcPct val="1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 </a:t>
            </a:r>
            <a:endParaRPr lang="en-US" sz="18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984842" y="1219200"/>
          <a:ext cx="5752389" cy="5135880"/>
        </p:xfrm>
        <a:graphic>
          <a:graphicData uri="http://schemas.openxmlformats.org/drawingml/2006/table">
            <a:tbl>
              <a:tblPr rtl="1" firstRow="1" bandRow="1">
                <a:tableStyleId>{E269D01E-BC32-4049-B463-5C60D7B0CCD2}</a:tableStyleId>
              </a:tblPr>
              <a:tblGrid>
                <a:gridCol w="1189575"/>
                <a:gridCol w="2435453"/>
                <a:gridCol w="1704777"/>
                <a:gridCol w="422584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The same 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Transcription phonetic 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English words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No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[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K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æ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ʧ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] 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catch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endParaRPr lang="ar-SA" sz="14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[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da</a:t>
                      </a:r>
                      <a:r>
                        <a:rPr lang="en-US" sz="1200" b="1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Ʊ</a:t>
                      </a:r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t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doubt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gem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[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ʤem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gem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800" b="1" dirty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[</a:t>
                      </a:r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me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ʒ</a:t>
                      </a:r>
                      <a:r>
                        <a:rPr lang="en-US" sz="1200" b="1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Ə</a:t>
                      </a:r>
                      <a:r>
                        <a:rPr lang="en-US" sz="1800" b="1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(r)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measure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160">
                <a:tc>
                  <a:txBody>
                    <a:bodyPr/>
                    <a:lstStyle/>
                    <a:p>
                      <a:pPr algn="ctr" rtl="1"/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[</a:t>
                      </a:r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r>
                        <a:rPr lang="en-US" sz="1200" b="1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Ɔ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Iz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noise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1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[</a:t>
                      </a:r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r>
                        <a:rPr lang="en-US" sz="1200" b="1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ƏƱ</a:t>
                      </a: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ar-SA" sz="12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phone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 6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  <a:r>
                        <a:rPr lang="ar-SA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aI</a:t>
                      </a:r>
                      <a:r>
                        <a:rPr lang="ar-SA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∫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 [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shy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 [</a:t>
                      </a:r>
                      <a:r>
                        <a:rPr lang="gsw-FR" sz="1600" b="1" dirty="0" smtClean="0">
                          <a:solidFill>
                            <a:schemeClr val="tx1"/>
                          </a:solidFill>
                          <a:effectLst/>
                        </a:rPr>
                        <a:t>ð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i:s]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these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 [</a:t>
                      </a:r>
                      <a:r>
                        <a:rPr lang="el-GR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θ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Ɔ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:t]</a:t>
                      </a:r>
                      <a:r>
                        <a:rPr lang="ar-SA" sz="1600" b="1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thought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b="1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 f]</a:t>
                      </a:r>
                      <a:r>
                        <a:rPr lang="ar-SA" sz="1600" b="1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8 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[t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tough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 [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w</a:t>
                      </a:r>
                      <a:r>
                        <a:rPr lang="en-US" sz="1200" b="1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Ə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would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[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rI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ŋ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wring</a:t>
                      </a:r>
                      <a:endParaRPr lang="ar-SA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ar-SA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92369" y="304800"/>
            <a:ext cx="8229600" cy="1143000"/>
          </a:xfrm>
        </p:spPr>
        <p:txBody>
          <a:bodyPr/>
          <a:lstStyle/>
          <a:p>
            <a:pPr marL="342900" indent="-342900" algn="l" eaLnBrk="1" hangingPunct="1">
              <a:spcBef>
                <a:spcPct val="20000"/>
              </a:spcBef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itchFamily="34" charset="0"/>
              </a:rPr>
              <a:t>IV. Sample Questions </a:t>
            </a:r>
            <a:endParaRPr lang="ar-SA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211015" y="1676400"/>
            <a:ext cx="8440616" cy="4297364"/>
          </a:xfrm>
        </p:spPr>
        <p:txBody>
          <a:bodyPr>
            <a:normAutofit lnSpcReduction="10000"/>
          </a:bodyPr>
          <a:lstStyle/>
          <a:p>
            <a:pPr algn="l" eaLnBrk="1" hangingPunct="1">
              <a:buFont typeface="Arial" pitchFamily="34" charset="0"/>
              <a:buAutoNum type="arabicPeriod"/>
            </a:pPr>
            <a:r>
              <a:rPr lang="en-US" sz="1800" dirty="0" smtClean="0">
                <a:latin typeface="Arial Black" pitchFamily="34" charset="0"/>
                <a:cs typeface="+mj-cs"/>
              </a:rPr>
              <a:t>The only voiceless sound from the following is___________</a:t>
            </a:r>
          </a:p>
          <a:p>
            <a:pPr algn="l" eaLnBrk="1" hangingPunct="1"/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     A. [e]                                                        B. [d]</a:t>
            </a:r>
          </a:p>
          <a:p>
            <a:pPr algn="l" eaLnBrk="1" hangingPunct="1">
              <a:buNone/>
            </a:pP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     </a:t>
            </a:r>
            <a:r>
              <a:rPr lang="en-US" sz="1600" i="1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C</a:t>
            </a: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. [h]                                                        D. [g]</a:t>
            </a:r>
          </a:p>
          <a:p>
            <a:pPr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j-cs"/>
              </a:rPr>
              <a:t>2. The word “ ____________” begins with a palatal sound.</a:t>
            </a:r>
          </a:p>
          <a:p>
            <a:pPr algn="l" eaLnBrk="1" hangingPunct="1">
              <a:buNone/>
            </a:pP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     A. soft                                                      </a:t>
            </a:r>
            <a:r>
              <a:rPr lang="en-US" sz="1600" i="1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B</a:t>
            </a: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. sure</a:t>
            </a:r>
          </a:p>
          <a:p>
            <a:pPr algn="l" eaLnBrk="1" hangingPunct="1">
              <a:buNone/>
            </a:pP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     C. suspect                                               D. silent  </a:t>
            </a:r>
          </a:p>
          <a:p>
            <a:pPr algn="l" eaLnBrk="1" hangingPunct="1">
              <a:buFont typeface="Arial" pitchFamily="34" charset="0"/>
              <a:buAutoNum type="arabicPeriod"/>
            </a:pPr>
            <a:endParaRPr lang="en-US" sz="1800" dirty="0" smtClean="0">
              <a:latin typeface="Arial Black" pitchFamily="34" charset="0"/>
              <a:cs typeface="+mj-cs"/>
            </a:endParaRPr>
          </a:p>
          <a:p>
            <a:pPr algn="l" eaLnBrk="1" hangingPunct="1"/>
            <a:r>
              <a:rPr lang="en-US" sz="1800" dirty="0" smtClean="0">
                <a:latin typeface="Arial Black" pitchFamily="34" charset="0"/>
                <a:cs typeface="+mj-cs"/>
              </a:rPr>
              <a:t>3. All of the following consonant sounds are nasals except “ __________”</a:t>
            </a:r>
          </a:p>
          <a:p>
            <a:pPr algn="l" eaLnBrk="1" hangingPunct="1"/>
            <a:r>
              <a:rPr lang="en-US" sz="1600" b="1" dirty="0" smtClean="0">
                <a:latin typeface="Arial Black" pitchFamily="34" charset="0"/>
                <a:cs typeface="+mj-cs"/>
              </a:rPr>
              <a:t>     </a:t>
            </a:r>
            <a:r>
              <a:rPr lang="en-US" sz="1600" i="1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A</a:t>
            </a: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. [r]                                                        B. [m]</a:t>
            </a:r>
            <a:endParaRPr lang="ar-SA" sz="1600" dirty="0" smtClean="0">
              <a:solidFill>
                <a:srgbClr val="3B84AF"/>
              </a:solidFill>
              <a:latin typeface="Arial Black" pitchFamily="34" charset="0"/>
              <a:cs typeface="+mj-cs"/>
            </a:endParaRPr>
          </a:p>
          <a:p>
            <a:pPr algn="l" eaLnBrk="1" hangingPunct="1"/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     C. [n]                                                       D. [ŋ] </a:t>
            </a:r>
          </a:p>
          <a:p>
            <a:pPr algn="l" eaLnBrk="1" hangingPunct="1"/>
            <a:r>
              <a:rPr lang="en-US" sz="1800" i="1" dirty="0" smtClean="0">
                <a:latin typeface="Arial Black" pitchFamily="34" charset="0"/>
                <a:cs typeface="+mj-cs"/>
              </a:rPr>
              <a:t>4. The first consonant sound in the word “ __________” is  labiodentals.</a:t>
            </a:r>
          </a:p>
          <a:p>
            <a:pPr algn="l" eaLnBrk="1" hangingPunct="1"/>
            <a:r>
              <a:rPr lang="en-US" sz="1800" i="1" dirty="0" smtClean="0">
                <a:latin typeface="Arial Black" pitchFamily="34" charset="0"/>
                <a:cs typeface="+mj-cs"/>
              </a:rPr>
              <a:t>     </a:t>
            </a: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A. going                                                  B. thigh</a:t>
            </a:r>
          </a:p>
          <a:p>
            <a:pPr algn="l" eaLnBrk="1" hangingPunct="1"/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     C. shoulder                                             </a:t>
            </a:r>
            <a:r>
              <a:rPr lang="en-US" sz="1600" i="1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D</a:t>
            </a: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. football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51692" y="381000"/>
            <a:ext cx="8229600" cy="1143000"/>
          </a:xfrm>
        </p:spPr>
        <p:txBody>
          <a:bodyPr/>
          <a:lstStyle/>
          <a:p>
            <a:pPr marL="342900" indent="-342900" algn="l" eaLnBrk="1" hangingPunct="1">
              <a:spcBef>
                <a:spcPct val="20000"/>
              </a:spcBef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itchFamily="34" charset="0"/>
              </a:rPr>
              <a:t>IV. Sample Questions </a:t>
            </a:r>
            <a:endParaRPr lang="ar-SA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211015" y="1447800"/>
            <a:ext cx="8440616" cy="4525964"/>
          </a:xfrm>
        </p:spPr>
        <p:txBody>
          <a:bodyPr>
            <a:normAutofit fontScale="92500" lnSpcReduction="10000"/>
          </a:bodyPr>
          <a:lstStyle/>
          <a:p>
            <a:pPr algn="l" eaLnBrk="1" hangingPunct="1"/>
            <a:r>
              <a:rPr lang="en-US" sz="1800" dirty="0" smtClean="0">
                <a:latin typeface="Arial Black" pitchFamily="34" charset="0"/>
                <a:cs typeface="+mj-cs"/>
              </a:rPr>
              <a:t>5. “ ___________” is  glottal sound. </a:t>
            </a:r>
          </a:p>
          <a:p>
            <a:pPr algn="l" eaLnBrk="1" hangingPunct="1"/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     A. [e]                                                        B. [d]</a:t>
            </a:r>
          </a:p>
          <a:p>
            <a:pPr algn="l" eaLnBrk="1" hangingPunct="1">
              <a:buNone/>
            </a:pP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     </a:t>
            </a:r>
            <a:r>
              <a:rPr lang="en-US" sz="1600" i="1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C</a:t>
            </a: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. [h]                                                        D. [g]</a:t>
            </a:r>
          </a:p>
          <a:p>
            <a:pPr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j-cs"/>
              </a:rPr>
              <a:t>6. The word “ ____________” ends with a liquid  sound.</a:t>
            </a:r>
          </a:p>
          <a:p>
            <a:pPr algn="l" eaLnBrk="1" hangingPunct="1">
              <a:buNone/>
            </a:pP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     A. steam                                                  </a:t>
            </a:r>
            <a:r>
              <a:rPr lang="en-US" sz="1600" i="1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B</a:t>
            </a: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. general</a:t>
            </a:r>
          </a:p>
          <a:p>
            <a:pPr algn="l" eaLnBrk="1" hangingPunct="1">
              <a:buNone/>
            </a:pP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     C. suspect                                               D. big  </a:t>
            </a:r>
          </a:p>
          <a:p>
            <a:pPr algn="l" eaLnBrk="1" hangingPunct="1"/>
            <a:r>
              <a:rPr lang="en-US" sz="1800" dirty="0" smtClean="0">
                <a:latin typeface="Arial Black" pitchFamily="34" charset="0"/>
                <a:cs typeface="+mj-cs"/>
              </a:rPr>
              <a:t>7. </a:t>
            </a:r>
            <a:r>
              <a:rPr lang="en-US" sz="2000" dirty="0" smtClean="0">
                <a:latin typeface="Arial Black" pitchFamily="34" charset="0"/>
                <a:cs typeface="+mj-cs"/>
              </a:rPr>
              <a:t>“</a:t>
            </a:r>
            <a:r>
              <a:rPr lang="en-US" sz="2000" b="1" dirty="0" smtClean="0"/>
              <a:t>[</a:t>
            </a:r>
            <a:r>
              <a:rPr lang="en-US" sz="2000" b="1" dirty="0" err="1" smtClean="0"/>
              <a:t>da</a:t>
            </a:r>
            <a:r>
              <a:rPr lang="en-US" sz="1600" b="1" dirty="0" err="1" smtClean="0"/>
              <a:t>Ʊ</a:t>
            </a:r>
            <a:r>
              <a:rPr lang="en-US" sz="2400" b="1" dirty="0" err="1" smtClean="0"/>
              <a:t>t</a:t>
            </a:r>
            <a:r>
              <a:rPr lang="en-US" sz="2400" b="1" dirty="0" smtClean="0"/>
              <a:t>] </a:t>
            </a:r>
            <a:r>
              <a:rPr lang="en-US" sz="1800" dirty="0" smtClean="0">
                <a:latin typeface="Arial Black" pitchFamily="34" charset="0"/>
                <a:cs typeface="+mj-cs"/>
              </a:rPr>
              <a:t>is the phonetic transcription of the word” ___________”</a:t>
            </a:r>
          </a:p>
          <a:p>
            <a:pPr algn="l" eaLnBrk="1" hangingPunct="1"/>
            <a:r>
              <a:rPr lang="en-US" sz="1600" b="1" dirty="0" smtClean="0">
                <a:latin typeface="Arial Black" pitchFamily="34" charset="0"/>
                <a:cs typeface="+mj-cs"/>
              </a:rPr>
              <a:t>     </a:t>
            </a:r>
            <a:r>
              <a:rPr lang="en-US" sz="1600" i="1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A</a:t>
            </a: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. doubt                                                  B. date</a:t>
            </a:r>
            <a:endParaRPr lang="ar-SA" sz="1600" dirty="0" smtClean="0">
              <a:solidFill>
                <a:srgbClr val="3B84AF"/>
              </a:solidFill>
              <a:latin typeface="Arial Black" pitchFamily="34" charset="0"/>
              <a:cs typeface="+mj-cs"/>
            </a:endParaRPr>
          </a:p>
          <a:p>
            <a:pPr algn="l" eaLnBrk="1" hangingPunct="1"/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     C. </a:t>
            </a:r>
            <a:r>
              <a:rPr lang="en-US" sz="1600" dirty="0" err="1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dowt</a:t>
            </a: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                                                   D. diet </a:t>
            </a:r>
          </a:p>
          <a:p>
            <a:pPr algn="l" eaLnBrk="1" hangingPunct="1"/>
            <a:r>
              <a:rPr lang="en-US" sz="1800" i="1" dirty="0" smtClean="0">
                <a:latin typeface="Arial Black" pitchFamily="34" charset="0"/>
                <a:cs typeface="+mj-cs"/>
              </a:rPr>
              <a:t>8. The phonetic transcription “ ________”  refers to the word “ face” .</a:t>
            </a:r>
          </a:p>
          <a:p>
            <a:pPr algn="l" eaLnBrk="1" hangingPunct="1"/>
            <a:r>
              <a:rPr lang="en-US" sz="1800" i="1" dirty="0" smtClean="0">
                <a:latin typeface="Arial Black" pitchFamily="34" charset="0"/>
                <a:cs typeface="+mj-cs"/>
              </a:rPr>
              <a:t>     </a:t>
            </a: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A. [</a:t>
            </a:r>
            <a:r>
              <a:rPr lang="en-US" sz="1600" dirty="0" err="1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fais</a:t>
            </a: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]                                                  B. [</a:t>
            </a:r>
            <a:r>
              <a:rPr lang="en-US" sz="1600" dirty="0" err="1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fi:s</a:t>
            </a: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]</a:t>
            </a:r>
          </a:p>
          <a:p>
            <a:pPr algn="l" eaLnBrk="1" hangingPunct="1"/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     C. [</a:t>
            </a:r>
            <a:r>
              <a:rPr lang="en-US" sz="1600" dirty="0" err="1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ies</a:t>
            </a: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]                                                   </a:t>
            </a:r>
            <a:r>
              <a:rPr lang="en-US" sz="1600" i="1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D</a:t>
            </a: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. [</a:t>
            </a:r>
            <a:r>
              <a:rPr lang="en-US" sz="1600" dirty="0" err="1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feis</a:t>
            </a:r>
            <a:r>
              <a:rPr lang="en-US" sz="1600" dirty="0" smtClean="0">
                <a:solidFill>
                  <a:srgbClr val="3B84AF"/>
                </a:solidFill>
                <a:latin typeface="Arial Black" pitchFamily="34" charset="0"/>
                <a:cs typeface="+mj-cs"/>
              </a:rPr>
              <a:t>]</a:t>
            </a:r>
          </a:p>
          <a:p>
            <a:pPr algn="l" eaLnBrk="1" hangingPunct="1"/>
            <a:endParaRPr lang="en-US" sz="1600" dirty="0" smtClean="0">
              <a:solidFill>
                <a:srgbClr val="3B84AF"/>
              </a:solidFill>
              <a:latin typeface="Arial Black" pitchFamily="34" charset="0"/>
              <a:cs typeface="+mj-cs"/>
            </a:endParaRPr>
          </a:p>
          <a:p>
            <a:pPr algn="ctr" eaLnBrk="1" hangingPunct="1"/>
            <a:r>
              <a:rPr lang="en-US" sz="1600" i="1" dirty="0" smtClean="0">
                <a:solidFill>
                  <a:srgbClr val="FF0066"/>
                </a:solidFill>
                <a:latin typeface="Arial Black" pitchFamily="34" charset="0"/>
                <a:cs typeface="+mj-cs"/>
              </a:rPr>
              <a:t>        with my best regards</a:t>
            </a:r>
          </a:p>
          <a:p>
            <a:pPr algn="ctr" eaLnBrk="1" hangingPunct="1"/>
            <a:r>
              <a:rPr lang="en-US" sz="1600" i="1" dirty="0" smtClean="0">
                <a:solidFill>
                  <a:srgbClr val="FF0066"/>
                </a:solidFill>
                <a:latin typeface="Arial Black" pitchFamily="34" charset="0"/>
                <a:cs typeface="+mj-cs"/>
              </a:rPr>
              <a:t>        Dr. </a:t>
            </a:r>
            <a:r>
              <a:rPr lang="en-US" sz="1600" i="1" dirty="0" err="1" smtClean="0">
                <a:solidFill>
                  <a:srgbClr val="FF0066"/>
                </a:solidFill>
                <a:latin typeface="Arial Black" pitchFamily="34" charset="0"/>
                <a:cs typeface="+mj-cs"/>
              </a:rPr>
              <a:t>Ghassan</a:t>
            </a:r>
            <a:r>
              <a:rPr lang="en-US" sz="1600" i="1" dirty="0" smtClean="0">
                <a:solidFill>
                  <a:srgbClr val="FF0066"/>
                </a:solidFill>
                <a:latin typeface="Arial Black" pitchFamily="34" charset="0"/>
                <a:cs typeface="+mj-cs"/>
              </a:rPr>
              <a:t>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92369" y="304800"/>
            <a:ext cx="82296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VI. Sample Questions </a:t>
            </a:r>
            <a:endParaRPr lang="ar-SA" sz="32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11016" y="1295401"/>
            <a:ext cx="8440615" cy="4678363"/>
          </a:xfrm>
        </p:spPr>
        <p:txBody>
          <a:bodyPr/>
          <a:lstStyle/>
          <a:p>
            <a:pPr algn="l" eaLnBrk="1" hangingPunct="1">
              <a:buNone/>
            </a:pPr>
            <a:endParaRPr lang="en-US" sz="1800" dirty="0" smtClean="0">
              <a:latin typeface="Arial Black" pitchFamily="34" charset="0"/>
              <a:cs typeface="+mj-cs"/>
            </a:endParaRPr>
          </a:p>
          <a:p>
            <a:pPr algn="ctr">
              <a:buNone/>
            </a:pPr>
            <a:r>
              <a:rPr lang="ar-SA" sz="1800" dirty="0" smtClean="0">
                <a:latin typeface="Arial Black" pitchFamily="34" charset="0"/>
                <a:cs typeface="+mj-cs"/>
              </a:rPr>
              <a:t> الشريحة من المحاضرة </a:t>
            </a:r>
            <a:r>
              <a:rPr lang="ar-SA" sz="1800" dirty="0" smtClean="0">
                <a:latin typeface="Arial Black" pitchFamily="34" charset="0"/>
                <a:cs typeface="+mj-cs"/>
              </a:rPr>
              <a:t>الثالثة الى عنده الاسئلة ينزلها</a:t>
            </a:r>
            <a:endParaRPr lang="ar-SA" sz="1800" u="sng" dirty="0" smtClean="0">
              <a:solidFill>
                <a:srgbClr val="FF0000"/>
              </a:solidFill>
              <a:latin typeface="Arial Black" pitchFamily="34" charset="0"/>
              <a:cs typeface="+mj-cs"/>
            </a:endParaRPr>
          </a:p>
          <a:p>
            <a:pPr algn="l" eaLnBrk="1" hangingPunct="1">
              <a:buNone/>
            </a:pPr>
            <a:r>
              <a:rPr lang="en-US" sz="1800" u="sng" dirty="0" smtClean="0">
                <a:solidFill>
                  <a:srgbClr val="FF0000"/>
                </a:solidFill>
                <a:latin typeface="Arial Black" pitchFamily="34" charset="0"/>
                <a:cs typeface="+mj-cs"/>
              </a:rPr>
              <a:t>Note</a:t>
            </a:r>
            <a:r>
              <a:rPr lang="en-US" sz="1800" dirty="0" smtClean="0">
                <a:latin typeface="Arial Black" pitchFamily="34" charset="0"/>
                <a:cs typeface="+mj-cs"/>
              </a:rPr>
              <a:t> The questions on page 37 are </a:t>
            </a:r>
            <a:r>
              <a:rPr lang="en-US" sz="1800" dirty="0" smtClean="0">
                <a:solidFill>
                  <a:srgbClr val="FF0000"/>
                </a:solidFill>
                <a:latin typeface="Arial Black" pitchFamily="34" charset="0"/>
                <a:cs typeface="+mj-cs"/>
              </a:rPr>
              <a:t>very important </a:t>
            </a:r>
            <a:r>
              <a:rPr lang="en-US" sz="1800" dirty="0" smtClean="0">
                <a:latin typeface="Arial Black" pitchFamily="34" charset="0"/>
                <a:cs typeface="+mj-cs"/>
              </a:rPr>
              <a:t>and I will provide      </a:t>
            </a:r>
          </a:p>
          <a:p>
            <a:pPr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j-cs"/>
              </a:rPr>
              <a:t>          you with the  questions and the answers later  </a:t>
            </a:r>
            <a:endParaRPr lang="ar-SA" sz="1800" dirty="0" smtClean="0">
              <a:latin typeface="Arial Black" pitchFamily="34" charset="0"/>
              <a:cs typeface="+mj-cs"/>
            </a:endParaRPr>
          </a:p>
          <a:p>
            <a:pPr algn="l" eaLnBrk="1" hangingPunct="1">
              <a:buNone/>
            </a:pPr>
            <a:endParaRPr lang="en-US" sz="1800" i="1" dirty="0" smtClean="0">
              <a:latin typeface="Arial Black" pitchFamily="34" charset="0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E2C5C69-71B8-468F-83D4-B4A6A7EC9B88}" type="slidenum">
              <a:rPr lang="en-US" smtClean="0">
                <a:ea typeface="MS PGothic" pitchFamily="34" charset="-128"/>
              </a:rPr>
              <a:pPr/>
              <a:t>20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5" name="عنصر نائب للمحتوى 1"/>
          <p:cNvSpPr txBox="1">
            <a:spLocks/>
          </p:cNvSpPr>
          <p:nvPr/>
        </p:nvSpPr>
        <p:spPr bwMode="auto">
          <a:xfrm>
            <a:off x="609600" y="1371600"/>
            <a:ext cx="3429000" cy="437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defRPr/>
            </a:pPr>
            <a:r>
              <a:rPr lang="en-US" dirty="0">
                <a:solidFill>
                  <a:srgbClr val="FF0000"/>
                </a:solidFill>
                <a:latin typeface="Baskerville Old Face" pitchFamily="18" charset="0"/>
                <a:ea typeface="ＭＳ Ｐゴシック" charset="0"/>
                <a:cs typeface="+mj-cs"/>
              </a:rPr>
              <a:t>1. Animals and human language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+mj-cs"/>
              </a:rPr>
              <a:t>Properties of human language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+mj-cs"/>
              </a:rPr>
              <a:t>Displacement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+mj-cs"/>
              </a:rPr>
              <a:t>Arbitrariness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+mj-cs"/>
              </a:rPr>
              <a:t>Productivity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+mj-cs"/>
              </a:rPr>
              <a:t>Cultural transmission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endParaRPr lang="en-US" dirty="0">
              <a:latin typeface="Baskerville Old Face" pitchFamily="18" charset="0"/>
              <a:ea typeface="ＭＳ Ｐゴシック" charset="0"/>
              <a:cs typeface="+mj-cs"/>
            </a:endParaRPr>
          </a:p>
          <a:p>
            <a:pPr marL="457200" indent="-457200" algn="just">
              <a:defRPr/>
            </a:pPr>
            <a:r>
              <a:rPr lang="en-US" dirty="0">
                <a:solidFill>
                  <a:srgbClr val="FF0000"/>
                </a:solidFill>
                <a:latin typeface="Baskerville Old Face" pitchFamily="18" charset="0"/>
                <a:ea typeface="ＭＳ Ｐゴシック" charset="0"/>
                <a:cs typeface="+mj-cs"/>
              </a:rPr>
              <a:t>2. The sounds of language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+mj-cs"/>
              </a:rPr>
              <a:t>Phonetics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+mj-cs"/>
              </a:rPr>
              <a:t>Voiced and voiceless sounds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+mj-cs"/>
              </a:rPr>
              <a:t>Place of articulation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+mj-cs"/>
              </a:rPr>
              <a:t>Bilabials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+mj-cs"/>
              </a:rPr>
              <a:t>Labiodentals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+mj-cs"/>
              </a:rPr>
              <a:t>Dentals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+mj-cs"/>
              </a:rPr>
              <a:t>Alveolars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+mj-cs"/>
              </a:rPr>
              <a:t>Velars and Glottals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+mj-cs"/>
              </a:rPr>
              <a:t>Charting consonant sounds</a:t>
            </a:r>
          </a:p>
          <a:p>
            <a:pPr marL="457200" indent="-457200" algn="just">
              <a:defRPr/>
            </a:pPr>
            <a:endParaRPr lang="en-US" u="sng" dirty="0">
              <a:latin typeface="Baskerville Old Face" pitchFamily="18" charset="0"/>
              <a:ea typeface="ＭＳ Ｐゴシック" charset="-128"/>
              <a:cs typeface="+mj-cs"/>
            </a:endParaRPr>
          </a:p>
        </p:txBody>
      </p:sp>
      <p:sp>
        <p:nvSpPr>
          <p:cNvPr id="7" name="مستطيل 5"/>
          <p:cNvSpPr>
            <a:spLocks noGrp="1" noChangeArrowheads="1"/>
          </p:cNvSpPr>
          <p:nvPr>
            <p:ph type="title"/>
          </p:nvPr>
        </p:nvSpPr>
        <p:spPr>
          <a:xfrm>
            <a:off x="457200" y="436563"/>
            <a:ext cx="8229600" cy="630237"/>
          </a:xfr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500" dirty="0" smtClean="0">
                <a:solidFill>
                  <a:srgbClr val="0000FF"/>
                </a:solidFill>
                <a:latin typeface="Baskerville Old Face" pitchFamily="18" charset="0"/>
                <a:ea typeface="ＭＳ Ｐゴシック" charset="0"/>
                <a:cs typeface="Times New Roman" pitchFamily="18" charset="0"/>
              </a:rPr>
              <a:t>Revision</a:t>
            </a:r>
            <a:endParaRPr lang="ar-SA" sz="3500" dirty="0">
              <a:latin typeface="Baskerville Old Face" pitchFamily="18" charset="0"/>
              <a:ea typeface="ＭＳ Ｐゴシック" charset="0"/>
            </a:endParaRPr>
          </a:p>
        </p:txBody>
      </p:sp>
      <p:sp>
        <p:nvSpPr>
          <p:cNvPr id="6149" name="مستطيل 5"/>
          <p:cNvSpPr>
            <a:spLocks noChangeArrowheads="1"/>
          </p:cNvSpPr>
          <p:nvPr/>
        </p:nvSpPr>
        <p:spPr bwMode="auto">
          <a:xfrm>
            <a:off x="5029200" y="1371600"/>
            <a:ext cx="29718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Manner of articulation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Stops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Fricatives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Affricates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Nasals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Liquids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Glides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Vowels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Diphthongs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E5BA460-DE59-46F0-8B29-FE96E66AC173}" type="slidenum">
              <a:rPr lang="en-US" smtClean="0">
                <a:ea typeface="MS PGothic" pitchFamily="34" charset="-128"/>
              </a:rPr>
              <a:pPr/>
              <a:t>21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5" name="عنصر نائب للمحتوى 1"/>
          <p:cNvSpPr txBox="1">
            <a:spLocks/>
          </p:cNvSpPr>
          <p:nvPr/>
        </p:nvSpPr>
        <p:spPr bwMode="auto">
          <a:xfrm>
            <a:off x="609600" y="1371600"/>
            <a:ext cx="8077200" cy="437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buFontTx/>
              <a:buAutoNum type="arabicPeriod"/>
              <a:defRPr/>
            </a:pPr>
            <a:r>
              <a:rPr lang="en-US" dirty="0">
                <a:solidFill>
                  <a:srgbClr val="FF0000"/>
                </a:solidFill>
                <a:latin typeface="Baskerville Old Face" pitchFamily="18" charset="0"/>
                <a:ea typeface="ＭＳ Ｐゴシック" charset="0"/>
                <a:cs typeface="+mj-cs"/>
              </a:rPr>
              <a:t>Animals and human language</a:t>
            </a:r>
          </a:p>
          <a:p>
            <a:pPr>
              <a:defRPr/>
            </a:pPr>
            <a:r>
              <a:rPr lang="en-US" dirty="0">
                <a:latin typeface="Baskerville Old Face" pitchFamily="18" charset="0"/>
                <a:ea typeface="ＭＳ Ｐゴシック" charset="-128"/>
              </a:rPr>
              <a:t>- One of the human properties which organized at two levels or layers simultaneously. </a:t>
            </a:r>
          </a:p>
          <a:p>
            <a:pPr marL="457200" indent="-457200" algn="just">
              <a:buFont typeface="+mj-lt"/>
              <a:buAutoNum type="alphaUcPeriod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</a:rPr>
              <a:t>Displacement</a:t>
            </a:r>
          </a:p>
          <a:p>
            <a:pPr marL="457200" indent="-457200" algn="just">
              <a:buFont typeface="+mj-lt"/>
              <a:buAutoNum type="alphaUcPeriod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</a:rPr>
              <a:t>Arbitrariness</a:t>
            </a:r>
          </a:p>
          <a:p>
            <a:pPr marL="457200" indent="-457200" algn="just">
              <a:buFont typeface="+mj-lt"/>
              <a:buAutoNum type="alphaUcPeriod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</a:rPr>
              <a:t>Productivity</a:t>
            </a:r>
          </a:p>
          <a:p>
            <a:pPr marL="457200" indent="-457200" algn="just">
              <a:buFont typeface="+mj-lt"/>
              <a:buAutoNum type="alphaUcPeriod"/>
              <a:defRPr/>
            </a:pPr>
            <a:r>
              <a:rPr lang="en-US" b="1" dirty="0">
                <a:latin typeface="Baskerville Old Face" pitchFamily="18" charset="0"/>
                <a:ea typeface="ＭＳ Ｐゴシック" charset="-128"/>
              </a:rPr>
              <a:t>Duality</a:t>
            </a:r>
            <a:endParaRPr lang="en-US" b="1" dirty="0">
              <a:solidFill>
                <a:srgbClr val="FF0000"/>
              </a:solidFill>
              <a:latin typeface="Baskerville Old Face" pitchFamily="18" charset="0"/>
              <a:ea typeface="ＭＳ Ｐゴシック" charset="0"/>
            </a:endParaRPr>
          </a:p>
          <a:p>
            <a:pPr marL="457200" indent="-457200" algn="just">
              <a:defRPr/>
            </a:pPr>
            <a:endParaRPr lang="en-US" dirty="0">
              <a:latin typeface="Baskerville Old Face" pitchFamily="18" charset="0"/>
              <a:ea typeface="ＭＳ Ｐゴシック" charset="0"/>
              <a:cs typeface="+mj-cs"/>
            </a:endParaRPr>
          </a:p>
          <a:p>
            <a:pPr marL="457200" indent="-457200" algn="just">
              <a:defRPr/>
            </a:pPr>
            <a:endParaRPr lang="en-US" dirty="0">
              <a:latin typeface="Baskerville Old Face" pitchFamily="18" charset="0"/>
              <a:ea typeface="ＭＳ Ｐゴシック" charset="0"/>
              <a:cs typeface="+mj-cs"/>
            </a:endParaRPr>
          </a:p>
          <a:p>
            <a:pPr marL="457200" indent="-457200" algn="just">
              <a:defRPr/>
            </a:pPr>
            <a:r>
              <a:rPr lang="en-US" dirty="0">
                <a:solidFill>
                  <a:srgbClr val="FF0000"/>
                </a:solidFill>
                <a:latin typeface="Baskerville Old Face" pitchFamily="18" charset="0"/>
                <a:ea typeface="ＭＳ Ｐゴシック" charset="0"/>
                <a:cs typeface="+mj-cs"/>
              </a:rPr>
              <a:t>2. The sounds of language</a:t>
            </a:r>
          </a:p>
          <a:p>
            <a:pPr marL="457200" indent="-457200" algn="just"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+mj-cs"/>
              </a:rPr>
              <a:t>- The two sounds /f/ and /v/ are described as </a:t>
            </a:r>
          </a:p>
          <a:p>
            <a:pPr marL="457200" indent="-457200" algn="just">
              <a:buFont typeface="+mj-lt"/>
              <a:buAutoNum type="alphaUcPeriod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+mj-cs"/>
              </a:rPr>
              <a:t>Bilabial</a:t>
            </a:r>
          </a:p>
          <a:p>
            <a:pPr marL="457200" indent="-457200" algn="just">
              <a:buFont typeface="+mj-lt"/>
              <a:buAutoNum type="alphaUcPeriod"/>
              <a:defRPr/>
            </a:pPr>
            <a:r>
              <a:rPr lang="en-US" b="1" dirty="0">
                <a:latin typeface="Baskerville Old Face" pitchFamily="18" charset="0"/>
                <a:ea typeface="ＭＳ Ｐゴシック" charset="0"/>
                <a:cs typeface="+mj-cs"/>
              </a:rPr>
              <a:t>Labiodental</a:t>
            </a:r>
          </a:p>
          <a:p>
            <a:pPr marL="457200" indent="-457200" algn="just">
              <a:buFont typeface="+mj-lt"/>
              <a:buAutoNum type="alphaUcPeriod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+mj-cs"/>
              </a:rPr>
              <a:t>Dental</a:t>
            </a:r>
          </a:p>
          <a:p>
            <a:pPr marL="457200" indent="-457200" algn="just">
              <a:buFont typeface="+mj-lt"/>
              <a:buAutoNum type="alphaUcPeriod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+mj-cs"/>
              </a:rPr>
              <a:t>Alveolar </a:t>
            </a:r>
          </a:p>
        </p:txBody>
      </p:sp>
      <p:sp>
        <p:nvSpPr>
          <p:cNvPr id="7" name="مستطيل 5"/>
          <p:cNvSpPr>
            <a:spLocks noGrp="1" noChangeArrowheads="1"/>
          </p:cNvSpPr>
          <p:nvPr>
            <p:ph type="title"/>
          </p:nvPr>
        </p:nvSpPr>
        <p:spPr>
          <a:xfrm>
            <a:off x="457200" y="436563"/>
            <a:ext cx="8229600" cy="630237"/>
          </a:xfr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500" dirty="0" smtClean="0">
                <a:solidFill>
                  <a:srgbClr val="0000FF"/>
                </a:solidFill>
                <a:latin typeface="Baskerville Old Face" pitchFamily="18" charset="0"/>
                <a:ea typeface="ＭＳ Ｐゴシック" charset="0"/>
                <a:cs typeface="Times New Roman" pitchFamily="18" charset="0"/>
              </a:rPr>
              <a:t>Revision</a:t>
            </a:r>
            <a:endParaRPr lang="ar-SA" sz="3500" dirty="0">
              <a:latin typeface="Baskerville Old Face" pitchFamily="18" charset="0"/>
              <a:ea typeface="ＭＳ Ｐゴシック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CF06A14-52F6-40A7-9CE0-89F3E0B81180}" type="slidenum">
              <a:rPr lang="en-US" smtClean="0">
                <a:ea typeface="MS PGothic" pitchFamily="34" charset="-128"/>
              </a:rPr>
              <a:pPr/>
              <a:t>22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5" name="عنصر نائب للمحتوى 1"/>
          <p:cNvSpPr txBox="1">
            <a:spLocks/>
          </p:cNvSpPr>
          <p:nvPr/>
        </p:nvSpPr>
        <p:spPr bwMode="auto">
          <a:xfrm>
            <a:off x="609600" y="1371600"/>
            <a:ext cx="3429000" cy="437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Low">
              <a:defRPr/>
            </a:pPr>
            <a:r>
              <a:rPr lang="en-US" dirty="0">
                <a:solidFill>
                  <a:srgbClr val="FF0000"/>
                </a:solidFill>
                <a:latin typeface="Baskerville Old Face" pitchFamily="18" charset="0"/>
                <a:ea typeface="ＭＳ Ｐゴシック" charset="-128"/>
                <a:cs typeface="Times New Roman" charset="0"/>
              </a:rPr>
              <a:t>3. The sound patterns of language</a:t>
            </a:r>
          </a:p>
          <a:p>
            <a:pPr algn="justLow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-128"/>
                <a:cs typeface="Times New Roman" charset="0"/>
              </a:rPr>
              <a:t>Phonology</a:t>
            </a:r>
          </a:p>
          <a:p>
            <a:pPr algn="justLow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-128"/>
                <a:cs typeface="Times New Roman" charset="0"/>
              </a:rPr>
              <a:t>Phonemes</a:t>
            </a:r>
          </a:p>
          <a:p>
            <a:pPr algn="justLow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-128"/>
                <a:cs typeface="Times New Roman" charset="0"/>
              </a:rPr>
              <a:t>Phones and allophones</a:t>
            </a:r>
          </a:p>
          <a:p>
            <a:pPr algn="justLow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-128"/>
                <a:cs typeface="Times New Roman" charset="0"/>
              </a:rPr>
              <a:t>Minimal pairs and sets</a:t>
            </a:r>
          </a:p>
          <a:p>
            <a:pPr algn="justLow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-128"/>
                <a:cs typeface="Times New Roman" charset="0"/>
              </a:rPr>
              <a:t>Syllables</a:t>
            </a:r>
          </a:p>
          <a:p>
            <a:pPr algn="justLow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-128"/>
                <a:cs typeface="Times New Roman" charset="0"/>
              </a:rPr>
              <a:t>Consonant clusters</a:t>
            </a:r>
          </a:p>
          <a:p>
            <a:pPr algn="justLow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-128"/>
                <a:cs typeface="Times New Roman" charset="0"/>
              </a:rPr>
              <a:t>Assimilation </a:t>
            </a:r>
          </a:p>
          <a:p>
            <a:pPr algn="justLow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-128"/>
                <a:cs typeface="Times New Roman" charset="0"/>
              </a:rPr>
              <a:t>Elision </a:t>
            </a:r>
          </a:p>
        </p:txBody>
      </p:sp>
      <p:sp>
        <p:nvSpPr>
          <p:cNvPr id="7" name="مستطيل 5"/>
          <p:cNvSpPr>
            <a:spLocks noGrp="1" noChangeArrowheads="1"/>
          </p:cNvSpPr>
          <p:nvPr>
            <p:ph type="title"/>
          </p:nvPr>
        </p:nvSpPr>
        <p:spPr>
          <a:xfrm>
            <a:off x="457200" y="436563"/>
            <a:ext cx="8229600" cy="630237"/>
          </a:xfr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500" dirty="0" smtClean="0">
                <a:solidFill>
                  <a:srgbClr val="0000FF"/>
                </a:solidFill>
                <a:latin typeface="Baskerville Old Face" pitchFamily="18" charset="0"/>
                <a:ea typeface="ＭＳ Ｐゴシック" charset="0"/>
                <a:cs typeface="Times New Roman" pitchFamily="18" charset="0"/>
              </a:rPr>
              <a:t>Revision</a:t>
            </a:r>
            <a:endParaRPr lang="ar-SA" sz="3500" dirty="0">
              <a:latin typeface="Baskerville Old Face" pitchFamily="18" charset="0"/>
              <a:ea typeface="ＭＳ Ｐゴシック" charset="0"/>
            </a:endParaRPr>
          </a:p>
        </p:txBody>
      </p:sp>
      <p:sp>
        <p:nvSpPr>
          <p:cNvPr id="8197" name="مستطيل 5"/>
          <p:cNvSpPr>
            <a:spLocks noChangeArrowheads="1"/>
          </p:cNvSpPr>
          <p:nvPr/>
        </p:nvSpPr>
        <p:spPr bwMode="auto">
          <a:xfrm>
            <a:off x="5029200" y="1371600"/>
            <a:ext cx="2971800" cy="402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>
                <a:solidFill>
                  <a:srgbClr val="FF0000"/>
                </a:solidFill>
                <a:latin typeface="Baskerville Old Face" pitchFamily="18" charset="0"/>
                <a:cs typeface="Times New Roman" pitchFamily="18" charset="0"/>
              </a:rPr>
              <a:t>4. Word formation: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Etymology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Coinage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Borrowing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Compounding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Blending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Clipping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Backformation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Conversion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Acronyms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Derivation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Prefixes and suffixes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88660BE-B473-40C0-A200-C61FA224142D}" type="slidenum">
              <a:rPr lang="en-US" smtClean="0">
                <a:ea typeface="MS PGothic" pitchFamily="34" charset="-128"/>
              </a:rPr>
              <a:pPr/>
              <a:t>23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5" name="عنصر نائب للمحتوى 1"/>
          <p:cNvSpPr txBox="1">
            <a:spLocks/>
          </p:cNvSpPr>
          <p:nvPr/>
        </p:nvSpPr>
        <p:spPr bwMode="auto">
          <a:xfrm>
            <a:off x="609600" y="1371600"/>
            <a:ext cx="8077200" cy="437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Low">
              <a:defRPr/>
            </a:pPr>
            <a:r>
              <a:rPr lang="en-US" dirty="0">
                <a:solidFill>
                  <a:srgbClr val="FF0000"/>
                </a:solidFill>
                <a:latin typeface="Baskerville Old Face" pitchFamily="18" charset="0"/>
                <a:ea typeface="ＭＳ Ｐゴシック" charset="-128"/>
                <a:cs typeface="Times New Roman" charset="0"/>
              </a:rPr>
              <a:t>3. The sound patterns of language</a:t>
            </a:r>
          </a:p>
          <a:p>
            <a:pPr algn="justLow">
              <a:defRPr/>
            </a:pPr>
            <a:r>
              <a:rPr lang="en-US" dirty="0">
                <a:latin typeface="Baskerville Old Face" pitchFamily="18" charset="0"/>
                <a:ea typeface="ＭＳ Ｐゴシック" charset="-128"/>
                <a:cs typeface="Times New Roman" charset="0"/>
              </a:rPr>
              <a:t>- Which of the following words are considered as a minimal pair</a:t>
            </a:r>
          </a:p>
          <a:p>
            <a:pPr marL="342900" indent="-342900" algn="justLow">
              <a:buFont typeface="+mj-lt"/>
              <a:buAutoNum type="alphaUcPeriod"/>
              <a:defRPr/>
            </a:pPr>
            <a:r>
              <a:rPr lang="en-US" dirty="0">
                <a:latin typeface="Baskerville Old Face" pitchFamily="18" charset="0"/>
                <a:ea typeface="ＭＳ Ｐゴシック" charset="-128"/>
                <a:cs typeface="Times New Roman" charset="0"/>
              </a:rPr>
              <a:t>night and dark</a:t>
            </a:r>
          </a:p>
          <a:p>
            <a:pPr marL="342900" indent="-342900" algn="justLow">
              <a:buFont typeface="+mj-lt"/>
              <a:buAutoNum type="alphaUcPeriod"/>
              <a:defRPr/>
            </a:pPr>
            <a:r>
              <a:rPr lang="en-US" b="1" dirty="0">
                <a:latin typeface="Baskerville Old Face" pitchFamily="18" charset="0"/>
                <a:ea typeface="ＭＳ Ｐゴシック" charset="-128"/>
                <a:cs typeface="Times New Roman" charset="0"/>
              </a:rPr>
              <a:t>site and side</a:t>
            </a:r>
          </a:p>
          <a:p>
            <a:pPr marL="342900" indent="-342900" algn="justLow">
              <a:buFont typeface="+mj-lt"/>
              <a:buAutoNum type="alphaUcPeriod"/>
              <a:defRPr/>
            </a:pPr>
            <a:r>
              <a:rPr lang="en-US" dirty="0">
                <a:latin typeface="Baskerville Old Face" pitchFamily="18" charset="0"/>
                <a:ea typeface="ＭＳ Ｐゴシック" charset="-128"/>
                <a:cs typeface="Times New Roman" charset="0"/>
              </a:rPr>
              <a:t>high and low</a:t>
            </a:r>
          </a:p>
          <a:p>
            <a:pPr marL="342900" indent="-342900" algn="justLow">
              <a:buFont typeface="+mj-lt"/>
              <a:buAutoNum type="alphaUcPeriod"/>
              <a:defRPr/>
            </a:pPr>
            <a:r>
              <a:rPr lang="en-US" dirty="0">
                <a:latin typeface="Baskerville Old Face" pitchFamily="18" charset="0"/>
                <a:ea typeface="ＭＳ Ｐゴシック" charset="-128"/>
                <a:cs typeface="Times New Roman" charset="0"/>
              </a:rPr>
              <a:t>sun and light</a:t>
            </a:r>
          </a:p>
          <a:p>
            <a:pPr algn="justLow">
              <a:defRPr/>
            </a:pPr>
            <a:endParaRPr lang="en-US" dirty="0">
              <a:latin typeface="Baskerville Old Face" pitchFamily="18" charset="0"/>
              <a:ea typeface="ＭＳ Ｐゴシック" charset="-128"/>
              <a:cs typeface="Times New Roman" charset="0"/>
            </a:endParaRPr>
          </a:p>
          <a:p>
            <a:pPr algn="justLow">
              <a:defRPr/>
            </a:pPr>
            <a:endParaRPr lang="en-US" dirty="0">
              <a:latin typeface="Baskerville Old Face" pitchFamily="18" charset="0"/>
              <a:ea typeface="ＭＳ Ｐゴシック" charset="-128"/>
              <a:cs typeface="Times New Roman" charset="0"/>
            </a:endParaRPr>
          </a:p>
          <a:p>
            <a:pPr algn="justLow">
              <a:defRPr/>
            </a:pPr>
            <a:r>
              <a:rPr lang="en-US" dirty="0">
                <a:solidFill>
                  <a:srgbClr val="FF0000"/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4. Word formation:</a:t>
            </a:r>
          </a:p>
          <a:p>
            <a:pPr algn="justLow">
              <a:defRPr/>
            </a:pPr>
            <a:r>
              <a:rPr lang="en-US" dirty="0">
                <a:latin typeface="Baskerville Old Face" pitchFamily="18" charset="0"/>
                <a:ea typeface="ＭＳ Ｐゴシック" charset="-128"/>
              </a:rPr>
              <a:t>- Words formed from the initial letters of a set of other words.</a:t>
            </a:r>
          </a:p>
          <a:p>
            <a:pPr marL="342900" indent="-3429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Times New Roman" charset="0"/>
              </a:rPr>
              <a:t>Coinage</a:t>
            </a:r>
          </a:p>
          <a:p>
            <a:pPr marL="342900" indent="-3429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Times New Roman" charset="0"/>
              </a:rPr>
              <a:t>Blending</a:t>
            </a:r>
          </a:p>
          <a:p>
            <a:pPr marL="342900" indent="-3429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Times New Roman" charset="0"/>
              </a:rPr>
              <a:t>Clipping</a:t>
            </a:r>
          </a:p>
          <a:p>
            <a:pPr marL="342900" indent="-3429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b="1" dirty="0">
                <a:latin typeface="Baskerville Old Face" pitchFamily="18" charset="0"/>
                <a:ea typeface="ＭＳ Ｐゴシック" charset="0"/>
                <a:cs typeface="Times New Roman" charset="0"/>
              </a:rPr>
              <a:t>Acronyms</a:t>
            </a:r>
          </a:p>
          <a:p>
            <a:pPr algn="justLow">
              <a:defRPr/>
            </a:pPr>
            <a:endParaRPr lang="en-US" dirty="0">
              <a:latin typeface="Baskerville Old Face" pitchFamily="18" charset="0"/>
              <a:ea typeface="ＭＳ Ｐゴシック" charset="-128"/>
            </a:endParaRPr>
          </a:p>
          <a:p>
            <a:pPr algn="justLow">
              <a:defRPr/>
            </a:pPr>
            <a:endParaRPr lang="en-US" dirty="0">
              <a:solidFill>
                <a:srgbClr val="FF0000"/>
              </a:solidFill>
              <a:latin typeface="Baskerville Old Face" pitchFamily="18" charset="0"/>
              <a:ea typeface="ＭＳ Ｐゴシック" charset="0"/>
              <a:cs typeface="Times New Roman" charset="0"/>
            </a:endParaRPr>
          </a:p>
          <a:p>
            <a:pPr algn="justLow">
              <a:defRPr/>
            </a:pPr>
            <a:endParaRPr lang="en-US" dirty="0">
              <a:solidFill>
                <a:srgbClr val="FF0000"/>
              </a:solidFill>
              <a:latin typeface="Baskerville Old Face" pitchFamily="18" charset="0"/>
              <a:ea typeface="ＭＳ Ｐゴシック" charset="-128"/>
              <a:cs typeface="Times New Roman" charset="0"/>
            </a:endParaRPr>
          </a:p>
        </p:txBody>
      </p:sp>
      <p:sp>
        <p:nvSpPr>
          <p:cNvPr id="7" name="مستطيل 5"/>
          <p:cNvSpPr>
            <a:spLocks noGrp="1" noChangeArrowheads="1"/>
          </p:cNvSpPr>
          <p:nvPr>
            <p:ph type="title"/>
          </p:nvPr>
        </p:nvSpPr>
        <p:spPr>
          <a:xfrm>
            <a:off x="457200" y="436563"/>
            <a:ext cx="8229600" cy="630237"/>
          </a:xfr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500" dirty="0" smtClean="0">
                <a:solidFill>
                  <a:srgbClr val="0000FF"/>
                </a:solidFill>
                <a:latin typeface="Baskerville Old Face" pitchFamily="18" charset="0"/>
                <a:ea typeface="ＭＳ Ｐゴシック" charset="0"/>
                <a:cs typeface="Times New Roman" pitchFamily="18" charset="0"/>
              </a:rPr>
              <a:t>Revision</a:t>
            </a:r>
            <a:endParaRPr lang="ar-SA" sz="3500" dirty="0">
              <a:latin typeface="Baskerville Old Face" pitchFamily="18" charset="0"/>
              <a:ea typeface="ＭＳ Ｐゴシック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D291D06-E53C-4280-A813-ABACDCE56110}" type="slidenum">
              <a:rPr lang="en-US" smtClean="0">
                <a:ea typeface="MS PGothic" pitchFamily="34" charset="-128"/>
              </a:rPr>
              <a:pPr/>
              <a:t>24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5" name="عنصر نائب للمحتوى 1"/>
          <p:cNvSpPr txBox="1">
            <a:spLocks/>
          </p:cNvSpPr>
          <p:nvPr/>
        </p:nvSpPr>
        <p:spPr bwMode="auto">
          <a:xfrm>
            <a:off x="609600" y="1371600"/>
            <a:ext cx="4191000" cy="437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dirty="0">
                <a:solidFill>
                  <a:srgbClr val="FF0000"/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5. Morphology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Morphemes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Free and bound morphemes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Lexical and functional morphemes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Derivational and inflectional morphemes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Morphological description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Morphs and allomorphs</a:t>
            </a:r>
          </a:p>
        </p:txBody>
      </p:sp>
      <p:sp>
        <p:nvSpPr>
          <p:cNvPr id="7" name="مستطيل 5"/>
          <p:cNvSpPr>
            <a:spLocks noGrp="1" noChangeArrowheads="1"/>
          </p:cNvSpPr>
          <p:nvPr>
            <p:ph type="title"/>
          </p:nvPr>
        </p:nvSpPr>
        <p:spPr>
          <a:xfrm>
            <a:off x="457200" y="436563"/>
            <a:ext cx="8229600" cy="630237"/>
          </a:xfr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500" dirty="0" smtClean="0">
                <a:solidFill>
                  <a:srgbClr val="0000FF"/>
                </a:solidFill>
                <a:latin typeface="Baskerville Old Face" pitchFamily="18" charset="0"/>
                <a:ea typeface="ＭＳ Ｐゴシック" charset="0"/>
                <a:cs typeface="Times New Roman" pitchFamily="18" charset="0"/>
              </a:rPr>
              <a:t>Revision</a:t>
            </a:r>
            <a:endParaRPr lang="ar-SA" sz="3500" dirty="0">
              <a:latin typeface="Baskerville Old Face" pitchFamily="18" charset="0"/>
              <a:ea typeface="ＭＳ Ｐゴシック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5029200" y="1371600"/>
            <a:ext cx="2971800" cy="469051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dirty="0">
                <a:solidFill>
                  <a:srgbClr val="FF0000"/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6. Grammar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Traditional grammar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The parts of speech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Nouns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Articles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Adjectives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Verbs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Adverbs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Prepositions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Pronouns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Conjunctions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Agreement</a:t>
            </a:r>
            <a:endParaRPr lang="ar-SA" dirty="0" smtClean="0">
              <a:solidFill>
                <a:schemeClr val="tx1">
                  <a:lumMod val="85000"/>
                  <a:lumOff val="15000"/>
                </a:schemeClr>
              </a:solidFill>
              <a:latin typeface="Baskerville Old Face" pitchFamily="18" charset="0"/>
              <a:ea typeface="ＭＳ Ｐゴシック" charset="0"/>
              <a:cs typeface="Times New Roman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Traditional analysis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The prescriptive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approach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itchFamily="18" charset="0"/>
              <a:ea typeface="ＭＳ Ｐゴシック" charset="0"/>
              <a:cs typeface="Times New Roman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AF0F9FD-F9C2-4342-A4BF-2C015904097C}" type="slidenum">
              <a:rPr lang="en-US" smtClean="0">
                <a:ea typeface="MS PGothic" pitchFamily="34" charset="-128"/>
              </a:rPr>
              <a:pPr/>
              <a:t>25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11267" name="عنصر نائب للمحتوى 1"/>
          <p:cNvSpPr txBox="1">
            <a:spLocks/>
          </p:cNvSpPr>
          <p:nvPr/>
        </p:nvSpPr>
        <p:spPr bwMode="auto">
          <a:xfrm>
            <a:off x="609600" y="1371600"/>
            <a:ext cx="8077200" cy="437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>
                <a:solidFill>
                  <a:srgbClr val="FF0000"/>
                </a:solidFill>
                <a:latin typeface="Baskerville Old Face" pitchFamily="18" charset="0"/>
                <a:cs typeface="Times New Roman" pitchFamily="18" charset="0"/>
              </a:rPr>
              <a:t>5. Morphology</a:t>
            </a:r>
          </a:p>
          <a:p>
            <a:pPr marL="342900" indent="-342900">
              <a:spcBef>
                <a:spcPct val="20000"/>
              </a:spcBef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- The underlined word in the sentence “the </a:t>
            </a:r>
            <a:r>
              <a:rPr lang="en-US" b="1" u="sng">
                <a:latin typeface="Baskerville Old Face" pitchFamily="18" charset="0"/>
                <a:cs typeface="Times New Roman" pitchFamily="18" charset="0"/>
              </a:rPr>
              <a:t>child</a:t>
            </a:r>
            <a:r>
              <a:rPr lang="en-US">
                <a:latin typeface="Baskerville Old Face" pitchFamily="18" charset="0"/>
                <a:cs typeface="Times New Roman" pitchFamily="18" charset="0"/>
              </a:rPr>
              <a:t>’s wildness shocked the teachers” is</a:t>
            </a:r>
          </a:p>
          <a:p>
            <a:pPr marL="342900" indent="-342900">
              <a:spcBef>
                <a:spcPct val="20000"/>
              </a:spcBef>
              <a:buFont typeface="Calibri" pitchFamily="34" charset="0"/>
              <a:buAutoNum type="alphaUcPeriod"/>
            </a:pPr>
            <a:r>
              <a:rPr lang="en-US">
                <a:latin typeface="Baskerville Old Face" pitchFamily="18" charset="0"/>
              </a:rPr>
              <a:t>functional </a:t>
            </a:r>
          </a:p>
          <a:p>
            <a:pPr marL="342900" indent="-342900">
              <a:spcBef>
                <a:spcPct val="20000"/>
              </a:spcBef>
              <a:buFont typeface="Calibri" pitchFamily="34" charset="0"/>
              <a:buAutoNum type="alphaUcPeriod"/>
            </a:pPr>
            <a:r>
              <a:rPr lang="en-US" b="1">
                <a:latin typeface="Baskerville Old Face" pitchFamily="18" charset="0"/>
              </a:rPr>
              <a:t>lexical </a:t>
            </a:r>
          </a:p>
          <a:p>
            <a:pPr marL="342900" indent="-342900">
              <a:spcBef>
                <a:spcPct val="20000"/>
              </a:spcBef>
              <a:buFont typeface="Calibri" pitchFamily="34" charset="0"/>
              <a:buAutoNum type="alphaUcPeriod"/>
            </a:pPr>
            <a:r>
              <a:rPr lang="en-US">
                <a:latin typeface="Baskerville Old Face" pitchFamily="18" charset="0"/>
              </a:rPr>
              <a:t>inflectional </a:t>
            </a:r>
          </a:p>
          <a:p>
            <a:pPr marL="342900" indent="-342900">
              <a:spcBef>
                <a:spcPct val="20000"/>
              </a:spcBef>
              <a:buFont typeface="Calibri" pitchFamily="34" charset="0"/>
              <a:buAutoNum type="alphaUcPeriod"/>
            </a:pPr>
            <a:r>
              <a:rPr lang="en-US">
                <a:latin typeface="Baskerville Old Face" pitchFamily="18" charset="0"/>
              </a:rPr>
              <a:t>derivational</a:t>
            </a:r>
            <a:endParaRPr lang="en-US">
              <a:latin typeface="Baskerville Old Face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>
              <a:solidFill>
                <a:srgbClr val="FF0000"/>
              </a:solidFill>
              <a:latin typeface="Baskerville Old Face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>
                <a:solidFill>
                  <a:srgbClr val="FF0000"/>
                </a:solidFill>
                <a:latin typeface="Baskerville Old Face" pitchFamily="18" charset="0"/>
                <a:cs typeface="Times New Roman" pitchFamily="18" charset="0"/>
              </a:rPr>
              <a:t>6. Grammar</a:t>
            </a:r>
          </a:p>
          <a:p>
            <a:pPr marL="342900" indent="-342900">
              <a:spcBef>
                <a:spcPct val="20000"/>
              </a:spcBef>
            </a:pPr>
            <a:r>
              <a:rPr lang="en-US">
                <a:latin typeface="Baskerville Old Face" pitchFamily="18" charset="0"/>
              </a:rPr>
              <a:t>- Words used to refer to various kinds of actions.</a:t>
            </a:r>
          </a:p>
          <a:p>
            <a:pPr marL="342900" indent="-342900">
              <a:spcBef>
                <a:spcPct val="20000"/>
              </a:spcBef>
              <a:buFont typeface="Calibri" pitchFamily="34" charset="0"/>
              <a:buAutoNum type="alphaUcPeriod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nouns</a:t>
            </a:r>
          </a:p>
          <a:p>
            <a:pPr marL="342900" indent="-342900">
              <a:spcBef>
                <a:spcPct val="20000"/>
              </a:spcBef>
              <a:buFont typeface="Calibri" pitchFamily="34" charset="0"/>
              <a:buAutoNum type="alphaUcPeriod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articles</a:t>
            </a:r>
          </a:p>
          <a:p>
            <a:pPr marL="342900" indent="-342900">
              <a:spcBef>
                <a:spcPct val="20000"/>
              </a:spcBef>
              <a:buFont typeface="Calibri" pitchFamily="34" charset="0"/>
              <a:buAutoNum type="alphaUcPeriod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adjectives</a:t>
            </a:r>
          </a:p>
          <a:p>
            <a:pPr marL="342900" indent="-342900">
              <a:spcBef>
                <a:spcPct val="20000"/>
              </a:spcBef>
              <a:buFont typeface="Calibri" pitchFamily="34" charset="0"/>
              <a:buAutoNum type="alphaUcPeriod"/>
            </a:pPr>
            <a:r>
              <a:rPr lang="en-US" b="1">
                <a:latin typeface="Baskerville Old Face" pitchFamily="18" charset="0"/>
                <a:cs typeface="Times New Roman" pitchFamily="18" charset="0"/>
              </a:rPr>
              <a:t>verbs</a:t>
            </a:r>
          </a:p>
        </p:txBody>
      </p:sp>
      <p:sp>
        <p:nvSpPr>
          <p:cNvPr id="7" name="مستطيل 5"/>
          <p:cNvSpPr>
            <a:spLocks noGrp="1" noChangeArrowheads="1"/>
          </p:cNvSpPr>
          <p:nvPr>
            <p:ph type="title"/>
          </p:nvPr>
        </p:nvSpPr>
        <p:spPr>
          <a:xfrm>
            <a:off x="457200" y="436563"/>
            <a:ext cx="8229600" cy="630237"/>
          </a:xfr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500" dirty="0" smtClean="0">
                <a:solidFill>
                  <a:srgbClr val="0000FF"/>
                </a:solidFill>
                <a:latin typeface="Baskerville Old Face" pitchFamily="18" charset="0"/>
                <a:ea typeface="ＭＳ Ｐゴシック" charset="0"/>
                <a:cs typeface="Times New Roman" pitchFamily="18" charset="0"/>
              </a:rPr>
              <a:t>Revision</a:t>
            </a:r>
            <a:endParaRPr lang="ar-SA" sz="3500" dirty="0">
              <a:latin typeface="Baskerville Old Face" pitchFamily="18" charset="0"/>
              <a:ea typeface="ＭＳ Ｐゴシック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F17F5D5-E084-4998-9F24-35CF59B9C1CC}" type="slidenum">
              <a:rPr lang="en-US" smtClean="0">
                <a:ea typeface="MS PGothic" pitchFamily="34" charset="-128"/>
              </a:rPr>
              <a:pPr/>
              <a:t>26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5" name="عنصر نائب للمحتوى 1"/>
          <p:cNvSpPr txBox="1">
            <a:spLocks/>
          </p:cNvSpPr>
          <p:nvPr/>
        </p:nvSpPr>
        <p:spPr bwMode="auto">
          <a:xfrm>
            <a:off x="609600" y="1371600"/>
            <a:ext cx="4191000" cy="437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dirty="0">
                <a:solidFill>
                  <a:srgbClr val="FF0000"/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7. Syntax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Deep and surface structure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Structural ambiguity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Recursion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Tree diagrams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Symbols used in syntactic analysis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Lexical rules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Movement rules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v"/>
              <a:defRPr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itchFamily="18" charset="0"/>
              <a:ea typeface="ＭＳ Ｐゴシック" charset="0"/>
              <a:cs typeface="Times New Roman" charset="0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v"/>
              <a:defRPr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itchFamily="18" charset="0"/>
              <a:ea typeface="ＭＳ Ｐゴシック" charset="0"/>
              <a:cs typeface="Times New Roman" charset="0"/>
            </a:endParaRPr>
          </a:p>
        </p:txBody>
      </p:sp>
      <p:sp>
        <p:nvSpPr>
          <p:cNvPr id="7" name="مستطيل 5"/>
          <p:cNvSpPr>
            <a:spLocks noGrp="1" noChangeArrowheads="1"/>
          </p:cNvSpPr>
          <p:nvPr>
            <p:ph type="title"/>
          </p:nvPr>
        </p:nvSpPr>
        <p:spPr>
          <a:xfrm>
            <a:off x="457200" y="436563"/>
            <a:ext cx="8229600" cy="630237"/>
          </a:xfr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500" dirty="0" smtClean="0">
                <a:solidFill>
                  <a:srgbClr val="0000FF"/>
                </a:solidFill>
                <a:latin typeface="Baskerville Old Face" pitchFamily="18" charset="0"/>
                <a:ea typeface="ＭＳ Ｐゴシック" charset="0"/>
                <a:cs typeface="Times New Roman" pitchFamily="18" charset="0"/>
              </a:rPr>
              <a:t>Revision</a:t>
            </a:r>
            <a:endParaRPr lang="ar-SA" sz="3500" dirty="0">
              <a:latin typeface="Baskerville Old Face" pitchFamily="18" charset="0"/>
              <a:ea typeface="ＭＳ Ｐゴシック" charset="0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4716016" y="1371600"/>
            <a:ext cx="3733056" cy="5022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dirty="0">
                <a:solidFill>
                  <a:srgbClr val="FF0000"/>
                </a:solidFill>
                <a:latin typeface="Baskerville Old Face" pitchFamily="18" charset="0"/>
                <a:ea typeface="ＭＳ Ｐゴシック" charset="-128"/>
                <a:cs typeface="Times New Roman" charset="0"/>
              </a:rPr>
              <a:t>8. Semantics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Times New Roman" charset="0"/>
              </a:rPr>
              <a:t>Meaning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Times New Roman" charset="0"/>
              </a:rPr>
              <a:t>Semantic features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Times New Roman" charset="0"/>
              </a:rPr>
              <a:t>Semantic roles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Times New Roman" charset="0"/>
              </a:rPr>
              <a:t>Agent and theme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-128"/>
                <a:cs typeface="Times New Roman" charset="0"/>
              </a:rPr>
              <a:t>Lexical relations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-128"/>
                <a:cs typeface="Times New Roman" charset="0"/>
              </a:rPr>
              <a:t>Synonymy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-128"/>
                <a:cs typeface="Times New Roman" charset="0"/>
              </a:rPr>
              <a:t>Antonymy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itchFamily="18" charset="0"/>
              <a:ea typeface="ＭＳ Ｐゴシック" charset="-128"/>
              <a:cs typeface="Times New Roman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-128"/>
                <a:cs typeface="Times New Roman" charset="0"/>
              </a:rPr>
              <a:t>Hyponymy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-128"/>
                <a:cs typeface="Times New Roman" charset="0"/>
              </a:rPr>
              <a:t>Prototypes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-128"/>
                <a:cs typeface="Times New Roman" charset="0"/>
              </a:rPr>
              <a:t>Homophones and homonyms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-128"/>
                <a:cs typeface="Times New Roman" charset="0"/>
              </a:rPr>
              <a:t>Polysemy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-128"/>
                <a:cs typeface="Times New Roman" charset="0"/>
              </a:rPr>
              <a:t>Word play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-128"/>
                <a:cs typeface="Times New Roman" charset="0"/>
              </a:rPr>
              <a:t>Metonymy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dirty="0">
              <a:latin typeface="Baskerville Old Face" pitchFamily="18" charset="0"/>
              <a:ea typeface="ＭＳ Ｐゴシック" charset="0"/>
              <a:cs typeface="Times New Roman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328FA65-72A3-46E2-83CA-3BB196FB787F}" type="slidenum">
              <a:rPr lang="en-US" smtClean="0">
                <a:ea typeface="MS PGothic" pitchFamily="34" charset="-128"/>
              </a:rPr>
              <a:pPr/>
              <a:t>27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5" name="عنصر نائب للمحتوى 1"/>
          <p:cNvSpPr txBox="1">
            <a:spLocks/>
          </p:cNvSpPr>
          <p:nvPr/>
        </p:nvSpPr>
        <p:spPr bwMode="auto">
          <a:xfrm>
            <a:off x="609600" y="1371600"/>
            <a:ext cx="8001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dirty="0">
                <a:solidFill>
                  <a:srgbClr val="FF0000"/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7. Syntax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dirty="0"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- ___________ is the study of the principles and processes by which sentences are constructed in particular languages.</a:t>
            </a:r>
          </a:p>
          <a:p>
            <a:pPr marL="342900" indent="-3429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Deep structure </a:t>
            </a:r>
          </a:p>
          <a:p>
            <a:pPr marL="342900" indent="-3429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Surface structure</a:t>
            </a:r>
          </a:p>
          <a:p>
            <a:pPr marL="342900" indent="-3429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Syntax</a:t>
            </a:r>
          </a:p>
          <a:p>
            <a:pPr marL="342900" indent="-3429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Recursion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itchFamily="18" charset="0"/>
              <a:ea typeface="ＭＳ Ｐゴシック" charset="0"/>
              <a:cs typeface="Times New Roman" charset="0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en-US" dirty="0">
                <a:solidFill>
                  <a:srgbClr val="FF0000"/>
                </a:solidFill>
                <a:latin typeface="Baskerville Old Face" pitchFamily="18" charset="0"/>
                <a:ea typeface="ＭＳ Ｐゴシック" charset="-128"/>
                <a:cs typeface="Times New Roman" charset="0"/>
              </a:rPr>
              <a:t>8. Semantics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Times New Roman" charset="0"/>
              </a:rPr>
              <a:t> - The underlined word in the sentence “t</a:t>
            </a:r>
            <a:r>
              <a:rPr lang="en-US" dirty="0">
                <a:latin typeface="Baskerville Old Face" pitchFamily="18" charset="0"/>
                <a:ea typeface="ＭＳ Ｐゴシック" charset="-128"/>
              </a:rPr>
              <a:t>he boy kicked </a:t>
            </a:r>
            <a:r>
              <a:rPr lang="en-US" u="sng" dirty="0">
                <a:latin typeface="Baskerville Old Face" pitchFamily="18" charset="0"/>
                <a:ea typeface="ＭＳ Ｐゴシック" charset="-128"/>
              </a:rPr>
              <a:t>the ball</a:t>
            </a:r>
            <a:r>
              <a:rPr lang="en-US" dirty="0">
                <a:latin typeface="Baskerville Old Face" pitchFamily="18" charset="0"/>
                <a:ea typeface="ＭＳ Ｐゴシック" charset="-128"/>
              </a:rPr>
              <a:t>” is</a:t>
            </a:r>
          </a:p>
          <a:p>
            <a:pPr marL="342900" indent="-3429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Times New Roman" charset="0"/>
              </a:rPr>
              <a:t>agent</a:t>
            </a:r>
          </a:p>
          <a:p>
            <a:pPr marL="342900" indent="-3429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b="1" dirty="0">
                <a:latin typeface="Baskerville Old Face" pitchFamily="18" charset="0"/>
                <a:ea typeface="ＭＳ Ｐゴシック" charset="0"/>
                <a:cs typeface="Times New Roman" charset="0"/>
              </a:rPr>
              <a:t>theme</a:t>
            </a:r>
          </a:p>
          <a:p>
            <a:pPr marL="342900" indent="-3429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Times New Roman" charset="0"/>
              </a:rPr>
              <a:t>instrument</a:t>
            </a:r>
          </a:p>
          <a:p>
            <a:pPr marL="342900" indent="-3429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dirty="0" err="1">
                <a:latin typeface="Baskerville Old Face" pitchFamily="18" charset="0"/>
                <a:ea typeface="ＭＳ Ｐゴシック" charset="0"/>
                <a:cs typeface="Times New Roman" charset="0"/>
              </a:rPr>
              <a:t>experiencer</a:t>
            </a:r>
            <a:endParaRPr lang="en-US" dirty="0">
              <a:latin typeface="Baskerville Old Face" pitchFamily="18" charset="0"/>
              <a:ea typeface="ＭＳ Ｐゴシック" charset="0"/>
              <a:cs typeface="Times New Roman" charset="0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itchFamily="18" charset="0"/>
              <a:ea typeface="ＭＳ Ｐゴシック" charset="0"/>
              <a:cs typeface="Times New Roman" charset="0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v"/>
              <a:defRPr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itchFamily="18" charset="0"/>
              <a:ea typeface="ＭＳ Ｐゴシック" charset="0"/>
              <a:cs typeface="Times New Roman" charset="0"/>
            </a:endParaRPr>
          </a:p>
        </p:txBody>
      </p:sp>
      <p:sp>
        <p:nvSpPr>
          <p:cNvPr id="7" name="مستطيل 5"/>
          <p:cNvSpPr>
            <a:spLocks noGrp="1" noChangeArrowheads="1"/>
          </p:cNvSpPr>
          <p:nvPr>
            <p:ph type="title"/>
          </p:nvPr>
        </p:nvSpPr>
        <p:spPr>
          <a:xfrm>
            <a:off x="457200" y="436563"/>
            <a:ext cx="8229600" cy="630237"/>
          </a:xfr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500" dirty="0" smtClean="0">
                <a:solidFill>
                  <a:srgbClr val="0000FF"/>
                </a:solidFill>
                <a:latin typeface="Baskerville Old Face" pitchFamily="18" charset="0"/>
                <a:ea typeface="ＭＳ Ｐゴシック" charset="0"/>
                <a:cs typeface="Times New Roman" pitchFamily="18" charset="0"/>
              </a:rPr>
              <a:t>Revision</a:t>
            </a:r>
            <a:endParaRPr lang="ar-SA" sz="3500" dirty="0">
              <a:latin typeface="Baskerville Old Face" pitchFamily="18" charset="0"/>
              <a:ea typeface="ＭＳ Ｐゴシック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F62174B-417B-4CA4-B98D-BF8B40FDA647}" type="slidenum">
              <a:rPr lang="en-US" smtClean="0">
                <a:ea typeface="MS PGothic" pitchFamily="34" charset="-128"/>
              </a:rPr>
              <a:pPr/>
              <a:t>28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5" name="عنصر نائب للمحتوى 1"/>
          <p:cNvSpPr txBox="1">
            <a:spLocks/>
          </p:cNvSpPr>
          <p:nvPr/>
        </p:nvSpPr>
        <p:spPr bwMode="auto">
          <a:xfrm>
            <a:off x="609600" y="1371600"/>
            <a:ext cx="4191000" cy="437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dirty="0">
                <a:solidFill>
                  <a:srgbClr val="FF0000"/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9. Pragmatics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Meaning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Context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Deixis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Reference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Inference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Anaphora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Presupposition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Speech acts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Direct and indirect speech acts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Politeness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Negative and positive face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itchFamily="18" charset="0"/>
              <a:ea typeface="ＭＳ Ｐゴシック" charset="0"/>
              <a:cs typeface="Times New Roman" charset="0"/>
            </a:endParaRPr>
          </a:p>
        </p:txBody>
      </p:sp>
      <p:sp>
        <p:nvSpPr>
          <p:cNvPr id="7" name="مستطيل 5"/>
          <p:cNvSpPr>
            <a:spLocks noGrp="1" noChangeArrowheads="1"/>
          </p:cNvSpPr>
          <p:nvPr>
            <p:ph type="title"/>
          </p:nvPr>
        </p:nvSpPr>
        <p:spPr>
          <a:xfrm>
            <a:off x="457200" y="436563"/>
            <a:ext cx="8229600" cy="630237"/>
          </a:xfr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500" dirty="0" smtClean="0">
                <a:solidFill>
                  <a:srgbClr val="0000FF"/>
                </a:solidFill>
                <a:latin typeface="Baskerville Old Face" pitchFamily="18" charset="0"/>
                <a:ea typeface="ＭＳ Ｐゴシック" charset="0"/>
                <a:cs typeface="Times New Roman" pitchFamily="18" charset="0"/>
              </a:rPr>
              <a:t>Revision</a:t>
            </a:r>
            <a:endParaRPr lang="ar-SA" sz="3500" dirty="0">
              <a:latin typeface="Baskerville Old Face" pitchFamily="18" charset="0"/>
              <a:ea typeface="ＭＳ Ｐゴシック" charset="0"/>
            </a:endParaRPr>
          </a:p>
        </p:txBody>
      </p:sp>
      <p:sp>
        <p:nvSpPr>
          <p:cNvPr id="14341" name="مستطيل 5"/>
          <p:cNvSpPr>
            <a:spLocks noChangeArrowheads="1"/>
          </p:cNvSpPr>
          <p:nvPr/>
        </p:nvSpPr>
        <p:spPr bwMode="auto">
          <a:xfrm>
            <a:off x="5029200" y="1371600"/>
            <a:ext cx="2971800" cy="402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>
                <a:solidFill>
                  <a:srgbClr val="FF0000"/>
                </a:solidFill>
                <a:latin typeface="Baskerville Old Face" pitchFamily="18" charset="0"/>
              </a:rPr>
              <a:t>10. Discourse analysis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</a:rPr>
              <a:t>Meaning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</a:rPr>
              <a:t>Cohesion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</a:rPr>
              <a:t>Coherence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</a:rPr>
              <a:t>Speech events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</a:rPr>
              <a:t>Conversation analysis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</a:rPr>
              <a:t>Co-operative principle: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</a:rPr>
              <a:t>Hedges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</a:rPr>
              <a:t>implicatures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</a:rPr>
              <a:t>Background Knowledge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</a:rPr>
              <a:t>Schemas and scripts</a:t>
            </a:r>
          </a:p>
          <a:p>
            <a:pPr marL="342900" indent="-342900">
              <a:spcBef>
                <a:spcPct val="20000"/>
              </a:spcBef>
            </a:pPr>
            <a:endParaRPr lang="en-US">
              <a:latin typeface="Baskerville Old Face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429149-87CD-4DD0-BDE2-EAEED8D90A36}" type="slidenum">
              <a:rPr lang="en-US" smtClean="0">
                <a:ea typeface="MS PGothic" pitchFamily="34" charset="-128"/>
              </a:rPr>
              <a:pPr/>
              <a:t>29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5" name="عنصر نائب للمحتوى 1"/>
          <p:cNvSpPr txBox="1">
            <a:spLocks/>
          </p:cNvSpPr>
          <p:nvPr/>
        </p:nvSpPr>
        <p:spPr bwMode="auto">
          <a:xfrm>
            <a:off x="609600" y="1371600"/>
            <a:ext cx="8077200" cy="437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dirty="0">
                <a:solidFill>
                  <a:srgbClr val="FF0000"/>
                </a:solidFill>
                <a:latin typeface="Baskerville Old Face" pitchFamily="18" charset="0"/>
                <a:ea typeface="ＭＳ Ｐゴシック" charset="0"/>
                <a:cs typeface="Times New Roman" charset="0"/>
              </a:rPr>
              <a:t>9. Pragmatics</a:t>
            </a:r>
          </a:p>
          <a:p>
            <a:pPr>
              <a:defRPr/>
            </a:pPr>
            <a:r>
              <a:rPr lang="en-US" dirty="0">
                <a:latin typeface="Baskerville Old Face" pitchFamily="18" charset="0"/>
                <a:ea typeface="ＭＳ Ｐゴシック" charset="-128"/>
              </a:rPr>
              <a:t>- Expressions such as </a:t>
            </a:r>
            <a:r>
              <a:rPr lang="en-US" i="1" dirty="0">
                <a:latin typeface="Baskerville Old Face" pitchFamily="18" charset="0"/>
                <a:ea typeface="ＭＳ Ｐゴシック" charset="-128"/>
              </a:rPr>
              <a:t>tomorrow</a:t>
            </a:r>
            <a:r>
              <a:rPr lang="en-US" dirty="0">
                <a:latin typeface="Baskerville Old Face" pitchFamily="18" charset="0"/>
                <a:ea typeface="ＭＳ Ｐゴシック" charset="-128"/>
              </a:rPr>
              <a:t> and </a:t>
            </a:r>
            <a:r>
              <a:rPr lang="en-US" i="1" dirty="0">
                <a:latin typeface="Baskerville Old Face" pitchFamily="18" charset="0"/>
                <a:ea typeface="ＭＳ Ｐゴシック" charset="-128"/>
              </a:rPr>
              <a:t>here</a:t>
            </a:r>
            <a:r>
              <a:rPr lang="en-US" dirty="0">
                <a:latin typeface="Baskerville Old Face" pitchFamily="18" charset="0"/>
                <a:ea typeface="ＭＳ Ｐゴシック" charset="-128"/>
              </a:rPr>
              <a:t> are obvious examples of bits of language that we can only understand in terms of the speaker’s intended meaning. They are technically known as 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dirty="0">
                <a:latin typeface="Baskerville Old Face" pitchFamily="18" charset="0"/>
                <a:ea typeface="ＭＳ Ｐゴシック" charset="-128"/>
              </a:rPr>
              <a:t>content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b="1" dirty="0">
                <a:latin typeface="Baskerville Old Face" pitchFamily="18" charset="0"/>
                <a:ea typeface="ＭＳ Ｐゴシック" charset="-128"/>
              </a:rPr>
              <a:t>deixis</a:t>
            </a:r>
            <a:endParaRPr lang="en-US" b="1" dirty="0">
              <a:latin typeface="Baskerville Old Face" pitchFamily="18" charset="0"/>
              <a:ea typeface="ＭＳ Ｐゴシック" charset="0"/>
              <a:cs typeface="Times New Roman" charset="0"/>
            </a:endParaRPr>
          </a:p>
          <a:p>
            <a:pPr marL="342900" indent="-3429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Times New Roman" charset="0"/>
              </a:rPr>
              <a:t>anaphora</a:t>
            </a:r>
          </a:p>
          <a:p>
            <a:pPr marL="342900" indent="-3429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Times New Roman" charset="0"/>
              </a:rPr>
              <a:t>inference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US" dirty="0">
              <a:solidFill>
                <a:srgbClr val="FF0000"/>
              </a:solidFill>
              <a:latin typeface="Baskerville Old Face" pitchFamily="18" charset="0"/>
              <a:ea typeface="ＭＳ Ｐゴシック" charset="0"/>
              <a:cs typeface="Times New Roman" charset="0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en-US" dirty="0">
                <a:solidFill>
                  <a:srgbClr val="FF0000"/>
                </a:solidFill>
                <a:latin typeface="Baskerville Old Face" pitchFamily="18" charset="0"/>
                <a:ea typeface="ＭＳ Ｐゴシック" charset="-128"/>
              </a:rPr>
              <a:t>10. Discourse analysis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dirty="0">
                <a:latin typeface="Baskerville Old Face" pitchFamily="18" charset="0"/>
                <a:ea typeface="ＭＳ Ｐゴシック" charset="-128"/>
                <a:cs typeface="Arial" pitchFamily="34" charset="0"/>
              </a:rPr>
              <a:t>- _________ describes the way in which a text is tied together by linguistic</a:t>
            </a:r>
            <a:r>
              <a:rPr lang="en-US" i="1" dirty="0">
                <a:latin typeface="Baskerville Old Face" pitchFamily="18" charset="0"/>
                <a:ea typeface="ＭＳ Ｐゴシック" charset="-128"/>
                <a:cs typeface="Arial" pitchFamily="34" charset="0"/>
              </a:rPr>
              <a:t> </a:t>
            </a:r>
            <a:r>
              <a:rPr lang="en-US" dirty="0">
                <a:latin typeface="Baskerville Old Face" pitchFamily="18" charset="0"/>
                <a:ea typeface="ＭＳ Ｐゴシック" charset="-128"/>
                <a:cs typeface="Arial" pitchFamily="34" charset="0"/>
              </a:rPr>
              <a:t>devices</a:t>
            </a:r>
            <a:endParaRPr lang="en-US" dirty="0">
              <a:latin typeface="Baskerville Old Face" pitchFamily="18" charset="0"/>
              <a:ea typeface="ＭＳ Ｐゴシック" charset="-128"/>
            </a:endParaRPr>
          </a:p>
          <a:p>
            <a:pPr marL="342900" indent="-3429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b="1" dirty="0">
                <a:latin typeface="Baskerville Old Face" pitchFamily="18" charset="0"/>
                <a:ea typeface="ＭＳ Ｐゴシック" charset="0"/>
                <a:cs typeface="Times New Roman" charset="0"/>
              </a:rPr>
              <a:t>Cohesion</a:t>
            </a:r>
          </a:p>
          <a:p>
            <a:pPr marL="342900" indent="-3429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Times New Roman" charset="0"/>
              </a:rPr>
              <a:t>Coherence</a:t>
            </a:r>
          </a:p>
          <a:p>
            <a:pPr marL="342900" indent="-3429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Times New Roman" charset="0"/>
              </a:rPr>
              <a:t>Hedges</a:t>
            </a:r>
          </a:p>
          <a:p>
            <a:pPr marL="342900" indent="-3429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dirty="0">
                <a:latin typeface="Baskerville Old Face" pitchFamily="18" charset="0"/>
                <a:ea typeface="ＭＳ Ｐゴシック" charset="0"/>
                <a:cs typeface="Times New Roman" charset="0"/>
              </a:rPr>
              <a:t>Implicatures</a:t>
            </a:r>
          </a:p>
        </p:txBody>
      </p:sp>
      <p:sp>
        <p:nvSpPr>
          <p:cNvPr id="7" name="مستطيل 5"/>
          <p:cNvSpPr>
            <a:spLocks noGrp="1" noChangeArrowheads="1"/>
          </p:cNvSpPr>
          <p:nvPr>
            <p:ph type="title"/>
          </p:nvPr>
        </p:nvSpPr>
        <p:spPr>
          <a:xfrm>
            <a:off x="457200" y="436563"/>
            <a:ext cx="8229600" cy="630237"/>
          </a:xfr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500" dirty="0" smtClean="0">
                <a:solidFill>
                  <a:srgbClr val="0000FF"/>
                </a:solidFill>
                <a:latin typeface="Baskerville Old Face" pitchFamily="18" charset="0"/>
                <a:ea typeface="ＭＳ Ｐゴシック" charset="0"/>
                <a:cs typeface="Times New Roman" pitchFamily="18" charset="0"/>
              </a:rPr>
              <a:t>Revision</a:t>
            </a:r>
            <a:endParaRPr lang="ar-SA" sz="3500" dirty="0">
              <a:latin typeface="Baskerville Old Face" pitchFamily="18" charset="0"/>
              <a:ea typeface="ＭＳ Ｐゴシック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9993929-7FCD-4E96-B1A8-ED1F1DC40E7A}" type="slidenum">
              <a:rPr lang="en-US" smtClean="0">
                <a:ea typeface="MS PGothic" pitchFamily="34" charset="-128"/>
              </a:rPr>
              <a:pPr/>
              <a:t>30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16387" name="عنصر نائب للمحتوى 1"/>
          <p:cNvSpPr txBox="1">
            <a:spLocks/>
          </p:cNvSpPr>
          <p:nvPr/>
        </p:nvSpPr>
        <p:spPr bwMode="auto">
          <a:xfrm>
            <a:off x="609600" y="1371600"/>
            <a:ext cx="4191000" cy="437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>
                <a:solidFill>
                  <a:srgbClr val="FF0000"/>
                </a:solidFill>
                <a:latin typeface="Baskerville Old Face" pitchFamily="18" charset="0"/>
                <a:cs typeface="Arial" pitchFamily="34" charset="0"/>
              </a:rPr>
              <a:t>11. First language acquisition</a:t>
            </a:r>
          </a:p>
          <a:p>
            <a:pPr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Arial" pitchFamily="34" charset="0"/>
              </a:rPr>
              <a:t>Acquisition</a:t>
            </a:r>
          </a:p>
          <a:p>
            <a:pPr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Arial" pitchFamily="34" charset="0"/>
              </a:rPr>
              <a:t>Input </a:t>
            </a:r>
          </a:p>
          <a:p>
            <a:pPr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Arial" pitchFamily="34" charset="0"/>
              </a:rPr>
              <a:t>The acquisition schedule</a:t>
            </a:r>
          </a:p>
          <a:p>
            <a:pPr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Arial" pitchFamily="34" charset="0"/>
              </a:rPr>
              <a:t>Cooing and babbling</a:t>
            </a:r>
          </a:p>
          <a:p>
            <a:pPr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Arial" pitchFamily="34" charset="0"/>
              </a:rPr>
              <a:t>The one-word stage</a:t>
            </a:r>
          </a:p>
          <a:p>
            <a:pPr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Arial" pitchFamily="34" charset="0"/>
              </a:rPr>
              <a:t>The two-word stage</a:t>
            </a:r>
          </a:p>
          <a:p>
            <a:pPr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Arial" pitchFamily="34" charset="0"/>
              </a:rPr>
              <a:t>Telegraphic speech</a:t>
            </a:r>
          </a:p>
          <a:p>
            <a:pPr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Arial" pitchFamily="34" charset="0"/>
              </a:rPr>
              <a:t>Developing morphology</a:t>
            </a:r>
          </a:p>
          <a:p>
            <a:pPr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Arial" pitchFamily="34" charset="0"/>
              </a:rPr>
              <a:t>Developing syntax</a:t>
            </a:r>
          </a:p>
          <a:p>
            <a:pPr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Arial" pitchFamily="34" charset="0"/>
              </a:rPr>
              <a:t>Forming questions</a:t>
            </a:r>
          </a:p>
          <a:p>
            <a:pPr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Arial" pitchFamily="34" charset="0"/>
              </a:rPr>
              <a:t>Forming negatives</a:t>
            </a:r>
          </a:p>
          <a:p>
            <a:r>
              <a:rPr lang="en-US" sz="2000">
                <a:latin typeface="Baskerville Old Face" pitchFamily="18" charset="0"/>
                <a:cs typeface="Arial" pitchFamily="34" charset="0"/>
              </a:rPr>
              <a:t> </a:t>
            </a:r>
          </a:p>
          <a:p>
            <a:endParaRPr lang="ar-SA" sz="2000">
              <a:latin typeface="Baskerville Old Face" pitchFamily="18" charset="0"/>
              <a:cs typeface="Times New Roman" pitchFamily="18" charset="0"/>
            </a:endParaRPr>
          </a:p>
        </p:txBody>
      </p:sp>
      <p:sp>
        <p:nvSpPr>
          <p:cNvPr id="7" name="مستطيل 5"/>
          <p:cNvSpPr>
            <a:spLocks noGrp="1" noChangeArrowheads="1"/>
          </p:cNvSpPr>
          <p:nvPr>
            <p:ph type="title"/>
          </p:nvPr>
        </p:nvSpPr>
        <p:spPr>
          <a:xfrm>
            <a:off x="457200" y="436563"/>
            <a:ext cx="8229600" cy="630237"/>
          </a:xfr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500" dirty="0" smtClean="0">
                <a:solidFill>
                  <a:srgbClr val="0000FF"/>
                </a:solidFill>
                <a:latin typeface="Baskerville Old Face" pitchFamily="18" charset="0"/>
                <a:ea typeface="ＭＳ Ｐゴシック" charset="0"/>
                <a:cs typeface="Times New Roman" pitchFamily="18" charset="0"/>
              </a:rPr>
              <a:t>Revision</a:t>
            </a:r>
            <a:endParaRPr lang="ar-SA" sz="3500" dirty="0">
              <a:latin typeface="Baskerville Old Face" pitchFamily="18" charset="0"/>
              <a:ea typeface="ＭＳ Ｐゴシック" charset="0"/>
            </a:endParaRPr>
          </a:p>
        </p:txBody>
      </p:sp>
      <p:sp>
        <p:nvSpPr>
          <p:cNvPr id="16389" name="مستطيل 5"/>
          <p:cNvSpPr>
            <a:spLocks noChangeArrowheads="1"/>
          </p:cNvSpPr>
          <p:nvPr/>
        </p:nvSpPr>
        <p:spPr bwMode="auto">
          <a:xfrm>
            <a:off x="5029200" y="1328738"/>
            <a:ext cx="3581400" cy="438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ja-JP">
                <a:solidFill>
                  <a:srgbClr val="FF0000"/>
                </a:solidFill>
                <a:latin typeface="Baskerville Old Face" pitchFamily="18" charset="0"/>
              </a:rPr>
              <a:t>12. Second language learning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ja-JP">
                <a:latin typeface="Baskerville Old Face" pitchFamily="18" charset="0"/>
              </a:rPr>
              <a:t>Foreign language (EFL)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ja-JP">
                <a:latin typeface="Baskerville Old Face" pitchFamily="18" charset="0"/>
              </a:rPr>
              <a:t>Second language (ESL)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Acquisition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Learning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Focus on method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The Grammar-translation method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  <a:cs typeface="Times New Roman" pitchFamily="18" charset="0"/>
              </a:rPr>
              <a:t>The Audio-lingual method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>
                <a:latin typeface="Baskerville Old Face" pitchFamily="18" charset="0"/>
              </a:rPr>
              <a:t>Communicative approaches:</a:t>
            </a:r>
          </a:p>
          <a:p>
            <a:pPr algn="just"/>
            <a:endParaRPr lang="en-US">
              <a:latin typeface="Baskerville Old Face" pitchFamily="18" charset="0"/>
              <a:cs typeface="Times New Roman" pitchFamily="18" charset="0"/>
            </a:endParaRPr>
          </a:p>
          <a:p>
            <a:pPr algn="just"/>
            <a:endParaRPr lang="en-US">
              <a:latin typeface="Baskerville Old Face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A79C41D-8BB9-4314-A662-63BA4313D7D8}" type="slidenum">
              <a:rPr lang="en-US" smtClean="0">
                <a:ea typeface="MS PGothic" pitchFamily="34" charset="-128"/>
              </a:rPr>
              <a:pPr/>
              <a:t>31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5" name="عنصر نائب للمحتوى 1"/>
          <p:cNvSpPr txBox="1">
            <a:spLocks/>
          </p:cNvSpPr>
          <p:nvPr/>
        </p:nvSpPr>
        <p:spPr bwMode="auto">
          <a:xfrm>
            <a:off x="609600" y="1371600"/>
            <a:ext cx="8077200" cy="437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Baskerville Old Face" pitchFamily="18" charset="0"/>
                <a:ea typeface="ＭＳ Ｐゴシック" charset="-128"/>
                <a:cs typeface="Arial" pitchFamily="34" charset="0"/>
              </a:rPr>
              <a:t>11. First language acquisition</a:t>
            </a:r>
            <a:endParaRPr lang="en-US" sz="2000" dirty="0">
              <a:latin typeface="Baskerville Old Face" pitchFamily="18" charset="0"/>
              <a:ea typeface="ＭＳ Ｐゴシック" charset="-128"/>
              <a:cs typeface="Arial" pitchFamily="34" charset="0"/>
            </a:endParaRPr>
          </a:p>
          <a:p>
            <a:pPr>
              <a:defRPr/>
            </a:pPr>
            <a:r>
              <a:rPr lang="en-US" sz="2000" dirty="0">
                <a:latin typeface="Baskerville Old Face" pitchFamily="18" charset="0"/>
                <a:ea typeface="ＭＳ Ｐゴシック" charset="-128"/>
              </a:rPr>
              <a:t>- The earliest use of speech-like sounds has been described as</a:t>
            </a:r>
            <a:endParaRPr lang="en-US" sz="2000" b="1" dirty="0">
              <a:latin typeface="Baskerville Old Face" pitchFamily="18" charset="0"/>
              <a:ea typeface="ＭＳ Ｐゴシック" charset="-128"/>
              <a:cs typeface="Arial" pitchFamily="34" charset="0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000" dirty="0">
                <a:latin typeface="Baskerville Old Face" pitchFamily="18" charset="0"/>
                <a:ea typeface="ＭＳ Ｐゴシック" charset="-128"/>
                <a:cs typeface="Arial" pitchFamily="34" charset="0"/>
              </a:rPr>
              <a:t>two-word stage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000" dirty="0">
                <a:latin typeface="Baskerville Old Face" pitchFamily="18" charset="0"/>
                <a:ea typeface="ＭＳ Ｐゴシック" charset="-128"/>
                <a:cs typeface="Arial" pitchFamily="34" charset="0"/>
              </a:rPr>
              <a:t>holophrastic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000" dirty="0">
                <a:latin typeface="Baskerville Old Face" pitchFamily="18" charset="0"/>
                <a:ea typeface="ＭＳ Ｐゴシック" charset="-128"/>
                <a:cs typeface="Arial" pitchFamily="34" charset="0"/>
              </a:rPr>
              <a:t>one-word stage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000" b="1" dirty="0">
                <a:latin typeface="Baskerville Old Face" pitchFamily="18" charset="0"/>
                <a:ea typeface="ＭＳ Ｐゴシック" charset="-128"/>
                <a:cs typeface="Arial" pitchFamily="34" charset="0"/>
              </a:rPr>
              <a:t>cooing</a:t>
            </a:r>
            <a:endParaRPr lang="en-US" sz="2000" dirty="0">
              <a:latin typeface="Baskerville Old Face" pitchFamily="18" charset="0"/>
              <a:ea typeface="ＭＳ Ｐゴシック" charset="-128"/>
              <a:cs typeface="Arial" pitchFamily="34" charset="0"/>
            </a:endParaRPr>
          </a:p>
          <a:p>
            <a:pPr>
              <a:defRPr/>
            </a:pPr>
            <a:r>
              <a:rPr lang="en-US" sz="2000" dirty="0">
                <a:latin typeface="Baskerville Old Face" pitchFamily="18" charset="0"/>
                <a:ea typeface="ＭＳ Ｐゴシック" charset="-128"/>
                <a:cs typeface="Arial" pitchFamily="34" charset="0"/>
              </a:rPr>
              <a:t> </a:t>
            </a:r>
          </a:p>
          <a:p>
            <a:pPr>
              <a:defRPr/>
            </a:pPr>
            <a:r>
              <a:rPr lang="en-US" altLang="ja-JP" sz="2000" dirty="0">
                <a:solidFill>
                  <a:srgbClr val="FF0000"/>
                </a:solidFill>
                <a:latin typeface="Baskerville Old Face" pitchFamily="18" charset="0"/>
                <a:ea typeface="ＭＳ Ｐゴシック" charset="-128"/>
              </a:rPr>
              <a:t>12. Second language learning</a:t>
            </a:r>
          </a:p>
          <a:p>
            <a:pPr>
              <a:defRPr/>
            </a:pPr>
            <a:r>
              <a:rPr lang="en-US" sz="2000" dirty="0">
                <a:latin typeface="Baskerville Old Face" pitchFamily="18" charset="0"/>
                <a:ea typeface="ＭＳ Ｐゴシック" charset="-128"/>
              </a:rPr>
              <a:t>- The gradual development of ability in a language by using it naturally in communicative situations with others who know the language is known as 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altLang="ja-JP" sz="2000" dirty="0">
                <a:latin typeface="Baskerville Old Face" pitchFamily="18" charset="0"/>
                <a:ea typeface="ＭＳ Ｐゴシック" charset="-128"/>
              </a:rPr>
              <a:t>learning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altLang="ja-JP" sz="2000" dirty="0">
                <a:latin typeface="Baskerville Old Face" pitchFamily="18" charset="0"/>
                <a:ea typeface="ＭＳ Ｐゴシック" charset="-128"/>
              </a:rPr>
              <a:t>input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altLang="ja-JP" sz="2000" b="1" dirty="0">
                <a:latin typeface="Baskerville Old Face" pitchFamily="18" charset="0"/>
                <a:ea typeface="ＭＳ Ｐゴシック" charset="-128"/>
              </a:rPr>
              <a:t>acquisition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altLang="ja-JP" sz="2000" dirty="0">
                <a:latin typeface="Baskerville Old Face" pitchFamily="18" charset="0"/>
                <a:ea typeface="ＭＳ Ｐゴシック" charset="-128"/>
              </a:rPr>
              <a:t>method</a:t>
            </a:r>
          </a:p>
          <a:p>
            <a:pPr>
              <a:defRPr/>
            </a:pPr>
            <a:endParaRPr lang="ar-SA" sz="2000" dirty="0">
              <a:latin typeface="Baskerville Old Face" pitchFamily="18" charset="0"/>
              <a:ea typeface="ＭＳ Ｐゴシック" charset="-128"/>
              <a:cs typeface="Times New Roman" pitchFamily="18" charset="0"/>
            </a:endParaRPr>
          </a:p>
        </p:txBody>
      </p:sp>
      <p:sp>
        <p:nvSpPr>
          <p:cNvPr id="7" name="مستطيل 5"/>
          <p:cNvSpPr>
            <a:spLocks noGrp="1" noChangeArrowheads="1"/>
          </p:cNvSpPr>
          <p:nvPr>
            <p:ph type="title"/>
          </p:nvPr>
        </p:nvSpPr>
        <p:spPr>
          <a:xfrm>
            <a:off x="457200" y="436563"/>
            <a:ext cx="8229600" cy="630237"/>
          </a:xfr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500" dirty="0" smtClean="0">
                <a:solidFill>
                  <a:srgbClr val="0000FF"/>
                </a:solidFill>
                <a:latin typeface="Baskerville Old Face" pitchFamily="18" charset="0"/>
                <a:ea typeface="ＭＳ Ｐゴシック" charset="0"/>
                <a:cs typeface="Times New Roman" pitchFamily="18" charset="0"/>
              </a:rPr>
              <a:t>Revision</a:t>
            </a:r>
            <a:endParaRPr lang="ar-SA" sz="3500" dirty="0">
              <a:latin typeface="Baskerville Old Face" pitchFamily="18" charset="0"/>
              <a:ea typeface="ＭＳ Ｐゴシック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1353C06-5A8E-4A06-9BE8-8F384AC980D9}" type="slidenum">
              <a:rPr lang="en-US" smtClean="0">
                <a:ea typeface="MS PGothic" pitchFamily="34" charset="-128"/>
              </a:rPr>
              <a:pPr/>
              <a:t>32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18435" name="عنصر نائب للمحتوى 1"/>
          <p:cNvSpPr txBox="1">
            <a:spLocks/>
          </p:cNvSpPr>
          <p:nvPr/>
        </p:nvSpPr>
        <p:spPr bwMode="auto">
          <a:xfrm>
            <a:off x="609600" y="1371600"/>
            <a:ext cx="8077200" cy="437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Baskerville Old Face" pitchFamily="18" charset="0"/>
                <a:ea typeface="ＭＳ Ｐゴシック" charset="-128"/>
                <a:cs typeface="Arial" pitchFamily="34" charset="0"/>
              </a:rPr>
              <a:t>13. Gestures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-128"/>
                <a:cs typeface="Arial" pitchFamily="34" charset="0"/>
              </a:rPr>
              <a:t>Meaning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-128"/>
                <a:cs typeface="Arial" pitchFamily="34" charset="0"/>
              </a:rPr>
              <a:t>Types of gestures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 err="1">
                <a:latin typeface="Baskerville Old Face" pitchFamily="18" charset="0"/>
                <a:ea typeface="ＭＳ Ｐゴシック" charset="-128"/>
                <a:cs typeface="Arial" pitchFamily="34" charset="0"/>
              </a:rPr>
              <a:t>Iconics</a:t>
            </a:r>
            <a:endParaRPr lang="en-US" dirty="0">
              <a:latin typeface="Baskerville Old Face" pitchFamily="18" charset="0"/>
              <a:ea typeface="ＭＳ Ｐゴシック" charset="-128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dirty="0" err="1">
                <a:latin typeface="Baskerville Old Face" pitchFamily="18" charset="0"/>
                <a:ea typeface="ＭＳ Ｐゴシック" charset="-128"/>
              </a:rPr>
              <a:t>Deictics</a:t>
            </a:r>
            <a:endParaRPr lang="en-US" dirty="0">
              <a:latin typeface="Baskerville Old Face" pitchFamily="18" charset="0"/>
              <a:ea typeface="ＭＳ Ｐゴシック" charset="-128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-128"/>
              </a:rPr>
              <a:t>Beats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-128"/>
              </a:rPr>
              <a:t>Types of sign languages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-128"/>
              </a:rPr>
              <a:t>alternate sign languages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-128"/>
              </a:rPr>
              <a:t>primary sign languages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-128"/>
              </a:rPr>
              <a:t>The structure of signs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-128"/>
              </a:rPr>
              <a:t>Shape and orientation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-128"/>
              </a:rPr>
              <a:t>Location and movement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>
                <a:latin typeface="Baskerville Old Face" pitchFamily="18" charset="0"/>
                <a:ea typeface="ＭＳ Ｐゴシック" charset="-128"/>
              </a:rPr>
              <a:t>Primes, faces and finger-spelling</a:t>
            </a:r>
          </a:p>
          <a:p>
            <a:pPr>
              <a:defRPr/>
            </a:pPr>
            <a:endParaRPr lang="en-US" dirty="0">
              <a:latin typeface="Baskerville Old Face" pitchFamily="18" charset="0"/>
              <a:ea typeface="ＭＳ Ｐゴシック" charset="-128"/>
              <a:cs typeface="Arial" pitchFamily="34" charset="0"/>
            </a:endParaRPr>
          </a:p>
        </p:txBody>
      </p:sp>
      <p:sp>
        <p:nvSpPr>
          <p:cNvPr id="7" name="مستطيل 5"/>
          <p:cNvSpPr>
            <a:spLocks noGrp="1" noChangeArrowheads="1"/>
          </p:cNvSpPr>
          <p:nvPr>
            <p:ph type="title"/>
          </p:nvPr>
        </p:nvSpPr>
        <p:spPr>
          <a:xfrm>
            <a:off x="457200" y="436563"/>
            <a:ext cx="8229600" cy="630237"/>
          </a:xfr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500" dirty="0" smtClean="0">
                <a:solidFill>
                  <a:srgbClr val="0000FF"/>
                </a:solidFill>
                <a:latin typeface="Baskerville Old Face" pitchFamily="18" charset="0"/>
                <a:ea typeface="ＭＳ Ｐゴシック" charset="0"/>
                <a:cs typeface="Times New Roman" pitchFamily="18" charset="0"/>
              </a:rPr>
              <a:t>Revision</a:t>
            </a:r>
            <a:endParaRPr lang="ar-SA" sz="3500" dirty="0">
              <a:latin typeface="Baskerville Old Face" pitchFamily="18" charset="0"/>
              <a:ea typeface="ＭＳ Ｐゴシック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C7FF31D-CA7B-4F0F-AFDD-98F8422DD3A0}" type="slidenum">
              <a:rPr lang="en-US" smtClean="0">
                <a:ea typeface="MS PGothic" pitchFamily="34" charset="-128"/>
              </a:rPr>
              <a:pPr/>
              <a:t>33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5" name="عنصر نائب للمحتوى 1"/>
          <p:cNvSpPr txBox="1">
            <a:spLocks/>
          </p:cNvSpPr>
          <p:nvPr/>
        </p:nvSpPr>
        <p:spPr bwMode="auto">
          <a:xfrm>
            <a:off x="609600" y="1371600"/>
            <a:ext cx="8077200" cy="437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Baskerville Old Face" pitchFamily="18" charset="0"/>
                <a:ea typeface="ＭＳ Ｐゴシック" charset="-128"/>
                <a:cs typeface="Arial" pitchFamily="34" charset="0"/>
              </a:rPr>
              <a:t>13. Gestures</a:t>
            </a:r>
          </a:p>
          <a:p>
            <a:pPr>
              <a:defRPr/>
            </a:pPr>
            <a:r>
              <a:rPr lang="en-US" sz="2000" dirty="0">
                <a:latin typeface="Baskerville Old Face" pitchFamily="18" charset="0"/>
                <a:ea typeface="ＭＳ Ｐゴシック" charset="-128"/>
              </a:rPr>
              <a:t>- One type of gestures that seem to be a reflection of the meaning of what is said </a:t>
            </a:r>
            <a:r>
              <a:rPr lang="en-US" sz="2000" dirty="0">
                <a:latin typeface="Baskerville Old Face" pitchFamily="18" charset="0"/>
                <a:ea typeface="ＭＳ Ｐゴシック" charset="-128"/>
                <a:cs typeface="Arial" pitchFamily="34" charset="0"/>
              </a:rPr>
              <a:t> 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000" dirty="0" err="1">
                <a:latin typeface="Baskerville Old Face" pitchFamily="18" charset="0"/>
                <a:ea typeface="ＭＳ Ｐゴシック" charset="-128"/>
              </a:rPr>
              <a:t>deictics</a:t>
            </a:r>
            <a:endParaRPr lang="en-US" sz="2000" dirty="0">
              <a:latin typeface="Baskerville Old Face" pitchFamily="18" charset="0"/>
              <a:ea typeface="ＭＳ Ｐゴシック" charset="-128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000" dirty="0">
                <a:latin typeface="Baskerville Old Face" pitchFamily="18" charset="0"/>
                <a:ea typeface="ＭＳ Ｐゴシック" charset="-128"/>
              </a:rPr>
              <a:t>beats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000" b="1" dirty="0" err="1">
                <a:latin typeface="Baskerville Old Face" pitchFamily="18" charset="0"/>
                <a:ea typeface="ＭＳ Ｐゴシック" charset="-128"/>
              </a:rPr>
              <a:t>iconics</a:t>
            </a:r>
            <a:endParaRPr lang="en-US" sz="2000" b="1" dirty="0">
              <a:latin typeface="Baskerville Old Face" pitchFamily="18" charset="0"/>
              <a:ea typeface="ＭＳ Ｐゴシック" charset="-128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000" dirty="0" err="1">
                <a:latin typeface="Baskerville Old Face" pitchFamily="18" charset="0"/>
                <a:ea typeface="ＭＳ Ｐゴシック" charset="-128"/>
              </a:rPr>
              <a:t>oralism</a:t>
            </a:r>
            <a:endParaRPr lang="ar-SA" sz="2000" dirty="0">
              <a:latin typeface="Baskerville Old Face" pitchFamily="18" charset="0"/>
              <a:ea typeface="ＭＳ Ｐゴシック" charset="-128"/>
              <a:cs typeface="Times New Roman" pitchFamily="18" charset="0"/>
            </a:endParaRPr>
          </a:p>
        </p:txBody>
      </p:sp>
      <p:sp>
        <p:nvSpPr>
          <p:cNvPr id="7" name="مستطيل 5"/>
          <p:cNvSpPr>
            <a:spLocks noGrp="1" noChangeArrowheads="1"/>
          </p:cNvSpPr>
          <p:nvPr>
            <p:ph type="title"/>
          </p:nvPr>
        </p:nvSpPr>
        <p:spPr>
          <a:xfrm>
            <a:off x="457200" y="436563"/>
            <a:ext cx="8229600" cy="630237"/>
          </a:xfr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500" dirty="0" smtClean="0">
                <a:solidFill>
                  <a:srgbClr val="0000FF"/>
                </a:solidFill>
                <a:latin typeface="Baskerville Old Face" pitchFamily="18" charset="0"/>
                <a:ea typeface="ＭＳ Ｐゴシック" charset="0"/>
                <a:cs typeface="Times New Roman" pitchFamily="18" charset="0"/>
              </a:rPr>
              <a:t>Revision</a:t>
            </a:r>
            <a:endParaRPr lang="ar-SA" sz="3500" dirty="0">
              <a:latin typeface="Baskerville Old Face" pitchFamily="18" charset="0"/>
              <a:ea typeface="ＭＳ Ｐゴシック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281354" y="152400"/>
            <a:ext cx="82296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I. Phonetics</a:t>
            </a:r>
            <a:endParaRPr lang="ar-SA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11016" y="764704"/>
            <a:ext cx="8440615" cy="4800600"/>
          </a:xfrm>
        </p:spPr>
        <p:txBody>
          <a:bodyPr>
            <a:normAutofit fontScale="92500"/>
          </a:bodyPr>
          <a:lstStyle/>
          <a:p>
            <a:pPr marL="457200" indent="-457200" algn="l" eaLnBrk="1" hangingPunct="1"/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457200" indent="-457200" algn="l" eaLnBrk="1" hangingPunct="1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Phonetics : </a:t>
            </a:r>
            <a:r>
              <a:rPr lang="en-US" sz="1800" b="1" dirty="0" smtClean="0">
                <a:cs typeface="Arial" pitchFamily="34" charset="0"/>
              </a:rPr>
              <a:t>The general study of the characteristics of speech sound</a:t>
            </a:r>
          </a:p>
          <a:p>
            <a:pPr marL="457200" indent="-457200" algn="l" eaLnBrk="1" hangingPunct="1">
              <a:lnSpc>
                <a:spcPct val="150000"/>
              </a:lnSpc>
              <a:buNone/>
            </a:pPr>
            <a:r>
              <a:rPr lang="en-US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Articulatory</a:t>
            </a: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phonetics: </a:t>
            </a:r>
            <a:r>
              <a:rPr lang="en-US" sz="1800" b="1" dirty="0" smtClean="0">
                <a:cs typeface="Arial" pitchFamily="34" charset="0"/>
              </a:rPr>
              <a:t> The study of how speech sounds are made, or articulated </a:t>
            </a:r>
          </a:p>
          <a:p>
            <a:pPr marL="457200" indent="-457200" algn="l" eaLnBrk="1" hangingPunct="1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Auditory phonetics: </a:t>
            </a:r>
            <a:r>
              <a:rPr lang="en-US" sz="1800" b="1" dirty="0" smtClean="0">
                <a:cs typeface="Arial" pitchFamily="34" charset="0"/>
              </a:rPr>
              <a:t>The study which deals with the perception of speech sounds </a:t>
            </a:r>
          </a:p>
          <a:p>
            <a:pPr marL="457200" indent="-457200" algn="l" eaLnBrk="1" hangingPunct="1">
              <a:lnSpc>
                <a:spcPct val="150000"/>
              </a:lnSpc>
              <a:buNone/>
            </a:pPr>
            <a:r>
              <a:rPr lang="en-US" sz="1800" b="1" dirty="0" smtClean="0">
                <a:cs typeface="Arial" pitchFamily="34" charset="0"/>
              </a:rPr>
              <a:t>                                                 via the ear.</a:t>
            </a:r>
            <a:endParaRPr lang="en-US" sz="2400" b="1" dirty="0" smtClean="0">
              <a:cs typeface="Arial" pitchFamily="34" charset="0"/>
            </a:endParaRPr>
          </a:p>
          <a:p>
            <a:pPr marL="457200" indent="-457200" algn="l" eaLnBrk="1" hangingPunct="1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Acoustic phonetics: </a:t>
            </a:r>
            <a:r>
              <a:rPr lang="en-US" sz="1800" b="1" dirty="0" smtClean="0">
                <a:cs typeface="Arial" pitchFamily="34" charset="0"/>
              </a:rPr>
              <a:t>The study which deals with the physical properties of speech </a:t>
            </a:r>
          </a:p>
          <a:p>
            <a:pPr marL="457200" indent="-457200" algn="l" eaLnBrk="1" hangingPunct="1">
              <a:lnSpc>
                <a:spcPct val="150000"/>
              </a:lnSpc>
              <a:buNone/>
            </a:pPr>
            <a:r>
              <a:rPr lang="en-US" sz="1800" b="1" dirty="0" smtClean="0">
                <a:cs typeface="Arial" pitchFamily="34" charset="0"/>
              </a:rPr>
              <a:t>                                                 as sound waves in the air.</a:t>
            </a:r>
            <a:endParaRPr lang="ar-SA" sz="1800" b="1" dirty="0" smtClean="0">
              <a:cs typeface="Arial" pitchFamily="34" charset="0"/>
            </a:endParaRPr>
          </a:p>
          <a:p>
            <a:pPr marL="457200" indent="-457200" algn="l" eaLnBrk="1" hangingPunct="1">
              <a:lnSpc>
                <a:spcPct val="150000"/>
              </a:lnSpc>
              <a:buNone/>
            </a:pPr>
            <a:r>
              <a:rPr lang="en-US" sz="18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Phonetic alphabet: </a:t>
            </a:r>
            <a:r>
              <a:rPr lang="en-US" sz="1800" b="1" dirty="0" smtClean="0">
                <a:cs typeface="Arial" pitchFamily="34" charset="0"/>
              </a:rPr>
              <a:t>A set of symbols that exists to represent both consonants and  </a:t>
            </a:r>
            <a:r>
              <a:rPr lang="ar-SA" sz="1800" b="1" dirty="0" smtClean="0">
                <a:cs typeface="Arial" pitchFamily="34" charset="0"/>
              </a:rPr>
              <a:t>            </a:t>
            </a:r>
            <a:r>
              <a:rPr lang="en-US" sz="1800" b="1" dirty="0" smtClean="0">
                <a:cs typeface="Arial" pitchFamily="34" charset="0"/>
              </a:rPr>
              <a:t>                                               vowel sounds in a language</a:t>
            </a:r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92369" y="304800"/>
            <a:ext cx="82296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II. Voiced &amp; Voiceless Sounds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140677" y="1524000"/>
            <a:ext cx="8721969" cy="4572001"/>
          </a:xfrm>
        </p:spPr>
        <p:txBody>
          <a:bodyPr>
            <a:normAutofit fontScale="85000" lnSpcReduction="20000"/>
          </a:bodyPr>
          <a:lstStyle/>
          <a:p>
            <a:pPr algn="l" eaLnBrk="1" hangingPunct="1">
              <a:buFontTx/>
              <a:buChar char="-"/>
            </a:pP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Human speech sounds are produced using the fairly complex oral equipment:-</a:t>
            </a:r>
          </a:p>
          <a:p>
            <a:pPr algn="l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- Lungs                    - trachea                - larynx             - vocal cords         - pharynx</a:t>
            </a:r>
          </a:p>
          <a:p>
            <a:pPr algn="l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- tongue                  - uvula                   - velum             - palate                  - alveolar ridge </a:t>
            </a:r>
          </a:p>
          <a:p>
            <a:pPr algn="l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- nasal cavity          - teeth</a:t>
            </a:r>
          </a:p>
          <a:p>
            <a:pPr algn="l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 </a:t>
            </a:r>
          </a:p>
          <a:p>
            <a:pPr algn="l" eaLnBrk="1" hangingPunct="1">
              <a:buAutoNum type="arabicPeriod"/>
            </a:pP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Voiceless Sound</a:t>
            </a:r>
            <a:r>
              <a:rPr lang="en-US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</a:t>
            </a:r>
            <a:r>
              <a:rPr lang="en-US" sz="1800" b="1" dirty="0" smtClean="0">
                <a:solidFill>
                  <a:srgbClr val="000000"/>
                </a:solidFill>
                <a:cs typeface="Arial" pitchFamily="34" charset="0"/>
              </a:rPr>
              <a:t>: They are produced when the vocal cords are </a:t>
            </a:r>
            <a:r>
              <a:rPr lang="en-US" sz="1800" b="1" i="1" u="sng" dirty="0" smtClean="0">
                <a:solidFill>
                  <a:srgbClr val="009900"/>
                </a:solidFill>
                <a:cs typeface="Arial" pitchFamily="34" charset="0"/>
              </a:rPr>
              <a:t>spread apart </a:t>
            </a:r>
            <a:r>
              <a:rPr lang="en-US" sz="1800" b="1" dirty="0" smtClean="0">
                <a:solidFill>
                  <a:srgbClr val="000000"/>
                </a:solidFill>
                <a:cs typeface="Arial" pitchFamily="34" charset="0"/>
              </a:rPr>
              <a:t>and the air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0000"/>
                </a:solidFill>
                <a:cs typeface="Arial" pitchFamily="34" charset="0"/>
              </a:rPr>
              <a:t>                                          from the  lungs passes between them unimpeded. [ p, f , </a:t>
            </a:r>
            <a:r>
              <a:rPr lang="en-US" sz="1800" b="1" u="sng" dirty="0" smtClean="0">
                <a:solidFill>
                  <a:srgbClr val="FF0000"/>
                </a:solidFill>
                <a:cs typeface="Arial" pitchFamily="34" charset="0"/>
              </a:rPr>
              <a:t>th</a:t>
            </a:r>
            <a:r>
              <a:rPr lang="en-US" sz="1800" b="1" dirty="0" smtClean="0">
                <a:solidFill>
                  <a:srgbClr val="000000"/>
                </a:solidFill>
                <a:cs typeface="Arial" pitchFamily="34" charset="0"/>
              </a:rPr>
              <a:t>ink , t, k, </a:t>
            </a:r>
            <a:r>
              <a:rPr lang="en-US" sz="1800" b="1" dirty="0" err="1" smtClean="0">
                <a:solidFill>
                  <a:srgbClr val="000000"/>
                </a:solidFill>
                <a:cs typeface="Arial" pitchFamily="34" charset="0"/>
              </a:rPr>
              <a:t>sh</a:t>
            </a:r>
            <a:r>
              <a:rPr lang="en-US" sz="1800" b="1" dirty="0" smtClean="0">
                <a:solidFill>
                  <a:srgbClr val="000000"/>
                </a:solidFill>
                <a:cs typeface="Arial" pitchFamily="34" charset="0"/>
              </a:rPr>
              <a:t> , h, 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0000"/>
                </a:solidFill>
                <a:cs typeface="Arial" pitchFamily="34" charset="0"/>
              </a:rPr>
              <a:t>                                          </a:t>
            </a:r>
            <a:r>
              <a:rPr lang="en-US" sz="1800" b="1" dirty="0" err="1" smtClean="0">
                <a:solidFill>
                  <a:srgbClr val="000000"/>
                </a:solidFill>
                <a:cs typeface="Arial" pitchFamily="34" charset="0"/>
              </a:rPr>
              <a:t>tch</a:t>
            </a:r>
            <a:r>
              <a:rPr lang="en-US" sz="1800" b="1" dirty="0" smtClean="0">
                <a:solidFill>
                  <a:srgbClr val="000000"/>
                </a:solidFill>
                <a:cs typeface="Arial" pitchFamily="34" charset="0"/>
              </a:rPr>
              <a:t>, s ]</a:t>
            </a:r>
          </a:p>
          <a:p>
            <a:pPr algn="l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2. Voiced sounds:    </a:t>
            </a:r>
            <a:r>
              <a:rPr lang="en-US" sz="1800" b="1" dirty="0" smtClean="0">
                <a:cs typeface="Arial" pitchFamily="34" charset="0"/>
              </a:rPr>
              <a:t>They are produced when the vocal cords are </a:t>
            </a:r>
            <a:r>
              <a:rPr lang="en-US" sz="1800" b="1" u="sng" dirty="0" smtClean="0">
                <a:solidFill>
                  <a:srgbClr val="009900"/>
                </a:solidFill>
                <a:cs typeface="Arial" pitchFamily="34" charset="0"/>
              </a:rPr>
              <a:t>drawn together</a:t>
            </a:r>
            <a:r>
              <a:rPr lang="en-US" sz="2000" b="1" u="sng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and the air </a:t>
            </a:r>
          </a:p>
          <a:p>
            <a:pPr algn="l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                                passes with vibration. [ b, v, </a:t>
            </a:r>
            <a:r>
              <a:rPr lang="en-US" sz="2000" b="1" u="sng" dirty="0" smtClean="0">
                <a:solidFill>
                  <a:srgbClr val="FF0000"/>
                </a:solidFill>
                <a:cs typeface="Arial" pitchFamily="34" charset="0"/>
              </a:rPr>
              <a:t>th</a:t>
            </a:r>
            <a:r>
              <a:rPr lang="en-US" sz="2000" b="1" dirty="0" smtClean="0">
                <a:cs typeface="Arial" pitchFamily="34" charset="0"/>
              </a:rPr>
              <a:t>at , d, z, </a:t>
            </a:r>
            <a:r>
              <a:rPr lang="ar-SA" sz="2000" b="1" dirty="0" smtClean="0">
                <a:cs typeface="Arial" pitchFamily="34" charset="0"/>
              </a:rPr>
              <a:t>ج</a:t>
            </a:r>
            <a:r>
              <a:rPr lang="en-US" sz="2000" b="1" dirty="0" smtClean="0">
                <a:cs typeface="Arial" pitchFamily="34" charset="0"/>
              </a:rPr>
              <a:t> , g, </a:t>
            </a:r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err="1" smtClean="0">
                <a:cs typeface="Arial" pitchFamily="34" charset="0"/>
              </a:rPr>
              <a:t>dj</a:t>
            </a:r>
            <a:r>
              <a:rPr lang="en-US" sz="2000" b="1" dirty="0" smtClean="0">
                <a:cs typeface="Arial" pitchFamily="34" charset="0"/>
              </a:rPr>
              <a:t>, </a:t>
            </a:r>
            <a:r>
              <a:rPr lang="en-US" sz="2000" b="1" dirty="0" err="1" smtClean="0">
                <a:cs typeface="Arial" pitchFamily="34" charset="0"/>
              </a:rPr>
              <a:t>ng</a:t>
            </a:r>
            <a:r>
              <a:rPr lang="en-US" sz="2000" b="1" dirty="0" smtClean="0">
                <a:cs typeface="Arial" pitchFamily="34" charset="0"/>
              </a:rPr>
              <a:t>, m, n, w, l, r, j ]</a:t>
            </a:r>
          </a:p>
          <a:p>
            <a:pPr algn="l" eaLnBrk="1" hangingPunct="1">
              <a:buNone/>
            </a:pPr>
            <a:endParaRPr lang="en-US" sz="2000" b="1" u="sng" dirty="0" smtClean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2000" b="1" u="sng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algn="l" eaLnBrk="1" hangingPunct="1">
              <a:buNone/>
            </a:pPr>
            <a:endParaRPr lang="en-US" sz="2000" b="1" u="sng" dirty="0" smtClean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eaLnBrk="1" hangingPunct="1">
              <a:buNone/>
            </a:pPr>
            <a:endParaRPr lang="en-US" sz="2000" b="1" u="sng" dirty="0" smtClean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eaLnBrk="1" hangingPunct="1">
              <a:buFont typeface="Wingdings" pitchFamily="2" charset="2"/>
              <a:buChar char="§"/>
            </a:pPr>
            <a:endParaRPr lang="en-US" sz="1800" b="1" dirty="0" smtClean="0">
              <a:solidFill>
                <a:srgbClr val="FF0066"/>
              </a:solidFill>
              <a:cs typeface="Arial" pitchFamily="34" charset="0"/>
            </a:endParaRPr>
          </a:p>
          <a:p>
            <a:pPr algn="l" eaLnBrk="1" hangingPunct="1">
              <a:buFont typeface="Wingdings" pitchFamily="2" charset="2"/>
              <a:buChar char="§"/>
            </a:pPr>
            <a:endParaRPr lang="en-US" sz="1800" b="1" dirty="0" smtClean="0">
              <a:solidFill>
                <a:srgbClr val="FF0066"/>
              </a:solidFill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</a:t>
            </a:r>
            <a:endParaRPr lang="en-US" sz="2000" b="1" dirty="0" smtClean="0">
              <a:solidFill>
                <a:srgbClr val="FF0066"/>
              </a:solidFill>
              <a:cs typeface="Arial" pitchFamily="34" charset="0"/>
            </a:endParaRPr>
          </a:p>
          <a:p>
            <a:pPr algn="l" eaLnBrk="1" hangingPunct="1">
              <a:buFont typeface="Wingdings" pitchFamily="2" charset="2"/>
              <a:buChar char="§"/>
            </a:pPr>
            <a:endParaRPr lang="en-US" sz="2600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92369" y="304800"/>
            <a:ext cx="82296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III. Place of Articulation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11014" y="1295401"/>
            <a:ext cx="8753474" cy="4678363"/>
          </a:xfrm>
        </p:spPr>
        <p:txBody>
          <a:bodyPr>
            <a:noAutofit/>
          </a:bodyPr>
          <a:lstStyle/>
          <a:p>
            <a:pPr algn="l" rtl="1" eaLnBrk="1" hangingPunct="1">
              <a:buNone/>
            </a:pPr>
            <a:r>
              <a:rPr lang="en-US" sz="185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Place of Articulation: </a:t>
            </a:r>
            <a:r>
              <a:rPr lang="en-US" sz="1850" b="1" dirty="0" smtClean="0">
                <a:cs typeface="Arial" pitchFamily="34" charset="0"/>
              </a:rPr>
              <a:t>The location inside the mouth at which the constriction </a:t>
            </a:r>
          </a:p>
          <a:p>
            <a:pPr algn="l" rtl="1" eaLnBrk="1" hangingPunct="1">
              <a:buNone/>
            </a:pPr>
            <a:r>
              <a:rPr lang="en-US" sz="1850" b="1" dirty="0" smtClean="0">
                <a:cs typeface="Arial" pitchFamily="34" charset="0"/>
              </a:rPr>
              <a:t>                                                takes place. Describing consonant sounds in terms of </a:t>
            </a:r>
            <a:r>
              <a:rPr lang="en-US" sz="1850" b="1" dirty="0" smtClean="0">
                <a:solidFill>
                  <a:srgbClr val="FF0066"/>
                </a:solidFill>
                <a:cs typeface="Arial" pitchFamily="34" charset="0"/>
              </a:rPr>
              <a:t>WHERE</a:t>
            </a:r>
            <a:r>
              <a:rPr lang="en-US" sz="1850" b="1" dirty="0" smtClean="0">
                <a:cs typeface="Arial" pitchFamily="34" charset="0"/>
              </a:rPr>
              <a:t> they are articulated. </a:t>
            </a:r>
            <a:r>
              <a:rPr lang="en-US" sz="1850" b="1" i="1" dirty="0" smtClean="0">
                <a:solidFill>
                  <a:srgbClr val="00B050"/>
                </a:solidFill>
                <a:cs typeface="Arial" pitchFamily="34" charset="0"/>
              </a:rPr>
              <a:t>[the tongue and other parts of the mouth are </a:t>
            </a:r>
          </a:p>
          <a:p>
            <a:pPr algn="l" rtl="1" eaLnBrk="1" hangingPunct="1">
              <a:buNone/>
            </a:pPr>
            <a:r>
              <a:rPr lang="en-US" sz="1850" b="1" i="1" dirty="0" smtClean="0">
                <a:solidFill>
                  <a:srgbClr val="00B050"/>
                </a:solidFill>
                <a:cs typeface="Arial" pitchFamily="34" charset="0"/>
              </a:rPr>
              <a:t>                                                used only  for producing consonant sounds ]</a:t>
            </a:r>
            <a:endParaRPr lang="en-US" sz="1850" b="1" i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>
              <a:buNone/>
            </a:pPr>
            <a:r>
              <a:rPr lang="en-US" sz="185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1. Bilabials: </a:t>
            </a:r>
            <a:r>
              <a:rPr lang="en-US" sz="1850" b="1" dirty="0" smtClean="0">
                <a:cs typeface="Arial" pitchFamily="34" charset="0"/>
              </a:rPr>
              <a:t>The upper lip </a:t>
            </a:r>
            <a:r>
              <a:rPr lang="en-US" sz="1850" b="1" dirty="0" smtClean="0">
                <a:solidFill>
                  <a:srgbClr val="00B050"/>
                </a:solidFill>
                <a:cs typeface="Arial" pitchFamily="34" charset="0"/>
              </a:rPr>
              <a:t>[ bi ] </a:t>
            </a:r>
            <a:r>
              <a:rPr lang="en-US" sz="1850" b="1" dirty="0" smtClean="0">
                <a:cs typeface="Arial" pitchFamily="34" charset="0"/>
              </a:rPr>
              <a:t>and the lower lip </a:t>
            </a:r>
            <a:r>
              <a:rPr lang="en-US" sz="1850" b="1" dirty="0" smtClean="0">
                <a:solidFill>
                  <a:srgbClr val="00B050"/>
                </a:solidFill>
                <a:cs typeface="Arial" pitchFamily="34" charset="0"/>
              </a:rPr>
              <a:t>[labia ]</a:t>
            </a:r>
          </a:p>
          <a:p>
            <a:pPr algn="l" rtl="1" eaLnBrk="1" hangingPunct="1">
              <a:buNone/>
            </a:pPr>
            <a:r>
              <a:rPr lang="en-US" sz="1850" b="1" dirty="0" smtClean="0">
                <a:solidFill>
                  <a:srgbClr val="00B050"/>
                </a:solidFill>
                <a:cs typeface="Arial" pitchFamily="34" charset="0"/>
              </a:rPr>
              <a:t>                       - The sounds that are produced by bilabials are  </a:t>
            </a:r>
            <a:r>
              <a:rPr lang="en-US" sz="1850" b="1" dirty="0" smtClean="0">
                <a:cs typeface="Arial" pitchFamily="34" charset="0"/>
              </a:rPr>
              <a:t>[ </a:t>
            </a:r>
            <a:r>
              <a:rPr lang="en-US" sz="1850" b="1" dirty="0" smtClean="0">
                <a:solidFill>
                  <a:srgbClr val="C00000"/>
                </a:solidFill>
                <a:cs typeface="Arial" pitchFamily="34" charset="0"/>
              </a:rPr>
              <a:t>p , b , m </a:t>
            </a:r>
            <a:r>
              <a:rPr lang="en-US" sz="1850" b="1" dirty="0" smtClean="0">
                <a:cs typeface="Arial" pitchFamily="34" charset="0"/>
              </a:rPr>
              <a:t>]</a:t>
            </a:r>
          </a:p>
          <a:p>
            <a:pPr algn="l" rtl="1" eaLnBrk="1" hangingPunct="1">
              <a:buNone/>
            </a:pPr>
            <a:r>
              <a:rPr lang="en-US" sz="185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185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2. Labiodentals: </a:t>
            </a:r>
            <a:r>
              <a:rPr lang="en-US" sz="18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The lower lip </a:t>
            </a:r>
            <a:r>
              <a:rPr lang="en-US" sz="185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[ labia ] </a:t>
            </a:r>
            <a:r>
              <a:rPr lang="en-US" sz="18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and the upper teeth </a:t>
            </a:r>
            <a:r>
              <a:rPr lang="en-US" sz="185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[ dentals ]</a:t>
            </a:r>
          </a:p>
          <a:p>
            <a:pPr algn="l" rtl="1" eaLnBrk="1" hangingPunct="1">
              <a:buNone/>
            </a:pPr>
            <a:r>
              <a:rPr lang="en-US" sz="185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</a:t>
            </a:r>
            <a:r>
              <a:rPr lang="en-US" sz="1850" b="1" dirty="0" smtClean="0">
                <a:solidFill>
                  <a:srgbClr val="00B050"/>
                </a:solidFill>
                <a:cs typeface="Arial" pitchFamily="34" charset="0"/>
              </a:rPr>
              <a:t>- The sounds that are produced by labiodentals are </a:t>
            </a:r>
            <a:r>
              <a:rPr lang="en-US" sz="18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[ </a:t>
            </a:r>
            <a:r>
              <a:rPr lang="en-US" sz="185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 , v </a:t>
            </a:r>
            <a:r>
              <a:rPr lang="en-US" sz="18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]</a:t>
            </a:r>
          </a:p>
          <a:p>
            <a:pPr algn="l" rtl="1" eaLnBrk="1" hangingPunct="1">
              <a:buNone/>
            </a:pPr>
            <a:r>
              <a:rPr lang="en-US" sz="185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3. Dentals</a:t>
            </a:r>
            <a:r>
              <a:rPr lang="en-US" sz="18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 The sounds that are produced by the </a:t>
            </a:r>
            <a:r>
              <a:rPr lang="en-US" sz="1850" b="1" u="sng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tongue tip </a:t>
            </a:r>
            <a:r>
              <a:rPr lang="en-US" sz="18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and the </a:t>
            </a:r>
            <a:r>
              <a:rPr lang="en-US" sz="1850" b="1" u="sng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upper front teeth</a:t>
            </a:r>
          </a:p>
          <a:p>
            <a:pPr algn="ctr" rtl="1" eaLnBrk="1" hangingPunct="1">
              <a:buNone/>
            </a:pPr>
            <a:r>
              <a:rPr lang="en-US" sz="185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1850" b="1" dirty="0" smtClean="0">
                <a:solidFill>
                  <a:srgbClr val="00B050"/>
                </a:solidFill>
                <a:cs typeface="Arial" pitchFamily="34" charset="0"/>
              </a:rPr>
              <a:t>- The sounds that are produced by dentals are </a:t>
            </a:r>
            <a:r>
              <a:rPr lang="en-US" sz="18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[ </a:t>
            </a:r>
            <a:r>
              <a:rPr lang="en-US" sz="185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</a:t>
            </a:r>
            <a:r>
              <a:rPr lang="en-US" sz="18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ink , </a:t>
            </a:r>
            <a:r>
              <a:rPr lang="en-US" sz="185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</a:t>
            </a:r>
            <a:r>
              <a:rPr lang="en-US" sz="18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at ]</a:t>
            </a:r>
          </a:p>
          <a:p>
            <a:pPr algn="l" rtl="1" eaLnBrk="1" hangingPunct="1">
              <a:buNone/>
            </a:pPr>
            <a:r>
              <a:rPr lang="en-US" sz="185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185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4. </a:t>
            </a:r>
            <a:r>
              <a:rPr lang="en-US" sz="185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Alveolars</a:t>
            </a:r>
            <a:r>
              <a:rPr lang="en-US" sz="185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 </a:t>
            </a:r>
            <a:r>
              <a:rPr lang="en-US" sz="18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The sounds that are produced with the front part of the  </a:t>
            </a:r>
            <a:r>
              <a:rPr lang="en-US" sz="1850" b="1" u="sng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tongue </a:t>
            </a:r>
            <a:r>
              <a:rPr lang="en-US" sz="18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on the </a:t>
            </a:r>
          </a:p>
          <a:p>
            <a:pPr algn="l" rtl="1" eaLnBrk="1" hangingPunct="1">
              <a:buNone/>
            </a:pPr>
            <a:r>
              <a:rPr lang="en-US" sz="18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alveolar ridge which is the rough , bony ridge immediately behind and </a:t>
            </a:r>
          </a:p>
          <a:p>
            <a:pPr algn="l" rtl="1" eaLnBrk="1" hangingPunct="1">
              <a:buNone/>
            </a:pPr>
            <a:r>
              <a:rPr lang="en-US" sz="18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above the upper teeth. [ </a:t>
            </a:r>
            <a:r>
              <a:rPr lang="en-US" sz="185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t, d , s, z , n </a:t>
            </a:r>
            <a:r>
              <a:rPr lang="en-US" sz="18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] </a:t>
            </a:r>
          </a:p>
          <a:p>
            <a:pPr algn="ctr" rtl="1" eaLnBrk="1" hangingPunct="1">
              <a:buNone/>
            </a:pPr>
            <a:endParaRPr lang="en-US" sz="1850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92369" y="304800"/>
            <a:ext cx="82296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III. Place of Articulation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140677" y="1295401"/>
            <a:ext cx="8862646" cy="4678363"/>
          </a:xfrm>
        </p:spPr>
        <p:txBody>
          <a:bodyPr>
            <a:normAutofit fontScale="85000" lnSpcReduction="10000"/>
          </a:bodyPr>
          <a:lstStyle/>
          <a:p>
            <a:pPr algn="l" rtl="1" eaLnBrk="1" hangingPunct="1">
              <a:buNone/>
            </a:pPr>
            <a:r>
              <a:rPr lang="en-US" sz="300" b="1" dirty="0" smtClean="0">
                <a:cs typeface="Arial" pitchFamily="34" charset="0"/>
              </a:rPr>
              <a:t> </a:t>
            </a:r>
            <a:r>
              <a:rPr lang="en-US" sz="500" b="1" dirty="0" smtClean="0">
                <a:cs typeface="Arial" pitchFamily="34" charset="0"/>
              </a:rPr>
              <a:t> </a:t>
            </a:r>
          </a:p>
          <a:p>
            <a:pPr algn="l" rtl="1" eaLnBrk="1" hangingPunct="1">
              <a:buNone/>
            </a:pP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5. Palatals/ Alveolar- palatals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:-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The sounds that are produced with the  </a:t>
            </a:r>
            <a:r>
              <a:rPr lang="en-US" sz="2000" b="1" u="sng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tongue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and 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                                      the </a:t>
            </a:r>
            <a:r>
              <a:rPr lang="en-US" sz="2000" b="1" u="sng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palate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[ the hard part in the roof of the mouth ]. 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                                      [ </a:t>
            </a:r>
            <a:r>
              <a:rPr lang="en-US" sz="20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sh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ut , chur</a:t>
            </a:r>
            <a:r>
              <a:rPr lang="en-US" sz="20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ch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, trea</a:t>
            </a:r>
            <a:r>
              <a:rPr lang="en-US" sz="24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ure</a:t>
            </a:r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, </a:t>
            </a:r>
            <a:r>
              <a:rPr lang="en-US" sz="24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j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oke  ]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                                        -v                -v          +v       +v</a:t>
            </a:r>
          </a:p>
          <a:p>
            <a:pPr algn="l" rtl="1" eaLnBrk="1" hangingPunct="1">
              <a:buNone/>
            </a:pP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6. Velars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 The sounds that are produced with </a:t>
            </a:r>
            <a:r>
              <a:rPr lang="en-US" sz="2000" b="1" u="sng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the back of the tongue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against the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</a:t>
            </a:r>
            <a:r>
              <a:rPr lang="en-US" sz="2000" b="1" u="sng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velum [ soft palate ] 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[ k ,  g , 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ng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, 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-v   +v   +v </a:t>
            </a:r>
          </a:p>
          <a:p>
            <a:pPr algn="l" rtl="1" eaLnBrk="1" hangingPunct="1">
              <a:buNone/>
            </a:pP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7.  </a:t>
            </a:r>
            <a:r>
              <a:rPr lang="en-US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Glottals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 Glottis is the place between the vocal cords /folds in the larynx.  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The only sound that is produced without the active use of the tongue and other  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parts of the mouth.                           [ h ]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                                                           -v  </a:t>
            </a:r>
          </a:p>
          <a:p>
            <a:pPr algn="l" rtl="1" eaLnBrk="1" hangingPunct="1">
              <a:buNone/>
            </a:pPr>
            <a:r>
              <a:rPr lang="ar-SA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</a:t>
            </a: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  </a:t>
            </a:r>
            <a:r>
              <a:rPr lang="en-US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See the table on page 30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        </a:t>
            </a:r>
            <a:endParaRPr lang="en-US" sz="2600" b="1" dirty="0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92369" y="304800"/>
            <a:ext cx="8229600" cy="1143000"/>
          </a:xfrm>
        </p:spPr>
        <p:txBody>
          <a:bodyPr/>
          <a:lstStyle/>
          <a:p>
            <a:pPr marL="400050" indent="-400050" algn="l" rtl="1" eaLnBrk="1" hangingPunct="1"/>
            <a:r>
              <a:rPr lang="en-US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IV. Manner of Articulation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11016" y="1600200"/>
            <a:ext cx="8681464" cy="4373563"/>
          </a:xfrm>
        </p:spPr>
        <p:txBody>
          <a:bodyPr>
            <a:normAutofit fontScale="92500"/>
          </a:bodyPr>
          <a:lstStyle/>
          <a:p>
            <a:pPr algn="l">
              <a:buNone/>
            </a:pP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Manner of Articulation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:- </a:t>
            </a:r>
            <a:r>
              <a:rPr lang="en-US" sz="2000" b="1" dirty="0" smtClean="0">
                <a:cs typeface="Arial" pitchFamily="34" charset="0"/>
              </a:rPr>
              <a:t> Describing consonant sounds in terms of 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HOW</a:t>
            </a:r>
            <a:r>
              <a:rPr lang="en-US" sz="2000" b="1" dirty="0" smtClean="0">
                <a:cs typeface="Arial" pitchFamily="34" charset="0"/>
              </a:rPr>
              <a:t> they are articulated 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or</a:t>
            </a:r>
            <a:r>
              <a:rPr lang="en-US" sz="2000" b="1" dirty="0" smtClean="0">
                <a:cs typeface="Arial" pitchFamily="34" charset="0"/>
              </a:rPr>
              <a:t> in the way they are made or produced.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1 – Stops/ plosive : 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The consonant sounds that are  produced as a result of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                            blocking effect on the air stream, then letting it go abruptly .  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                                                           [p], [b],  [t] , [d], [k], [g]   </a:t>
            </a:r>
            <a:endParaRPr lang="ar-SA" sz="2000" b="1" dirty="0" smtClean="0">
              <a:solidFill>
                <a:srgbClr val="FF0066"/>
              </a:solidFill>
              <a:cs typeface="Arial" pitchFamily="34" charset="0"/>
            </a:endParaRP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2 - Fricatives</a:t>
            </a:r>
            <a:r>
              <a:rPr lang="en-US" sz="2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:-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The sounds produced when blocking the air stream and having the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            air pushed through the very narrow opening causing a type of friction </a:t>
            </a:r>
            <a:r>
              <a:rPr lang="en-US" sz="2000" b="1" i="1" dirty="0" smtClean="0">
                <a:solidFill>
                  <a:srgbClr val="009900"/>
                </a:solidFill>
                <a:cs typeface="Arial" pitchFamily="34" charset="0"/>
              </a:rPr>
              <a:t>.</a:t>
            </a:r>
          </a:p>
          <a:p>
            <a:pPr algn="l">
              <a:buNone/>
            </a:pPr>
            <a:r>
              <a:rPr lang="en-US" sz="2000" b="1" i="1" dirty="0" smtClean="0">
                <a:solidFill>
                  <a:srgbClr val="009900"/>
                </a:solidFill>
                <a:cs typeface="Arial" pitchFamily="34" charset="0"/>
              </a:rPr>
              <a:t>                          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[ f] ,  [v] , [ </a:t>
            </a:r>
            <a:r>
              <a:rPr lang="en-US" sz="2400" b="1" i="1" u="sng" dirty="0" smtClean="0">
                <a:solidFill>
                  <a:srgbClr val="FF0066"/>
                </a:solidFill>
                <a:cs typeface="Arial" pitchFamily="34" charset="0"/>
              </a:rPr>
              <a:t>th</a:t>
            </a:r>
            <a:r>
              <a:rPr lang="en-US" sz="2000" b="1" dirty="0" smtClean="0">
                <a:cs typeface="Arial" pitchFamily="34" charset="0"/>
              </a:rPr>
              <a:t>ink’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] , [</a:t>
            </a:r>
            <a:r>
              <a:rPr lang="en-US" sz="2400" b="1" i="1" u="sng" dirty="0" smtClean="0">
                <a:solidFill>
                  <a:srgbClr val="FF0066"/>
                </a:solidFill>
                <a:cs typeface="Arial" pitchFamily="34" charset="0"/>
              </a:rPr>
              <a:t>th</a:t>
            </a:r>
            <a:r>
              <a:rPr lang="en-US" sz="2000" b="1" dirty="0" smtClean="0">
                <a:cs typeface="Arial" pitchFamily="34" charset="0"/>
              </a:rPr>
              <a:t>at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] , [s] , [z] , [</a:t>
            </a:r>
            <a:r>
              <a:rPr lang="en-US" sz="2000" b="1" dirty="0" err="1" smtClean="0">
                <a:solidFill>
                  <a:srgbClr val="FF0066"/>
                </a:solidFill>
                <a:cs typeface="Arial" pitchFamily="34" charset="0"/>
              </a:rPr>
              <a:t>sh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] , trea</a:t>
            </a:r>
            <a:r>
              <a:rPr lang="en-US" sz="2400" b="1" u="sng" dirty="0" smtClean="0">
                <a:solidFill>
                  <a:srgbClr val="FF0066"/>
                </a:solidFill>
                <a:cs typeface="Arial" pitchFamily="34" charset="0"/>
              </a:rPr>
              <a:t>s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ure]  </a:t>
            </a:r>
          </a:p>
          <a:p>
            <a:pPr algn="l">
              <a:buNone/>
            </a:pPr>
            <a:r>
              <a:rPr lang="en-US" sz="2000" b="1" i="1" dirty="0" smtClean="0">
                <a:solidFill>
                  <a:srgbClr val="C00000"/>
                </a:solidFill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3. Affricates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:- The sounds produced while combining a brief stopping of the air 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                stream with an obstructed release causing some friction.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                 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[ </a:t>
            </a:r>
            <a:r>
              <a:rPr lang="en-US" sz="2400" b="1" i="1" u="sng" dirty="0" smtClean="0">
                <a:solidFill>
                  <a:srgbClr val="FF0066"/>
                </a:solidFill>
                <a:cs typeface="Arial" pitchFamily="34" charset="0"/>
              </a:rPr>
              <a:t>ch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eap] , [</a:t>
            </a:r>
            <a:r>
              <a:rPr lang="en-US" sz="2400" b="1" i="1" u="sng" dirty="0" smtClean="0">
                <a:solidFill>
                  <a:srgbClr val="FF0066"/>
                </a:solidFill>
                <a:cs typeface="Arial" pitchFamily="34" charset="0"/>
              </a:rPr>
              <a:t>g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erm]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                      -v            +v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92369" y="304800"/>
            <a:ext cx="8229600" cy="1143000"/>
          </a:xfrm>
        </p:spPr>
        <p:txBody>
          <a:bodyPr/>
          <a:lstStyle/>
          <a:p>
            <a:pPr marL="400050" indent="-400050" algn="l" rtl="1" eaLnBrk="1" hangingPunct="1"/>
            <a:r>
              <a:rPr lang="en-US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IV. Manner of Articulation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11016" y="1600200"/>
            <a:ext cx="8753472" cy="4373563"/>
          </a:xfrm>
        </p:spPr>
        <p:txBody>
          <a:bodyPr>
            <a:normAutofit fontScale="92500"/>
          </a:bodyPr>
          <a:lstStyle/>
          <a:p>
            <a:pPr algn="l">
              <a:buNone/>
            </a:pPr>
            <a:r>
              <a:rPr lang="en-US" sz="2000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4 – Nasals: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The consonant sounds that are  produced when the velum is lowered and the air stream is allowed to flow through the nose.  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                                                           [m], [n],  [</a:t>
            </a:r>
            <a:r>
              <a:rPr lang="en-US" sz="2000" b="1" dirty="0" err="1" smtClean="0">
                <a:solidFill>
                  <a:srgbClr val="FF0066"/>
                </a:solidFill>
                <a:cs typeface="Arial" pitchFamily="34" charset="0"/>
              </a:rPr>
              <a:t>ng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]</a:t>
            </a:r>
          </a:p>
          <a:p>
            <a:pPr algn="l">
              <a:buNone/>
            </a:pPr>
            <a:r>
              <a:rPr lang="en-US" sz="2000" b="1" dirty="0" smtClean="0">
                <a:cs typeface="Arial" pitchFamily="34" charset="0"/>
              </a:rPr>
              <a:t>                                                                +v    +v    +v   </a:t>
            </a:r>
            <a:endParaRPr lang="ar-SA" sz="2000" b="1" dirty="0" smtClean="0">
              <a:cs typeface="Arial" pitchFamily="34" charset="0"/>
            </a:endParaRP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5 - Liquids</a:t>
            </a:r>
            <a:r>
              <a:rPr lang="en-US" sz="2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:-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There are 2 sounds. 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The Lateral liquid [L]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is  produced by letting the air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            stream flow around the sides of the tongue and the tip of the tongue 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            contacts the middle of the alveolar ridge. The 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[ r]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sound is formed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           with the tongue tip raised </a:t>
            </a:r>
            <a:r>
              <a:rPr lang="en-US" sz="2000" b="1" i="1" dirty="0" smtClean="0">
                <a:solidFill>
                  <a:srgbClr val="009900"/>
                </a:solidFill>
                <a:cs typeface="Arial" pitchFamily="34" charset="0"/>
              </a:rPr>
              <a:t>and curled back; near the alveolar ridge. 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</a:t>
            </a:r>
          </a:p>
          <a:p>
            <a:pPr algn="l">
              <a:buNone/>
            </a:pPr>
            <a:r>
              <a:rPr lang="en-US" sz="2000" b="1" i="1" dirty="0" smtClean="0">
                <a:solidFill>
                  <a:srgbClr val="C00000"/>
                </a:solidFill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6. Glides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:- The sounds produced while combining a brief stopping of the air 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                stream with an obstructed release causing some friction.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                 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[ </a:t>
            </a:r>
            <a:r>
              <a:rPr lang="en-US" sz="2400" b="1" i="1" u="sng" dirty="0" smtClean="0">
                <a:solidFill>
                  <a:srgbClr val="FF0066"/>
                </a:solidFill>
                <a:cs typeface="Arial" pitchFamily="34" charset="0"/>
              </a:rPr>
              <a:t>ch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eap] , [</a:t>
            </a:r>
            <a:r>
              <a:rPr lang="en-US" sz="2400" b="1" i="1" u="sng" dirty="0" smtClean="0">
                <a:solidFill>
                  <a:srgbClr val="FF0066"/>
                </a:solidFill>
                <a:cs typeface="Arial" pitchFamily="34" charset="0"/>
              </a:rPr>
              <a:t>g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erm]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                      -v            +v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92369" y="304800"/>
            <a:ext cx="8229600" cy="1143000"/>
          </a:xfrm>
        </p:spPr>
        <p:txBody>
          <a:bodyPr/>
          <a:lstStyle/>
          <a:p>
            <a:pPr marL="400050" indent="-400050" algn="l" rtl="1" eaLnBrk="1" hangingPunct="1"/>
            <a:r>
              <a:rPr lang="en-US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IV. Manner of Articulation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11016" y="1600200"/>
            <a:ext cx="8753472" cy="4373563"/>
          </a:xfrm>
        </p:spPr>
        <p:txBody>
          <a:bodyPr>
            <a:normAutofit/>
          </a:bodyPr>
          <a:lstStyle/>
          <a:p>
            <a:pPr algn="l">
              <a:buNone/>
            </a:pPr>
            <a:r>
              <a:rPr lang="en-US" sz="1800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7.Glottal stop : </a:t>
            </a: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The consonant sound that is  produced when the space between  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                                  the vocal folds ( the glottis) is closed completely ( very briefly) 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                                  then released . We produce glottal stop when saying the following    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                                                Oh </a:t>
            </a:r>
            <a:r>
              <a:rPr lang="en-US" sz="1800" b="1" dirty="0" err="1" smtClean="0">
                <a:solidFill>
                  <a:srgbClr val="FF0066"/>
                </a:solidFill>
                <a:cs typeface="Arial" pitchFamily="34" charset="0"/>
              </a:rPr>
              <a:t>oh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! </a:t>
            </a: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Between them or butter or bottle.</a:t>
            </a:r>
            <a:endParaRPr lang="en-US" sz="1800" b="1" dirty="0" smtClean="0">
              <a:solidFill>
                <a:srgbClr val="FF0066"/>
              </a:solidFill>
              <a:cs typeface="Arial" pitchFamily="34" charset="0"/>
            </a:endParaRP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                                           [ Harry – Potter ]------- </a:t>
            </a: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 without </a:t>
            </a:r>
            <a:r>
              <a:rPr lang="en-US" sz="1800" b="1" i="1" dirty="0" smtClean="0">
                <a:cs typeface="Arial" pitchFamily="34" charset="0"/>
              </a:rPr>
              <a:t>H &amp; </a:t>
            </a:r>
            <a:r>
              <a:rPr lang="en-US" sz="1800" b="1" i="1" dirty="0" err="1" smtClean="0">
                <a:cs typeface="Arial" pitchFamily="34" charset="0"/>
              </a:rPr>
              <a:t>tt</a:t>
            </a:r>
            <a:endParaRPr lang="en-US" sz="1800" b="1" i="1" dirty="0" smtClean="0">
              <a:cs typeface="Arial" pitchFamily="34" charset="0"/>
            </a:endParaRPr>
          </a:p>
          <a:p>
            <a:pPr algn="l">
              <a:buNone/>
            </a:pPr>
            <a:r>
              <a:rPr lang="en-US" sz="1800" b="1" i="1" dirty="0" smtClean="0">
                <a:cs typeface="Arial" pitchFamily="34" charset="0"/>
              </a:rPr>
              <a:t>                 </a:t>
            </a:r>
            <a:endParaRPr lang="ar-SA" sz="1800" b="1" i="1" dirty="0" smtClean="0">
              <a:cs typeface="Arial" pitchFamily="34" charset="0"/>
            </a:endParaRPr>
          </a:p>
          <a:p>
            <a:pPr algn="l">
              <a:buNone/>
            </a:pPr>
            <a:r>
              <a:rPr lang="en-US" sz="18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</a:t>
            </a:r>
            <a:r>
              <a:rPr lang="en-US" sz="1800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8- Flap</a:t>
            </a:r>
            <a:r>
              <a:rPr lang="en-US" sz="18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:- </a:t>
            </a: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The consonant sound that is produced by the tongue tip tapping the 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                     alveolar ridge briefly. We make a flap when we pronounce the word 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butter</a:t>
            </a: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 in a way close to </a:t>
            </a:r>
            <a:r>
              <a:rPr lang="en-US" sz="1800" b="1" dirty="0" err="1" smtClean="0">
                <a:solidFill>
                  <a:srgbClr val="FF0066"/>
                </a:solidFill>
                <a:cs typeface="Arial" pitchFamily="34" charset="0"/>
              </a:rPr>
              <a:t>budder</a:t>
            </a: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; like many American English speakers.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                            [metal] , [medal] 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                            [ writer]  , [ rider ]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92369" y="304800"/>
            <a:ext cx="8229600" cy="1143000"/>
          </a:xfrm>
        </p:spPr>
        <p:txBody>
          <a:bodyPr/>
          <a:lstStyle/>
          <a:p>
            <a:pPr marL="400050" indent="-400050" algn="l" rtl="1" eaLnBrk="1" hangingPunct="1"/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V. Vowels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11016" y="1371601"/>
            <a:ext cx="8753472" cy="4602163"/>
          </a:xfrm>
        </p:spPr>
        <p:txBody>
          <a:bodyPr>
            <a:normAutofit fontScale="92500"/>
          </a:bodyPr>
          <a:lstStyle/>
          <a:p>
            <a:pPr algn="l">
              <a:buNone/>
            </a:pPr>
            <a:r>
              <a:rPr lang="en-US" sz="2000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</a:t>
            </a:r>
            <a:r>
              <a:rPr lang="en-US" sz="2400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Vowels:</a:t>
            </a:r>
            <a:r>
              <a:rPr lang="en-US" sz="2000" b="1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All vowels are voiced. They are produced with a relatively free flow of  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         air. Vowels sounds are described in the way in which the tongue affects  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         the shape of the airflow to pass through.  </a:t>
            </a:r>
          </a:p>
          <a:p>
            <a:pPr algn="l">
              <a:buNone/>
            </a:pPr>
            <a:r>
              <a:rPr lang="en-US" sz="2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A. Single Vowels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</a:t>
            </a:r>
            <a:r>
              <a:rPr lang="en-US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1. Front Vowels: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     [</a:t>
            </a:r>
            <a:r>
              <a:rPr lang="en-US" sz="2000" b="1" dirty="0" err="1" smtClean="0">
                <a:solidFill>
                  <a:srgbClr val="FF0066"/>
                </a:solidFill>
                <a:cs typeface="Arial" pitchFamily="34" charset="0"/>
              </a:rPr>
              <a:t>i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]  b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ea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d , b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ee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f, k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e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y, m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e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, s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ee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, w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e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     [I] b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i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d, m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y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th, s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i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t, h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i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t, w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o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men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     [</a:t>
            </a:r>
            <a:r>
              <a:rPr lang="en-US" sz="2000" b="1" strike="sngStrike" dirty="0" smtClean="0">
                <a:solidFill>
                  <a:srgbClr val="FF0066"/>
                </a:solidFill>
                <a:cs typeface="Arial" pitchFamily="34" charset="0"/>
              </a:rPr>
              <a:t>3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] b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e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d, d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ea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d, s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ai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d,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</a:t>
            </a:r>
            <a:r>
              <a:rPr lang="en-US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2. Central Vowels: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[</a:t>
            </a:r>
            <a:r>
              <a:rPr lang="en-US" sz="2000" b="1" strike="sngStrike" dirty="0" smtClean="0">
                <a:solidFill>
                  <a:srgbClr val="FF0066"/>
                </a:solidFill>
                <a:cs typeface="Arial" pitchFamily="34" charset="0"/>
              </a:rPr>
              <a:t>e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] 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a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bove , ov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e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n, s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u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pport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     [v] b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u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tt, bl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oo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d, d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o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ve, t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ou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gh   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92369" y="304800"/>
            <a:ext cx="8229600" cy="1143000"/>
          </a:xfrm>
        </p:spPr>
        <p:txBody>
          <a:bodyPr/>
          <a:lstStyle/>
          <a:p>
            <a:pPr marL="400050" indent="-400050" algn="l" rtl="1" eaLnBrk="1" hangingPunct="1"/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V. Vowels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11016" y="1371601"/>
            <a:ext cx="8440615" cy="4602163"/>
          </a:xfrm>
        </p:spPr>
        <p:txBody>
          <a:bodyPr>
            <a:normAutofit lnSpcReduction="10000"/>
          </a:bodyPr>
          <a:lstStyle/>
          <a:p>
            <a:pPr algn="l">
              <a:buNone/>
            </a:pPr>
            <a:r>
              <a:rPr lang="en-US" sz="2000" b="1" dirty="0" smtClean="0">
                <a:solidFill>
                  <a:srgbClr val="000000"/>
                </a:solidFill>
                <a:cs typeface="Arial" pitchFamily="34" charset="0"/>
              </a:rPr>
              <a:t>    3. Back vowels: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000000"/>
                </a:solidFill>
                <a:cs typeface="Arial" pitchFamily="34" charset="0"/>
              </a:rPr>
              <a:t>       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[ u ] boo, move, two, you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    [    ] book, could, put, hot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    [    ] born, caught, fall, raw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    [    ]  </a:t>
            </a:r>
            <a:r>
              <a:rPr lang="en-US" sz="2000" b="1" dirty="0" err="1" smtClean="0">
                <a:solidFill>
                  <a:srgbClr val="FF0066"/>
                </a:solidFill>
                <a:cs typeface="Arial" pitchFamily="34" charset="0"/>
              </a:rPr>
              <a:t>bod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, cot, swan  </a:t>
            </a:r>
          </a:p>
          <a:p>
            <a:pPr algn="l">
              <a:buNone/>
            </a:pP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</a:t>
            </a:r>
            <a:r>
              <a:rPr lang="en-US" sz="2000" b="1" u="sng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B. Diphthongs:</a:t>
            </a:r>
            <a:r>
              <a:rPr lang="en-US" sz="2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Sounds that consist of a combination of two vowel sounds.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[</a:t>
            </a:r>
            <a:r>
              <a:rPr lang="en-US" sz="1800" b="1" dirty="0" err="1" smtClean="0">
                <a:solidFill>
                  <a:srgbClr val="FF0066"/>
                </a:solidFill>
                <a:cs typeface="Arial" pitchFamily="34" charset="0"/>
              </a:rPr>
              <a:t>ai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]   buy, eye, I, my, pie, by, sigh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   [au]  cow, how, now, doubt, bough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   [ </a:t>
            </a:r>
            <a:r>
              <a:rPr lang="en-US" sz="1800" b="1" dirty="0" err="1" smtClean="0">
                <a:solidFill>
                  <a:srgbClr val="FF0066"/>
                </a:solidFill>
                <a:cs typeface="Arial" pitchFamily="34" charset="0"/>
              </a:rPr>
              <a:t>ei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] eight, great, late, hate, say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   [ </a:t>
            </a:r>
            <a:r>
              <a:rPr lang="en-US" sz="1800" b="1" dirty="0" err="1" smtClean="0">
                <a:solidFill>
                  <a:srgbClr val="FF0066"/>
                </a:solidFill>
                <a:cs typeface="Arial" pitchFamily="34" charset="0"/>
              </a:rPr>
              <a:t>ou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] boat, throw, home, toe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   [ </a:t>
            </a:r>
            <a:r>
              <a:rPr lang="en-US" sz="1800" b="1" dirty="0" err="1" smtClean="0">
                <a:solidFill>
                  <a:srgbClr val="FF0066"/>
                </a:solidFill>
                <a:cs typeface="Arial" pitchFamily="34" charset="0"/>
              </a:rPr>
              <a:t>oi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] boy, noise</a:t>
            </a:r>
          </a:p>
          <a:p>
            <a:pPr algn="l">
              <a:buNone/>
            </a:pP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   schwa    [    ] 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a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bout , </a:t>
            </a:r>
            <a:r>
              <a:rPr lang="en-US" sz="2000" b="1" u="sng" dirty="0" smtClean="0">
                <a:solidFill>
                  <a:srgbClr val="FF0066"/>
                </a:solidFill>
                <a:cs typeface="Arial" pitchFamily="34" charset="0"/>
              </a:rPr>
              <a:t>u</a:t>
            </a:r>
            <a:r>
              <a:rPr lang="en-US" sz="1800" b="1" dirty="0" smtClean="0">
                <a:solidFill>
                  <a:srgbClr val="FF0066"/>
                </a:solidFill>
                <a:cs typeface="Arial" pitchFamily="34" charset="0"/>
              </a:rPr>
              <a:t>nderstand</a:t>
            </a:r>
            <a:endParaRPr lang="en-US" sz="2400" b="1" dirty="0" smtClean="0">
              <a:solidFill>
                <a:srgbClr val="009900"/>
              </a:solidFill>
              <a:cs typeface="Arial" pitchFamily="34" charset="0"/>
            </a:endParaRPr>
          </a:p>
          <a:p>
            <a:pPr algn="l">
              <a:buNone/>
            </a:pPr>
            <a:r>
              <a:rPr lang="en-US" sz="2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</a:t>
            </a:r>
            <a:endParaRPr lang="en-US" sz="2000" b="1" dirty="0" smtClean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3818</Words>
  <Application>Microsoft Office PowerPoint</Application>
  <PresentationFormat>عرض على الشاشة (3:4)‏</PresentationFormat>
  <Paragraphs>800</Paragraphs>
  <Slides>42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42</vt:i4>
      </vt:variant>
    </vt:vector>
  </HeadingPairs>
  <TitlesOfParts>
    <vt:vector size="43" baseType="lpstr">
      <vt:lpstr>سمة Office</vt:lpstr>
      <vt:lpstr>VIII. Sample Questions </vt:lpstr>
      <vt:lpstr>VIII. Sample Questions </vt:lpstr>
      <vt:lpstr>VIII. Sample Questions </vt:lpstr>
      <vt:lpstr>VIII. Sample Questions </vt:lpstr>
      <vt:lpstr>III. Sample Questions </vt:lpstr>
      <vt:lpstr>III. Sample Questions   </vt:lpstr>
      <vt:lpstr>III. Sample Questions </vt:lpstr>
      <vt:lpstr>VI. -  Sample Questions</vt:lpstr>
      <vt:lpstr>VI -  Sample Questions</vt:lpstr>
      <vt:lpstr>Vi -  Sample Questions  </vt:lpstr>
      <vt:lpstr>III. Study Questions </vt:lpstr>
      <vt:lpstr>III. Study Questions  3. Try to pronounce the initial sounds of the following words and identify the place of            articulation  of each. </vt:lpstr>
      <vt:lpstr>III. Study Questions  </vt:lpstr>
      <vt:lpstr>III. Study Questions  5 Write the English words that the following  transcriptions refer to </vt:lpstr>
      <vt:lpstr>III. Study Questions  6. Using symbols introduced in this chapter, write the basic phonetic          transcription </vt:lpstr>
      <vt:lpstr>III. Study Questions  7. Using symbols introduced in this chapter, write the basic phonetic          transcription </vt:lpstr>
      <vt:lpstr>IV. Sample Questions </vt:lpstr>
      <vt:lpstr>IV. Sample Questions </vt:lpstr>
      <vt:lpstr>VI. Sample Questions </vt:lpstr>
      <vt:lpstr>Revision</vt:lpstr>
      <vt:lpstr>Revision</vt:lpstr>
      <vt:lpstr>Revision</vt:lpstr>
      <vt:lpstr>Revision</vt:lpstr>
      <vt:lpstr>Revision</vt:lpstr>
      <vt:lpstr>Revision</vt:lpstr>
      <vt:lpstr>Revision</vt:lpstr>
      <vt:lpstr>Revision</vt:lpstr>
      <vt:lpstr>Revision</vt:lpstr>
      <vt:lpstr>Revision</vt:lpstr>
      <vt:lpstr>Revision</vt:lpstr>
      <vt:lpstr>Revision</vt:lpstr>
      <vt:lpstr>Revision</vt:lpstr>
      <vt:lpstr>Revision</vt:lpstr>
      <vt:lpstr>I. Phonetics</vt:lpstr>
      <vt:lpstr>II. Voiced &amp; Voiceless Sounds</vt:lpstr>
      <vt:lpstr>III. Place of Articulation </vt:lpstr>
      <vt:lpstr>III. Place of Articulation </vt:lpstr>
      <vt:lpstr>IV. Manner of Articulation </vt:lpstr>
      <vt:lpstr>IV. Manner of Articulation </vt:lpstr>
      <vt:lpstr>IV. Manner of Articulation </vt:lpstr>
      <vt:lpstr>V. Vowels </vt:lpstr>
      <vt:lpstr>V. Vowels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I. Phonetics</dc:title>
  <dc:creator>HP</dc:creator>
  <cp:lastModifiedBy>HP</cp:lastModifiedBy>
  <cp:revision>20</cp:revision>
  <dcterms:created xsi:type="dcterms:W3CDTF">2014-12-24T21:15:35Z</dcterms:created>
  <dcterms:modified xsi:type="dcterms:W3CDTF">2014-12-25T00:16:33Z</dcterms:modified>
</cp:coreProperties>
</file>