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ppt/diagrams/quickStyle7.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7" r:id="rId4"/>
    <p:sldId id="302" r:id="rId5"/>
    <p:sldId id="312" r:id="rId6"/>
    <p:sldId id="313" r:id="rId7"/>
    <p:sldId id="297" r:id="rId8"/>
    <p:sldId id="314" r:id="rId9"/>
    <p:sldId id="303" r:id="rId10"/>
    <p:sldId id="315" r:id="rId11"/>
    <p:sldId id="316" r:id="rId12"/>
    <p:sldId id="304" r:id="rId13"/>
    <p:sldId id="317" r:id="rId14"/>
    <p:sldId id="305" r:id="rId15"/>
    <p:sldId id="319" r:id="rId16"/>
    <p:sldId id="318" r:id="rId17"/>
    <p:sldId id="306" r:id="rId18"/>
    <p:sldId id="320" r:id="rId19"/>
    <p:sldId id="321" r:id="rId20"/>
    <p:sldId id="307" r:id="rId21"/>
    <p:sldId id="322" r:id="rId22"/>
    <p:sldId id="308" r:id="rId23"/>
    <p:sldId id="323" r:id="rId24"/>
    <p:sldId id="324"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15" autoAdjust="0"/>
    <p:restoredTop sz="94624" autoAdjust="0"/>
  </p:normalViewPr>
  <p:slideViewPr>
    <p:cSldViewPr>
      <p:cViewPr>
        <p:scale>
          <a:sx n="64" d="100"/>
          <a:sy n="64" d="100"/>
        </p:scale>
        <p:origin x="-1332" y="-12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37100B88-6390-47FC-A5D8-3B89E98CC56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679E797-F786-4A00-8405-5EFFBB7F741A}">
      <dgm:prSet/>
      <dgm:spPr/>
      <dgm:t>
        <a:bodyPr/>
        <a:lstStyle/>
        <a:p>
          <a:pPr algn="ctr" rtl="0"/>
          <a:r>
            <a:rPr lang="en-US" b="1" baseline="0" dirty="0" smtClean="0"/>
            <a:t>Morphology</a:t>
          </a:r>
          <a:endParaRPr lang="en-US" baseline="0" dirty="0"/>
        </a:p>
      </dgm:t>
    </dgm:pt>
    <dgm:pt modelId="{B5B5D1AA-2E3D-4ED7-BDE7-37D2B5B420A7}" type="parTrans" cxnId="{1198424C-5136-40D4-B15E-BA843A617944}">
      <dgm:prSet/>
      <dgm:spPr/>
      <dgm:t>
        <a:bodyPr/>
        <a:lstStyle/>
        <a:p>
          <a:endParaRPr lang="en-US"/>
        </a:p>
      </dgm:t>
    </dgm:pt>
    <dgm:pt modelId="{7540A879-2BF3-4BC6-A16A-BE506F34C056}" type="sibTrans" cxnId="{1198424C-5136-40D4-B15E-BA843A617944}">
      <dgm:prSet/>
      <dgm:spPr/>
      <dgm:t>
        <a:bodyPr/>
        <a:lstStyle/>
        <a:p>
          <a:endParaRPr lang="en-US"/>
        </a:p>
      </dgm:t>
    </dgm:pt>
    <dgm:pt modelId="{9DE0F528-319B-4F45-8789-A6963E2FAF01}" type="pres">
      <dgm:prSet presAssocID="{37100B88-6390-47FC-A5D8-3B89E98CC56E}" presName="linear" presStyleCnt="0">
        <dgm:presLayoutVars>
          <dgm:animLvl val="lvl"/>
          <dgm:resizeHandles val="exact"/>
        </dgm:presLayoutVars>
      </dgm:prSet>
      <dgm:spPr/>
      <dgm:t>
        <a:bodyPr/>
        <a:lstStyle/>
        <a:p>
          <a:endParaRPr lang="en-US"/>
        </a:p>
      </dgm:t>
    </dgm:pt>
    <dgm:pt modelId="{4C153E02-7F55-4CA3-B297-6ACE745E53E9}" type="pres">
      <dgm:prSet presAssocID="{2679E797-F786-4A00-8405-5EFFBB7F741A}" presName="parentText" presStyleLbl="node1" presStyleIdx="0" presStyleCnt="1">
        <dgm:presLayoutVars>
          <dgm:chMax val="0"/>
          <dgm:bulletEnabled val="1"/>
        </dgm:presLayoutVars>
      </dgm:prSet>
      <dgm:spPr/>
      <dgm:t>
        <a:bodyPr/>
        <a:lstStyle/>
        <a:p>
          <a:endParaRPr lang="en-US"/>
        </a:p>
      </dgm:t>
    </dgm:pt>
  </dgm:ptLst>
  <dgm:cxnLst>
    <dgm:cxn modelId="{58A8B4A5-509E-4955-B4BC-AFB01793A779}" type="presOf" srcId="{37100B88-6390-47FC-A5D8-3B89E98CC56E}" destId="{9DE0F528-319B-4F45-8789-A6963E2FAF01}" srcOrd="0" destOrd="0" presId="urn:microsoft.com/office/officeart/2005/8/layout/vList2"/>
    <dgm:cxn modelId="{1198424C-5136-40D4-B15E-BA843A617944}" srcId="{37100B88-6390-47FC-A5D8-3B89E98CC56E}" destId="{2679E797-F786-4A00-8405-5EFFBB7F741A}" srcOrd="0" destOrd="0" parTransId="{B5B5D1AA-2E3D-4ED7-BDE7-37D2B5B420A7}" sibTransId="{7540A879-2BF3-4BC6-A16A-BE506F34C056}"/>
    <dgm:cxn modelId="{1F6EAA88-197E-40C1-9E91-09542F3CD115}" type="presOf" srcId="{2679E797-F786-4A00-8405-5EFFBB7F741A}" destId="{4C153E02-7F55-4CA3-B297-6ACE745E53E9}" srcOrd="0" destOrd="0" presId="urn:microsoft.com/office/officeart/2005/8/layout/vList2"/>
    <dgm:cxn modelId="{3291DDC2-AEE6-4368-9D76-A0952AF8CF53}" type="presParOf" srcId="{9DE0F528-319B-4F45-8789-A6963E2FAF01}" destId="{4C153E02-7F55-4CA3-B297-6ACE745E53E9}" srcOrd="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3E61CA9A-9C8B-4925-BC8D-688EEDFAF43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D66BBA7-78CF-4994-AF82-2445BB8083C3}">
      <dgm:prSet/>
      <dgm:spPr/>
      <dgm:t>
        <a:bodyPr/>
        <a:lstStyle/>
        <a:p>
          <a:pPr algn="ctr" rtl="0"/>
          <a:r>
            <a:rPr lang="en-US" b="1" baseline="0" dirty="0" smtClean="0"/>
            <a:t>Morphemes</a:t>
          </a:r>
          <a:endParaRPr lang="en-US" b="1" baseline="0" dirty="0"/>
        </a:p>
      </dgm:t>
    </dgm:pt>
    <dgm:pt modelId="{EA3ACA09-4912-4548-B80F-1DB138BA1FD2}" type="parTrans" cxnId="{901B9C29-82F5-4ED2-9BC8-E6EF85F24281}">
      <dgm:prSet/>
      <dgm:spPr/>
      <dgm:t>
        <a:bodyPr/>
        <a:lstStyle/>
        <a:p>
          <a:endParaRPr lang="en-US"/>
        </a:p>
      </dgm:t>
    </dgm:pt>
    <dgm:pt modelId="{F347E2F8-D23D-4AB4-BFBE-1F43F6628916}" type="sibTrans" cxnId="{901B9C29-82F5-4ED2-9BC8-E6EF85F24281}">
      <dgm:prSet/>
      <dgm:spPr/>
      <dgm:t>
        <a:bodyPr/>
        <a:lstStyle/>
        <a:p>
          <a:endParaRPr lang="en-US"/>
        </a:p>
      </dgm:t>
    </dgm:pt>
    <dgm:pt modelId="{BD101651-B1B0-42E9-B614-3EA44375C4B1}" type="pres">
      <dgm:prSet presAssocID="{3E61CA9A-9C8B-4925-BC8D-688EEDFAF435}" presName="linear" presStyleCnt="0">
        <dgm:presLayoutVars>
          <dgm:animLvl val="lvl"/>
          <dgm:resizeHandles val="exact"/>
        </dgm:presLayoutVars>
      </dgm:prSet>
      <dgm:spPr/>
      <dgm:t>
        <a:bodyPr/>
        <a:lstStyle/>
        <a:p>
          <a:endParaRPr lang="en-US"/>
        </a:p>
      </dgm:t>
    </dgm:pt>
    <dgm:pt modelId="{E5582364-F0ED-4A56-9C18-23094D4A65ED}" type="pres">
      <dgm:prSet presAssocID="{DD66BBA7-78CF-4994-AF82-2445BB8083C3}" presName="parentText" presStyleLbl="node1" presStyleIdx="0" presStyleCnt="1">
        <dgm:presLayoutVars>
          <dgm:chMax val="0"/>
          <dgm:bulletEnabled val="1"/>
        </dgm:presLayoutVars>
      </dgm:prSet>
      <dgm:spPr/>
      <dgm:t>
        <a:bodyPr/>
        <a:lstStyle/>
        <a:p>
          <a:endParaRPr lang="en-US"/>
        </a:p>
      </dgm:t>
    </dgm:pt>
  </dgm:ptLst>
  <dgm:cxnLst>
    <dgm:cxn modelId="{02D16136-53E2-4C7E-973D-A96C01B9E662}" type="presOf" srcId="{DD66BBA7-78CF-4994-AF82-2445BB8083C3}" destId="{E5582364-F0ED-4A56-9C18-23094D4A65ED}" srcOrd="0" destOrd="0" presId="urn:microsoft.com/office/officeart/2005/8/layout/vList2"/>
    <dgm:cxn modelId="{901B9C29-82F5-4ED2-9BC8-E6EF85F24281}" srcId="{3E61CA9A-9C8B-4925-BC8D-688EEDFAF435}" destId="{DD66BBA7-78CF-4994-AF82-2445BB8083C3}" srcOrd="0" destOrd="0" parTransId="{EA3ACA09-4912-4548-B80F-1DB138BA1FD2}" sibTransId="{F347E2F8-D23D-4AB4-BFBE-1F43F6628916}"/>
    <dgm:cxn modelId="{ECDFE094-1C35-4CBA-8573-1CB958245E97}" type="presOf" srcId="{3E61CA9A-9C8B-4925-BC8D-688EEDFAF435}" destId="{BD101651-B1B0-42E9-B614-3EA44375C4B1}" srcOrd="0" destOrd="0" presId="urn:microsoft.com/office/officeart/2005/8/layout/vList2"/>
    <dgm:cxn modelId="{AA87710F-0CDF-4B09-8110-5C342CF1DE41}" type="presParOf" srcId="{BD101651-B1B0-42E9-B614-3EA44375C4B1}" destId="{E5582364-F0ED-4A56-9C18-23094D4A65ED}" srcOrd="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C62F69F9-2D6A-474F-8E7B-C5A993E9E40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C75AF2D-B6A3-460E-AEC6-0303AC7D5AD7}">
      <dgm:prSet/>
      <dgm:spPr/>
      <dgm:t>
        <a:bodyPr/>
        <a:lstStyle/>
        <a:p>
          <a:pPr algn="ctr" rtl="0"/>
          <a:r>
            <a:rPr lang="en-US" b="1" baseline="0" dirty="0" smtClean="0"/>
            <a:t>Free and bound morphemes</a:t>
          </a:r>
          <a:endParaRPr lang="en-US" b="1" baseline="0" dirty="0"/>
        </a:p>
      </dgm:t>
    </dgm:pt>
    <dgm:pt modelId="{739CA59B-52C5-409E-B60B-6173881F9B41}" type="parTrans" cxnId="{1C217AC2-2828-404F-932C-F0C23B919E6C}">
      <dgm:prSet/>
      <dgm:spPr/>
      <dgm:t>
        <a:bodyPr/>
        <a:lstStyle/>
        <a:p>
          <a:endParaRPr lang="en-US"/>
        </a:p>
      </dgm:t>
    </dgm:pt>
    <dgm:pt modelId="{179ED8F9-1F94-4FDE-AD51-A7650323783A}" type="sibTrans" cxnId="{1C217AC2-2828-404F-932C-F0C23B919E6C}">
      <dgm:prSet/>
      <dgm:spPr/>
      <dgm:t>
        <a:bodyPr/>
        <a:lstStyle/>
        <a:p>
          <a:endParaRPr lang="en-US"/>
        </a:p>
      </dgm:t>
    </dgm:pt>
    <dgm:pt modelId="{AA307190-4B06-419A-8A2F-88EC55C77740}" type="pres">
      <dgm:prSet presAssocID="{C62F69F9-2D6A-474F-8E7B-C5A993E9E405}" presName="linear" presStyleCnt="0">
        <dgm:presLayoutVars>
          <dgm:animLvl val="lvl"/>
          <dgm:resizeHandles val="exact"/>
        </dgm:presLayoutVars>
      </dgm:prSet>
      <dgm:spPr/>
      <dgm:t>
        <a:bodyPr/>
        <a:lstStyle/>
        <a:p>
          <a:endParaRPr lang="en-US"/>
        </a:p>
      </dgm:t>
    </dgm:pt>
    <dgm:pt modelId="{F96D167D-D1C9-440A-92A1-44D3C4398784}" type="pres">
      <dgm:prSet presAssocID="{BC75AF2D-B6A3-460E-AEC6-0303AC7D5AD7}" presName="parentText" presStyleLbl="node1" presStyleIdx="0" presStyleCnt="1">
        <dgm:presLayoutVars>
          <dgm:chMax val="0"/>
          <dgm:bulletEnabled val="1"/>
        </dgm:presLayoutVars>
      </dgm:prSet>
      <dgm:spPr/>
      <dgm:t>
        <a:bodyPr/>
        <a:lstStyle/>
        <a:p>
          <a:endParaRPr lang="en-US"/>
        </a:p>
      </dgm:t>
    </dgm:pt>
  </dgm:ptLst>
  <dgm:cxnLst>
    <dgm:cxn modelId="{B93D3DD0-B8C7-4D7F-BFAF-D7C3667DF9ED}" type="presOf" srcId="{BC75AF2D-B6A3-460E-AEC6-0303AC7D5AD7}" destId="{F96D167D-D1C9-440A-92A1-44D3C4398784}" srcOrd="0" destOrd="0" presId="urn:microsoft.com/office/officeart/2005/8/layout/vList2"/>
    <dgm:cxn modelId="{DE4589FA-C62E-4C56-AA0C-12B400C51CF6}" type="presOf" srcId="{C62F69F9-2D6A-474F-8E7B-C5A993E9E405}" destId="{AA307190-4B06-419A-8A2F-88EC55C77740}" srcOrd="0" destOrd="0" presId="urn:microsoft.com/office/officeart/2005/8/layout/vList2"/>
    <dgm:cxn modelId="{1C217AC2-2828-404F-932C-F0C23B919E6C}" srcId="{C62F69F9-2D6A-474F-8E7B-C5A993E9E405}" destId="{BC75AF2D-B6A3-460E-AEC6-0303AC7D5AD7}" srcOrd="0" destOrd="0" parTransId="{739CA59B-52C5-409E-B60B-6173881F9B41}" sibTransId="{179ED8F9-1F94-4FDE-AD51-A7650323783A}"/>
    <dgm:cxn modelId="{D38DC744-FB91-45A8-81D6-525396F2EBE1}" type="presParOf" srcId="{AA307190-4B06-419A-8A2F-88EC55C77740}" destId="{F96D167D-D1C9-440A-92A1-44D3C4398784}" srcOrd="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A0E9E503-C5AE-4801-BF50-4CD1678D25E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D3C5D91-45AA-44BA-9842-E7ABDADCFE96}">
      <dgm:prSet/>
      <dgm:spPr/>
      <dgm:t>
        <a:bodyPr/>
        <a:lstStyle/>
        <a:p>
          <a:pPr algn="ctr" rtl="0"/>
          <a:r>
            <a:rPr lang="en-US" b="1" baseline="0" dirty="0" smtClean="0"/>
            <a:t>Lexical and functional morphemes</a:t>
          </a:r>
          <a:endParaRPr lang="en-US" b="1" baseline="0" dirty="0"/>
        </a:p>
      </dgm:t>
    </dgm:pt>
    <dgm:pt modelId="{49B80DB8-7A90-43AB-826B-F2D33E44256F}" type="parTrans" cxnId="{10F99B91-9FD9-4775-8B84-C901D77C7D4A}">
      <dgm:prSet/>
      <dgm:spPr/>
      <dgm:t>
        <a:bodyPr/>
        <a:lstStyle/>
        <a:p>
          <a:endParaRPr lang="en-US"/>
        </a:p>
      </dgm:t>
    </dgm:pt>
    <dgm:pt modelId="{27105B44-1CD4-4DF4-A365-4053B5111AA1}" type="sibTrans" cxnId="{10F99B91-9FD9-4775-8B84-C901D77C7D4A}">
      <dgm:prSet/>
      <dgm:spPr/>
      <dgm:t>
        <a:bodyPr/>
        <a:lstStyle/>
        <a:p>
          <a:endParaRPr lang="en-US"/>
        </a:p>
      </dgm:t>
    </dgm:pt>
    <dgm:pt modelId="{849FF2A1-8163-4A52-AD5B-74829B8D850E}" type="pres">
      <dgm:prSet presAssocID="{A0E9E503-C5AE-4801-BF50-4CD1678D25E4}" presName="linear" presStyleCnt="0">
        <dgm:presLayoutVars>
          <dgm:animLvl val="lvl"/>
          <dgm:resizeHandles val="exact"/>
        </dgm:presLayoutVars>
      </dgm:prSet>
      <dgm:spPr/>
      <dgm:t>
        <a:bodyPr/>
        <a:lstStyle/>
        <a:p>
          <a:endParaRPr lang="en-US"/>
        </a:p>
      </dgm:t>
    </dgm:pt>
    <dgm:pt modelId="{CA178491-1079-4BA9-A83E-28368A79C67C}" type="pres">
      <dgm:prSet presAssocID="{9D3C5D91-45AA-44BA-9842-E7ABDADCFE96}" presName="parentText" presStyleLbl="node1" presStyleIdx="0" presStyleCnt="1">
        <dgm:presLayoutVars>
          <dgm:chMax val="0"/>
          <dgm:bulletEnabled val="1"/>
        </dgm:presLayoutVars>
      </dgm:prSet>
      <dgm:spPr/>
      <dgm:t>
        <a:bodyPr/>
        <a:lstStyle/>
        <a:p>
          <a:endParaRPr lang="en-US"/>
        </a:p>
      </dgm:t>
    </dgm:pt>
  </dgm:ptLst>
  <dgm:cxnLst>
    <dgm:cxn modelId="{D85B2EAE-C6C4-4402-B77A-60FFF822B1F2}" type="presOf" srcId="{A0E9E503-C5AE-4801-BF50-4CD1678D25E4}" destId="{849FF2A1-8163-4A52-AD5B-74829B8D850E}" srcOrd="0" destOrd="0" presId="urn:microsoft.com/office/officeart/2005/8/layout/vList2"/>
    <dgm:cxn modelId="{66DC721F-DA6A-4932-A281-35F1B66A9514}" type="presOf" srcId="{9D3C5D91-45AA-44BA-9842-E7ABDADCFE96}" destId="{CA178491-1079-4BA9-A83E-28368A79C67C}" srcOrd="0" destOrd="0" presId="urn:microsoft.com/office/officeart/2005/8/layout/vList2"/>
    <dgm:cxn modelId="{10F99B91-9FD9-4775-8B84-C901D77C7D4A}" srcId="{A0E9E503-C5AE-4801-BF50-4CD1678D25E4}" destId="{9D3C5D91-45AA-44BA-9842-E7ABDADCFE96}" srcOrd="0" destOrd="0" parTransId="{49B80DB8-7A90-43AB-826B-F2D33E44256F}" sibTransId="{27105B44-1CD4-4DF4-A365-4053B5111AA1}"/>
    <dgm:cxn modelId="{5ECC231E-2A7C-4E90-93DD-EAC39F9483E0}" type="presParOf" srcId="{849FF2A1-8163-4A52-AD5B-74829B8D850E}" destId="{CA178491-1079-4BA9-A83E-28368A79C67C}" srcOrd="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ACF68974-1AC6-4AD3-95B0-62A727A80C9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1306BDC-A6D4-4689-B91F-CC682C9CBBF5}">
      <dgm:prSet/>
      <dgm:spPr/>
      <dgm:t>
        <a:bodyPr/>
        <a:lstStyle/>
        <a:p>
          <a:pPr algn="ctr" rtl="0"/>
          <a:r>
            <a:rPr lang="en-US" b="1" baseline="0" dirty="0" smtClean="0"/>
            <a:t>Derivational and inflectional morphemes</a:t>
          </a:r>
          <a:endParaRPr lang="en-US" b="1" baseline="0" dirty="0"/>
        </a:p>
      </dgm:t>
    </dgm:pt>
    <dgm:pt modelId="{0A2AA01D-1472-4664-B1A9-82687B7A02D2}" type="parTrans" cxnId="{0F00877F-7135-43DD-8480-47E54B92CA79}">
      <dgm:prSet/>
      <dgm:spPr/>
      <dgm:t>
        <a:bodyPr/>
        <a:lstStyle/>
        <a:p>
          <a:endParaRPr lang="en-US"/>
        </a:p>
      </dgm:t>
    </dgm:pt>
    <dgm:pt modelId="{59F26B07-539E-438C-B93F-432E6A5C700F}" type="sibTrans" cxnId="{0F00877F-7135-43DD-8480-47E54B92CA79}">
      <dgm:prSet/>
      <dgm:spPr/>
      <dgm:t>
        <a:bodyPr/>
        <a:lstStyle/>
        <a:p>
          <a:endParaRPr lang="en-US"/>
        </a:p>
      </dgm:t>
    </dgm:pt>
    <dgm:pt modelId="{49C3D053-B760-4D50-8034-F6D577B0E404}" type="pres">
      <dgm:prSet presAssocID="{ACF68974-1AC6-4AD3-95B0-62A727A80C94}" presName="linear" presStyleCnt="0">
        <dgm:presLayoutVars>
          <dgm:animLvl val="lvl"/>
          <dgm:resizeHandles val="exact"/>
        </dgm:presLayoutVars>
      </dgm:prSet>
      <dgm:spPr/>
      <dgm:t>
        <a:bodyPr/>
        <a:lstStyle/>
        <a:p>
          <a:endParaRPr lang="en-US"/>
        </a:p>
      </dgm:t>
    </dgm:pt>
    <dgm:pt modelId="{9ECA2C06-7C6C-4F08-81A8-9927A06456FC}" type="pres">
      <dgm:prSet presAssocID="{E1306BDC-A6D4-4689-B91F-CC682C9CBBF5}" presName="parentText" presStyleLbl="node1" presStyleIdx="0" presStyleCnt="1">
        <dgm:presLayoutVars>
          <dgm:chMax val="0"/>
          <dgm:bulletEnabled val="1"/>
        </dgm:presLayoutVars>
      </dgm:prSet>
      <dgm:spPr/>
      <dgm:t>
        <a:bodyPr/>
        <a:lstStyle/>
        <a:p>
          <a:endParaRPr lang="en-US"/>
        </a:p>
      </dgm:t>
    </dgm:pt>
  </dgm:ptLst>
  <dgm:cxnLst>
    <dgm:cxn modelId="{0A5E329D-49B3-4428-84C1-5646C4A447E3}" type="presOf" srcId="{E1306BDC-A6D4-4689-B91F-CC682C9CBBF5}" destId="{9ECA2C06-7C6C-4F08-81A8-9927A06456FC}" srcOrd="0" destOrd="0" presId="urn:microsoft.com/office/officeart/2005/8/layout/vList2"/>
    <dgm:cxn modelId="{0F00877F-7135-43DD-8480-47E54B92CA79}" srcId="{ACF68974-1AC6-4AD3-95B0-62A727A80C94}" destId="{E1306BDC-A6D4-4689-B91F-CC682C9CBBF5}" srcOrd="0" destOrd="0" parTransId="{0A2AA01D-1472-4664-B1A9-82687B7A02D2}" sibTransId="{59F26B07-539E-438C-B93F-432E6A5C700F}"/>
    <dgm:cxn modelId="{0C9004BA-F251-4867-9ABD-D001CA36D356}" type="presOf" srcId="{ACF68974-1AC6-4AD3-95B0-62A727A80C94}" destId="{49C3D053-B760-4D50-8034-F6D577B0E404}" srcOrd="0" destOrd="0" presId="urn:microsoft.com/office/officeart/2005/8/layout/vList2"/>
    <dgm:cxn modelId="{A806A373-BB8C-4B0F-A9F7-787FF27B28FB}" type="presParOf" srcId="{49C3D053-B760-4D50-8034-F6D577B0E404}" destId="{9ECA2C06-7C6C-4F08-81A8-9927A06456FC}" srcOrd="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3427CA78-0C34-4725-9BA9-FCEB2BC56E2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5706006-7FF2-4246-93BD-FB38A7165DD5}">
      <dgm:prSet/>
      <dgm:spPr/>
      <dgm:t>
        <a:bodyPr/>
        <a:lstStyle/>
        <a:p>
          <a:pPr algn="ctr" rtl="0"/>
          <a:r>
            <a:rPr lang="en-US" b="1" baseline="0" dirty="0" smtClean="0"/>
            <a:t>Morphological description</a:t>
          </a:r>
          <a:endParaRPr lang="en-US" b="1" baseline="0" dirty="0"/>
        </a:p>
      </dgm:t>
    </dgm:pt>
    <dgm:pt modelId="{797F275C-8328-45AB-AAA3-8F256010E0AD}" type="parTrans" cxnId="{520FF759-CBD0-4FD7-8BE2-8FE8A8F5FCB3}">
      <dgm:prSet/>
      <dgm:spPr/>
      <dgm:t>
        <a:bodyPr/>
        <a:lstStyle/>
        <a:p>
          <a:endParaRPr lang="en-US"/>
        </a:p>
      </dgm:t>
    </dgm:pt>
    <dgm:pt modelId="{E91497F7-4F22-41B3-BDE1-ED66D976588F}" type="sibTrans" cxnId="{520FF759-CBD0-4FD7-8BE2-8FE8A8F5FCB3}">
      <dgm:prSet/>
      <dgm:spPr/>
      <dgm:t>
        <a:bodyPr/>
        <a:lstStyle/>
        <a:p>
          <a:endParaRPr lang="en-US"/>
        </a:p>
      </dgm:t>
    </dgm:pt>
    <dgm:pt modelId="{591A7116-C1B2-4712-9963-7826D9F49927}" type="pres">
      <dgm:prSet presAssocID="{3427CA78-0C34-4725-9BA9-FCEB2BC56E22}" presName="linear" presStyleCnt="0">
        <dgm:presLayoutVars>
          <dgm:animLvl val="lvl"/>
          <dgm:resizeHandles val="exact"/>
        </dgm:presLayoutVars>
      </dgm:prSet>
      <dgm:spPr/>
      <dgm:t>
        <a:bodyPr/>
        <a:lstStyle/>
        <a:p>
          <a:endParaRPr lang="en-US"/>
        </a:p>
      </dgm:t>
    </dgm:pt>
    <dgm:pt modelId="{A20C9060-B0F5-4104-B0F2-7CD3A08804F9}" type="pres">
      <dgm:prSet presAssocID="{65706006-7FF2-4246-93BD-FB38A7165DD5}" presName="parentText" presStyleLbl="node1" presStyleIdx="0" presStyleCnt="1">
        <dgm:presLayoutVars>
          <dgm:chMax val="0"/>
          <dgm:bulletEnabled val="1"/>
        </dgm:presLayoutVars>
      </dgm:prSet>
      <dgm:spPr/>
      <dgm:t>
        <a:bodyPr/>
        <a:lstStyle/>
        <a:p>
          <a:endParaRPr lang="en-US"/>
        </a:p>
      </dgm:t>
    </dgm:pt>
  </dgm:ptLst>
  <dgm:cxnLst>
    <dgm:cxn modelId="{4FB922F8-11DC-47FC-8516-BC63B0B6C71C}" type="presOf" srcId="{3427CA78-0C34-4725-9BA9-FCEB2BC56E22}" destId="{591A7116-C1B2-4712-9963-7826D9F49927}" srcOrd="0" destOrd="0" presId="urn:microsoft.com/office/officeart/2005/8/layout/vList2"/>
    <dgm:cxn modelId="{B68C9378-8855-42C3-A065-455D5BF92625}" type="presOf" srcId="{65706006-7FF2-4246-93BD-FB38A7165DD5}" destId="{A20C9060-B0F5-4104-B0F2-7CD3A08804F9}" srcOrd="0" destOrd="0" presId="urn:microsoft.com/office/officeart/2005/8/layout/vList2"/>
    <dgm:cxn modelId="{520FF759-CBD0-4FD7-8BE2-8FE8A8F5FCB3}" srcId="{3427CA78-0C34-4725-9BA9-FCEB2BC56E22}" destId="{65706006-7FF2-4246-93BD-FB38A7165DD5}" srcOrd="0" destOrd="0" parTransId="{797F275C-8328-45AB-AAA3-8F256010E0AD}" sibTransId="{E91497F7-4F22-41B3-BDE1-ED66D976588F}"/>
    <dgm:cxn modelId="{BDC7C172-6A8E-4686-B7DC-4569F5CC0842}" type="presParOf" srcId="{591A7116-C1B2-4712-9963-7826D9F49927}" destId="{A20C9060-B0F5-4104-B0F2-7CD3A08804F9}" srcOrd="0"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F3CB9B9C-E63C-459D-9C0C-6B225B9548A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31E0BD8-E174-4FB2-8B10-9766CDAC3640}">
      <dgm:prSet/>
      <dgm:spPr/>
      <dgm:t>
        <a:bodyPr/>
        <a:lstStyle/>
        <a:p>
          <a:pPr algn="ctr" rtl="0"/>
          <a:r>
            <a:rPr lang="en-US" b="1" dirty="0" smtClean="0"/>
            <a:t>Problems in morphological description</a:t>
          </a:r>
          <a:endParaRPr lang="en-US" b="1" dirty="0"/>
        </a:p>
      </dgm:t>
    </dgm:pt>
    <dgm:pt modelId="{08AC2E40-88A3-4994-946C-A3D331831F23}" type="parTrans" cxnId="{2895F3A2-88CC-4394-AF5D-8EF3E6170D52}">
      <dgm:prSet/>
      <dgm:spPr/>
      <dgm:t>
        <a:bodyPr/>
        <a:lstStyle/>
        <a:p>
          <a:endParaRPr lang="en-US"/>
        </a:p>
      </dgm:t>
    </dgm:pt>
    <dgm:pt modelId="{4731D9E5-08DC-47EE-A20A-E6894F1524A2}" type="sibTrans" cxnId="{2895F3A2-88CC-4394-AF5D-8EF3E6170D52}">
      <dgm:prSet/>
      <dgm:spPr/>
      <dgm:t>
        <a:bodyPr/>
        <a:lstStyle/>
        <a:p>
          <a:endParaRPr lang="en-US"/>
        </a:p>
      </dgm:t>
    </dgm:pt>
    <dgm:pt modelId="{3FD6308B-C4B2-4D89-ACF3-4DEB2CD11F17}" type="pres">
      <dgm:prSet presAssocID="{F3CB9B9C-E63C-459D-9C0C-6B225B9548AF}" presName="linear" presStyleCnt="0">
        <dgm:presLayoutVars>
          <dgm:animLvl val="lvl"/>
          <dgm:resizeHandles val="exact"/>
        </dgm:presLayoutVars>
      </dgm:prSet>
      <dgm:spPr/>
      <dgm:t>
        <a:bodyPr/>
        <a:lstStyle/>
        <a:p>
          <a:endParaRPr lang="en-US"/>
        </a:p>
      </dgm:t>
    </dgm:pt>
    <dgm:pt modelId="{E597FA64-18FC-40B1-964D-DB112A322E7C}" type="pres">
      <dgm:prSet presAssocID="{C31E0BD8-E174-4FB2-8B10-9766CDAC3640}" presName="parentText" presStyleLbl="node1" presStyleIdx="0" presStyleCnt="1">
        <dgm:presLayoutVars>
          <dgm:chMax val="0"/>
          <dgm:bulletEnabled val="1"/>
        </dgm:presLayoutVars>
      </dgm:prSet>
      <dgm:spPr/>
      <dgm:t>
        <a:bodyPr/>
        <a:lstStyle/>
        <a:p>
          <a:endParaRPr lang="en-US"/>
        </a:p>
      </dgm:t>
    </dgm:pt>
  </dgm:ptLst>
  <dgm:cxnLst>
    <dgm:cxn modelId="{2895F3A2-88CC-4394-AF5D-8EF3E6170D52}" srcId="{F3CB9B9C-E63C-459D-9C0C-6B225B9548AF}" destId="{C31E0BD8-E174-4FB2-8B10-9766CDAC3640}" srcOrd="0" destOrd="0" parTransId="{08AC2E40-88A3-4994-946C-A3D331831F23}" sibTransId="{4731D9E5-08DC-47EE-A20A-E6894F1524A2}"/>
    <dgm:cxn modelId="{1CF3AB27-C4C4-4806-B8CA-1322FA0C040B}" type="presOf" srcId="{F3CB9B9C-E63C-459D-9C0C-6B225B9548AF}" destId="{3FD6308B-C4B2-4D89-ACF3-4DEB2CD11F17}" srcOrd="0" destOrd="0" presId="urn:microsoft.com/office/officeart/2005/8/layout/vList2"/>
    <dgm:cxn modelId="{21147D7E-75D7-40FE-984C-41F9FA082617}" type="presOf" srcId="{C31E0BD8-E174-4FB2-8B10-9766CDAC3640}" destId="{E597FA64-18FC-40B1-964D-DB112A322E7C}" srcOrd="0" destOrd="0" presId="urn:microsoft.com/office/officeart/2005/8/layout/vList2"/>
    <dgm:cxn modelId="{26D733A4-FA02-4DB8-9BD4-19F5E422FE18}" type="presParOf" srcId="{3FD6308B-C4B2-4D89-ACF3-4DEB2CD11F17}" destId="{E597FA64-18FC-40B1-964D-DB112A322E7C}" srcOrd="0"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D2BE06A4-A4EA-4BCE-A4F8-DD2264EC67D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4F7F017-5CC4-47BD-A9BD-6B119AA6FAF9}">
      <dgm:prSet/>
      <dgm:spPr/>
      <dgm:t>
        <a:bodyPr/>
        <a:lstStyle/>
        <a:p>
          <a:pPr algn="ctr" rtl="0"/>
          <a:r>
            <a:rPr lang="en-US" b="1" dirty="0" smtClean="0"/>
            <a:t>Morphs and allomorphs</a:t>
          </a:r>
          <a:endParaRPr lang="en-US" b="1" dirty="0"/>
        </a:p>
      </dgm:t>
    </dgm:pt>
    <dgm:pt modelId="{3D88A42B-0790-4A46-BB2A-1FDF9B5AFFAE}" type="parTrans" cxnId="{9EDD97D1-7C85-40A4-98AA-4843AD00AD1E}">
      <dgm:prSet/>
      <dgm:spPr/>
      <dgm:t>
        <a:bodyPr/>
        <a:lstStyle/>
        <a:p>
          <a:endParaRPr lang="en-US"/>
        </a:p>
      </dgm:t>
    </dgm:pt>
    <dgm:pt modelId="{A7C29FEA-4C59-480E-8A71-4D9AC63CCA0E}" type="sibTrans" cxnId="{9EDD97D1-7C85-40A4-98AA-4843AD00AD1E}">
      <dgm:prSet/>
      <dgm:spPr/>
      <dgm:t>
        <a:bodyPr/>
        <a:lstStyle/>
        <a:p>
          <a:endParaRPr lang="en-US"/>
        </a:p>
      </dgm:t>
    </dgm:pt>
    <dgm:pt modelId="{1CB0A8EA-F452-4DF6-ACD3-A31BE2D0A6DA}" type="pres">
      <dgm:prSet presAssocID="{D2BE06A4-A4EA-4BCE-A4F8-DD2264EC67DC}" presName="linear" presStyleCnt="0">
        <dgm:presLayoutVars>
          <dgm:animLvl val="lvl"/>
          <dgm:resizeHandles val="exact"/>
        </dgm:presLayoutVars>
      </dgm:prSet>
      <dgm:spPr/>
      <dgm:t>
        <a:bodyPr/>
        <a:lstStyle/>
        <a:p>
          <a:endParaRPr lang="en-US"/>
        </a:p>
      </dgm:t>
    </dgm:pt>
    <dgm:pt modelId="{BC06C347-DA89-4AE1-9C97-ECE23540CE43}" type="pres">
      <dgm:prSet presAssocID="{A4F7F017-5CC4-47BD-A9BD-6B119AA6FAF9}" presName="parentText" presStyleLbl="node1" presStyleIdx="0" presStyleCnt="1">
        <dgm:presLayoutVars>
          <dgm:chMax val="0"/>
          <dgm:bulletEnabled val="1"/>
        </dgm:presLayoutVars>
      </dgm:prSet>
      <dgm:spPr/>
      <dgm:t>
        <a:bodyPr/>
        <a:lstStyle/>
        <a:p>
          <a:endParaRPr lang="en-US"/>
        </a:p>
      </dgm:t>
    </dgm:pt>
  </dgm:ptLst>
  <dgm:cxnLst>
    <dgm:cxn modelId="{4B99553B-D745-428A-BD36-3A18AE84505E}" type="presOf" srcId="{D2BE06A4-A4EA-4BCE-A4F8-DD2264EC67DC}" destId="{1CB0A8EA-F452-4DF6-ACD3-A31BE2D0A6DA}" srcOrd="0" destOrd="0" presId="urn:microsoft.com/office/officeart/2005/8/layout/vList2"/>
    <dgm:cxn modelId="{CDD348B6-43EC-4B13-9863-FBFFF75CDB49}" type="presOf" srcId="{A4F7F017-5CC4-47BD-A9BD-6B119AA6FAF9}" destId="{BC06C347-DA89-4AE1-9C97-ECE23540CE43}" srcOrd="0" destOrd="0" presId="urn:microsoft.com/office/officeart/2005/8/layout/vList2"/>
    <dgm:cxn modelId="{9EDD97D1-7C85-40A4-98AA-4843AD00AD1E}" srcId="{D2BE06A4-A4EA-4BCE-A4F8-DD2264EC67DC}" destId="{A4F7F017-5CC4-47BD-A9BD-6B119AA6FAF9}" srcOrd="0" destOrd="0" parTransId="{3D88A42B-0790-4A46-BB2A-1FDF9B5AFFAE}" sibTransId="{A7C29FEA-4C59-480E-8A71-4D9AC63CCA0E}"/>
    <dgm:cxn modelId="{8433A66C-3EF4-42AC-B244-F6C65313C910}" type="presParOf" srcId="{1CB0A8EA-F452-4DF6-ACD3-A31BE2D0A6DA}" destId="{BC06C347-DA89-4AE1-9C97-ECE23540CE43}" srcOrd="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16-Oct-11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7</a:t>
            </a:r>
            <a:r>
              <a:rPr lang="en-US" sz="6000" b="1" spc="-150" baseline="30000" dirty="0" smtClean="0">
                <a:solidFill>
                  <a:srgbClr val="376092"/>
                </a:solidFill>
                <a:latin typeface="+mn-lt"/>
                <a:cs typeface="ae_AlMateen" pitchFamily="2" charset="-78"/>
              </a:rPr>
              <a:t>th</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sz="3600" b="1" dirty="0" smtClean="0">
                <a:latin typeface="Algerian" pitchFamily="82" charset="0"/>
              </a:rPr>
              <a:t>Morphology</a:t>
            </a:r>
            <a:endParaRPr lang="en-US" sz="3600" b="1" i="1" dirty="0" smtClean="0">
              <a:latin typeface="Algerian" pitchFamily="82" charset="0"/>
              <a:cs typeface="Arial" pitchFamily="34" charset="0"/>
            </a:endParaRPr>
          </a:p>
          <a:p>
            <a:pPr marL="1082675" algn="just">
              <a:buFont typeface="Wingdings" pitchFamily="2" charset="2"/>
              <a:buChar char="Ø"/>
            </a:pPr>
            <a:r>
              <a:rPr lang="en-US" sz="2600" dirty="0" smtClean="0"/>
              <a:t>Morphology</a:t>
            </a:r>
          </a:p>
          <a:p>
            <a:pPr marL="1082675" algn="just">
              <a:buFont typeface="Wingdings" pitchFamily="2" charset="2"/>
              <a:buChar char="Ø"/>
            </a:pPr>
            <a:r>
              <a:rPr lang="en-US" sz="2600" dirty="0" smtClean="0"/>
              <a:t>Morphemes</a:t>
            </a:r>
          </a:p>
          <a:p>
            <a:pPr marL="1082675" algn="just">
              <a:buFont typeface="Wingdings" pitchFamily="2" charset="2"/>
              <a:buChar char="Ø"/>
            </a:pPr>
            <a:r>
              <a:rPr lang="en-US" sz="2600" dirty="0" smtClean="0"/>
              <a:t>Free and bound morphemes</a:t>
            </a:r>
          </a:p>
          <a:p>
            <a:pPr marL="1082675" algn="just">
              <a:buFont typeface="Wingdings" pitchFamily="2" charset="2"/>
              <a:buChar char="Ø"/>
            </a:pPr>
            <a:r>
              <a:rPr lang="en-US" sz="2600" dirty="0" smtClean="0"/>
              <a:t>Lexical and functional morphemes</a:t>
            </a:r>
          </a:p>
          <a:p>
            <a:pPr marL="1082675" algn="just">
              <a:buFont typeface="Wingdings" pitchFamily="2" charset="2"/>
              <a:buChar char="Ø"/>
            </a:pPr>
            <a:r>
              <a:rPr lang="en-US" sz="2600" dirty="0" smtClean="0"/>
              <a:t>Derivational and inflectional morphemes</a:t>
            </a:r>
          </a:p>
          <a:p>
            <a:pPr marL="1082675" algn="just">
              <a:buFont typeface="Wingdings" pitchFamily="2" charset="2"/>
              <a:buChar char="Ø"/>
            </a:pPr>
            <a:r>
              <a:rPr lang="en-US" sz="2600" dirty="0" smtClean="0"/>
              <a:t>Morphological description</a:t>
            </a:r>
          </a:p>
          <a:p>
            <a:pPr marL="752475" lvl="2" indent="-3175" algn="just">
              <a:buFont typeface="Wingdings" pitchFamily="2" charset="2"/>
              <a:buChar char="Ø"/>
            </a:pPr>
            <a:r>
              <a:rPr lang="en-US" sz="2600" dirty="0" smtClean="0"/>
              <a:t>Problems in morphological description</a:t>
            </a:r>
          </a:p>
          <a:p>
            <a:pPr marL="752475" lvl="2" indent="-3175" algn="just">
              <a:buFont typeface="Wingdings" pitchFamily="2" charset="2"/>
              <a:buChar char="Ø"/>
            </a:pPr>
            <a:r>
              <a:rPr lang="en-US" sz="2600" dirty="0" smtClean="0"/>
              <a:t>Morphs and allomorphs</a:t>
            </a:r>
          </a:p>
          <a:p>
            <a:pPr marL="1082675" algn="just">
              <a:buFont typeface="Wingdings" pitchFamily="2" charset="2"/>
              <a:buChar char="Ø"/>
            </a:pPr>
            <a:endParaRPr lang="en-US" sz="28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 many languages, what appear to be single forms actually turn out to contain a large number of ‘word-like’ elements. (the Swahili example in the text book will be replaced by an Arabic one). What seems to be one word in Arabic </a:t>
            </a:r>
            <a:r>
              <a:rPr lang="ar-SA" sz="2800" dirty="0" smtClean="0"/>
              <a:t>سَأُنقِذُكَ</a:t>
            </a:r>
            <a:r>
              <a:rPr lang="en-US" sz="2800" dirty="0" smtClean="0"/>
              <a:t> conveys what, in English, would have to be represented as something like </a:t>
            </a:r>
            <a:r>
              <a:rPr lang="en-US" sz="2800" i="1" dirty="0" smtClean="0"/>
              <a:t>I will rescue you.</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Morphology</a:t>
            </a:r>
            <a:endParaRPr lang="en-US" sz="3200" dirty="0"/>
          </a:p>
        </p:txBody>
      </p:sp>
      <p:sp>
        <p:nvSpPr>
          <p:cNvPr id="3" name="Content Placeholder 2"/>
          <p:cNvSpPr>
            <a:spLocks noGrp="1"/>
          </p:cNvSpPr>
          <p:nvPr>
            <p:ph idx="1"/>
          </p:nvPr>
        </p:nvSpPr>
        <p:spPr/>
        <p:txBody>
          <a:bodyPr/>
          <a:lstStyle/>
          <a:p>
            <a:pPr algn="just"/>
            <a:r>
              <a:rPr lang="en-US" sz="2800" dirty="0" smtClean="0"/>
              <a:t>Now, is the Arabic form a single word? If it is a ‘word’, then it seems to consist of a number of elements which, in English, turn up as separate ‘words’. A rough correspondence can be presented in the following way:</a:t>
            </a:r>
          </a:p>
          <a:p>
            <a:pPr algn="just"/>
            <a:r>
              <a:rPr lang="en-US" sz="2800" i="1" dirty="0" smtClean="0"/>
              <a:t>  </a:t>
            </a:r>
            <a:r>
              <a:rPr lang="ar-SA" sz="2800" i="1" dirty="0" smtClean="0"/>
              <a:t> سَ</a:t>
            </a:r>
            <a:r>
              <a:rPr lang="en-US" sz="2800" i="1" dirty="0" smtClean="0"/>
              <a:t>–</a:t>
            </a:r>
            <a:r>
              <a:rPr lang="ar-SA" sz="2800" i="1" dirty="0" smtClean="0"/>
              <a:t> أُ </a:t>
            </a:r>
            <a:r>
              <a:rPr lang="en-US" sz="2800" i="1" dirty="0" smtClean="0"/>
              <a:t>–</a:t>
            </a:r>
            <a:r>
              <a:rPr lang="ar-SA" sz="2800" i="1" dirty="0" smtClean="0"/>
              <a:t> نِقذُ   </a:t>
            </a:r>
            <a:r>
              <a:rPr lang="en-US" sz="2800" i="1" dirty="0" smtClean="0"/>
              <a:t>–</a:t>
            </a:r>
            <a:r>
              <a:rPr lang="ar-SA" sz="2800" i="1" dirty="0" smtClean="0"/>
              <a:t>     كَ   </a:t>
            </a:r>
            <a:r>
              <a:rPr lang="en-US" sz="2800" i="1" dirty="0" smtClean="0"/>
              <a:t> </a:t>
            </a:r>
          </a:p>
          <a:p>
            <a:pPr algn="just"/>
            <a:r>
              <a:rPr lang="en-US" sz="2800" dirty="0" smtClean="0"/>
              <a:t>will – I – save – you </a:t>
            </a:r>
          </a:p>
          <a:p>
            <a:pPr algn="just"/>
            <a:r>
              <a:rPr lang="en-US" sz="2800" dirty="0" smtClean="0"/>
              <a:t>The type of exercise we have just performed is an example of investigating basic forms in language, generally known as </a:t>
            </a:r>
            <a:r>
              <a:rPr lang="en-US" sz="2800" b="1" dirty="0" smtClean="0"/>
              <a:t>morphology.</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Morphology</a:t>
            </a:r>
            <a:endParaRPr lang="en-US" sz="3200" dirty="0"/>
          </a:p>
        </p:txBody>
      </p:sp>
      <p:sp>
        <p:nvSpPr>
          <p:cNvPr id="3" name="Content Placeholder 2"/>
          <p:cNvSpPr>
            <a:spLocks noGrp="1"/>
          </p:cNvSpPr>
          <p:nvPr>
            <p:ph idx="1"/>
          </p:nvPr>
        </p:nvSpPr>
        <p:spPr/>
        <p:txBody>
          <a:bodyPr/>
          <a:lstStyle/>
          <a:p>
            <a:pPr algn="just"/>
            <a:r>
              <a:rPr lang="en-US" sz="2800" dirty="0" smtClean="0"/>
              <a:t>The term morphology , which literally means ‘the study of forms’, was originally used in biology, but, since the middle of the nineteenth century, has also been used to describe the type of investigation that analyzes all those basic ‘elements’ used in a language. What we have been describing as ‘elements’ in the form of a linguistic message are technically known as ‘morphemes’.</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dirty="0" smtClean="0"/>
              <a:t>The</a:t>
            </a:r>
            <a:r>
              <a:rPr lang="ar-SA" sz="2800" dirty="0" smtClean="0"/>
              <a:t> </a:t>
            </a:r>
            <a:r>
              <a:rPr lang="en-US" sz="2800" dirty="0" smtClean="0"/>
              <a:t> comparison we made between the Arabic utterance and its English equivalent  made it clear that there are elements in what may seem only one entity. But we still can recognize that English word forms such as </a:t>
            </a:r>
            <a:r>
              <a:rPr lang="en-US" sz="2800" i="1" dirty="0" smtClean="0"/>
              <a:t>talks, talker, talked and talking must consist of one </a:t>
            </a:r>
            <a:r>
              <a:rPr lang="en-US" sz="2800" dirty="0" smtClean="0"/>
              <a:t>element </a:t>
            </a:r>
            <a:r>
              <a:rPr lang="en-US" sz="2800" i="1" dirty="0" smtClean="0"/>
              <a:t>talk, and a number of other elements such as -s, -</a:t>
            </a:r>
            <a:r>
              <a:rPr lang="en-US" sz="2800" i="1" dirty="0" err="1" smtClean="0"/>
              <a:t>er</a:t>
            </a:r>
            <a:r>
              <a:rPr lang="en-US" sz="2800" i="1" dirty="0" smtClean="0"/>
              <a:t>, -ed and -</a:t>
            </a:r>
            <a:r>
              <a:rPr lang="en-US" sz="2800" i="1" dirty="0" err="1" smtClean="0"/>
              <a:t>ing</a:t>
            </a:r>
            <a:r>
              <a:rPr lang="en-US" sz="2800" i="1" dirty="0" smtClean="0"/>
              <a:t>. </a:t>
            </a:r>
            <a:r>
              <a:rPr lang="en-US" sz="2800" dirty="0" smtClean="0"/>
              <a:t>All these elements are described as </a:t>
            </a:r>
            <a:r>
              <a:rPr lang="en-US" sz="2800" b="1" dirty="0" smtClean="0"/>
              <a:t>morphemes</a:t>
            </a:r>
            <a:r>
              <a:rPr lang="en-US" sz="2800" dirty="0" smtClean="0"/>
              <a:t>. The definition of a morpheme is “a minimal unit of meaning or grammatical function”.</a:t>
            </a:r>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Morphemes</a:t>
            </a:r>
            <a:endParaRPr lang="en-US" sz="3200" dirty="0"/>
          </a:p>
        </p:txBody>
      </p:sp>
      <p:sp>
        <p:nvSpPr>
          <p:cNvPr id="3" name="Content Placeholder 2"/>
          <p:cNvSpPr>
            <a:spLocks noGrp="1"/>
          </p:cNvSpPr>
          <p:nvPr>
            <p:ph idx="1"/>
          </p:nvPr>
        </p:nvSpPr>
        <p:spPr/>
        <p:txBody>
          <a:bodyPr/>
          <a:lstStyle/>
          <a:p>
            <a:pPr algn="just"/>
            <a:r>
              <a:rPr lang="en-US" sz="2700" dirty="0" smtClean="0"/>
              <a:t>Units of grammatical function include forms used to indicate past tense or plural, for example.</a:t>
            </a:r>
          </a:p>
          <a:p>
            <a:pPr algn="just"/>
            <a:r>
              <a:rPr lang="en-US" sz="2700" dirty="0" smtClean="0"/>
              <a:t>The word </a:t>
            </a:r>
            <a:r>
              <a:rPr lang="en-US" sz="2700" i="1" dirty="0" smtClean="0"/>
              <a:t>reopened </a:t>
            </a:r>
            <a:r>
              <a:rPr lang="en-US" sz="2700" dirty="0" smtClean="0"/>
              <a:t>consists of three morphemes. One minimal unit of meaning is </a:t>
            </a:r>
            <a:r>
              <a:rPr lang="en-US" sz="2700" i="1" dirty="0" smtClean="0"/>
              <a:t>open, another </a:t>
            </a:r>
            <a:r>
              <a:rPr lang="en-US" sz="2700" dirty="0" smtClean="0"/>
              <a:t>minimal unit of meaning is </a:t>
            </a:r>
            <a:r>
              <a:rPr lang="en-US" sz="2700" i="1" dirty="0" smtClean="0"/>
              <a:t>re- (meaning ‘again’) and a minimal unit of grammatical </a:t>
            </a:r>
            <a:r>
              <a:rPr lang="en-US" sz="2700" dirty="0" smtClean="0"/>
              <a:t>function is </a:t>
            </a:r>
            <a:r>
              <a:rPr lang="en-US" sz="2700" i="1" dirty="0" smtClean="0"/>
              <a:t>-ed (indicating past tense).</a:t>
            </a:r>
            <a:r>
              <a:rPr lang="en-US" sz="2700" dirty="0" smtClean="0"/>
              <a:t> The word </a:t>
            </a:r>
            <a:r>
              <a:rPr lang="en-US" sz="2700" i="1" dirty="0" smtClean="0"/>
              <a:t>tourists also contains </a:t>
            </a:r>
            <a:r>
              <a:rPr lang="en-US" sz="2700" dirty="0" smtClean="0"/>
              <a:t>three morphemes. There is one minimal unit of meaning </a:t>
            </a:r>
            <a:r>
              <a:rPr lang="en-US" sz="2700" i="1" dirty="0" smtClean="0"/>
              <a:t>tour, another minimal </a:t>
            </a:r>
            <a:r>
              <a:rPr lang="en-US" sz="2700" dirty="0" smtClean="0"/>
              <a:t>unit of meaning </a:t>
            </a:r>
            <a:r>
              <a:rPr lang="en-US" sz="2700" i="1" dirty="0" smtClean="0"/>
              <a:t>-</a:t>
            </a:r>
            <a:r>
              <a:rPr lang="en-US" sz="2700" i="1" dirty="0" err="1" smtClean="0"/>
              <a:t>ist</a:t>
            </a:r>
            <a:r>
              <a:rPr lang="en-US" sz="2700" i="1" dirty="0" smtClean="0"/>
              <a:t> (marking ‘person who does something’), and a minimal </a:t>
            </a:r>
            <a:r>
              <a:rPr lang="en-US" sz="2700" dirty="0" smtClean="0"/>
              <a:t>unit of grammatical function </a:t>
            </a:r>
            <a:r>
              <a:rPr lang="en-US" sz="2700" i="1" dirty="0" smtClean="0"/>
              <a:t>-s (indicating plural).</a:t>
            </a:r>
            <a:endParaRPr lang="en-US" sz="2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From these examples, we can make a broad distinction between two types of morphemes. There are </a:t>
            </a:r>
            <a:r>
              <a:rPr lang="en-US" sz="2800" b="1" dirty="0" smtClean="0"/>
              <a:t>free morphemes</a:t>
            </a:r>
            <a:r>
              <a:rPr lang="en-US" sz="2800" dirty="0" smtClean="0"/>
              <a:t>,</a:t>
            </a:r>
            <a:r>
              <a:rPr lang="en-US" sz="2800" b="1" dirty="0" smtClean="0"/>
              <a:t> </a:t>
            </a:r>
            <a:r>
              <a:rPr lang="en-US" sz="2800" dirty="0" smtClean="0"/>
              <a:t>that is, morphemes that can stand by themselves as single words, for example, </a:t>
            </a:r>
            <a:r>
              <a:rPr lang="en-US" sz="2800" i="1" dirty="0" smtClean="0"/>
              <a:t>open and tour. There are also </a:t>
            </a:r>
            <a:r>
              <a:rPr lang="en-US" sz="2800" b="1" i="1" dirty="0" smtClean="0"/>
              <a:t>bound </a:t>
            </a:r>
            <a:r>
              <a:rPr lang="en-US" sz="2800" b="1" dirty="0" smtClean="0"/>
              <a:t>morphemes</a:t>
            </a:r>
            <a:r>
              <a:rPr lang="en-US" sz="2800" dirty="0" smtClean="0"/>
              <a:t>,</a:t>
            </a:r>
            <a:r>
              <a:rPr lang="en-US" sz="2800" b="1" dirty="0" smtClean="0"/>
              <a:t> </a:t>
            </a:r>
            <a:r>
              <a:rPr lang="en-US" sz="2800" dirty="0" smtClean="0"/>
              <a:t>which are those forms that cannot normally stand alone and are typically attached to another form, exemplified as </a:t>
            </a:r>
            <a:r>
              <a:rPr lang="en-US" sz="2800" i="1" dirty="0" smtClean="0"/>
              <a:t>re-, -</a:t>
            </a:r>
            <a:r>
              <a:rPr lang="en-US" sz="2800" i="1" dirty="0" err="1" smtClean="0"/>
              <a:t>ist</a:t>
            </a:r>
            <a:r>
              <a:rPr lang="en-US" sz="2800" i="1" dirty="0" smtClean="0"/>
              <a:t>, -ed, -s.</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Free and bound morphemes</a:t>
            </a:r>
            <a:endParaRPr lang="en-US" sz="3200" dirty="0"/>
          </a:p>
        </p:txBody>
      </p:sp>
      <p:sp>
        <p:nvSpPr>
          <p:cNvPr id="3" name="Content Placeholder 2"/>
          <p:cNvSpPr>
            <a:spLocks noGrp="1"/>
          </p:cNvSpPr>
          <p:nvPr>
            <p:ph idx="1"/>
          </p:nvPr>
        </p:nvSpPr>
        <p:spPr/>
        <p:txBody>
          <a:bodyPr/>
          <a:lstStyle/>
          <a:p>
            <a:pPr algn="just"/>
            <a:r>
              <a:rPr lang="en-US" sz="2800" dirty="0" smtClean="0"/>
              <a:t>all affixes (prefixes and suffixes) in English are bound morphemes. The free morphemes can generally be identified as the set of separate English word forms such as basic nouns, adjectives, verbs, etc. When they are used with bound morphemes attached, the basic word forms are technically known as </a:t>
            </a:r>
            <a:r>
              <a:rPr lang="en-US" sz="2800" b="1" dirty="0" smtClean="0"/>
              <a:t>stems</a:t>
            </a:r>
            <a:r>
              <a:rPr lang="en-US" sz="2800" dirty="0" smtClean="0"/>
              <a:t>. For example:</a:t>
            </a:r>
          </a:p>
          <a:p>
            <a:pPr algn="just"/>
            <a:r>
              <a:rPr lang="en-US" sz="2800" i="1" dirty="0" smtClean="0"/>
              <a:t>Un     -     dress  -    ed                      care   -         less        -</a:t>
            </a:r>
            <a:r>
              <a:rPr lang="en-US" sz="2800" i="1" dirty="0" err="1" smtClean="0"/>
              <a:t>ness</a:t>
            </a:r>
            <a:endParaRPr lang="en-US" sz="2800" i="1" dirty="0" smtClean="0"/>
          </a:p>
          <a:p>
            <a:pPr algn="just"/>
            <a:r>
              <a:rPr lang="en-US" sz="2800" dirty="0" smtClean="0"/>
              <a:t>Prefix       stem     suffix                   stem           suffix       </a:t>
            </a:r>
            <a:r>
              <a:rPr lang="en-US" sz="2800" dirty="0" err="1" smtClean="0"/>
              <a:t>suffix</a:t>
            </a:r>
            <a:endParaRPr lang="en-US" sz="2800" dirty="0" smtClean="0"/>
          </a:p>
          <a:p>
            <a:pPr algn="just"/>
            <a:r>
              <a:rPr lang="en-US" sz="2800" dirty="0" smtClean="0"/>
              <a:t>(bound)   (free)   (bound)               (free)       (bound)   (bound)</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Free and bound morphemes</a:t>
            </a:r>
            <a:endParaRPr lang="en-US" sz="3200" dirty="0"/>
          </a:p>
        </p:txBody>
      </p:sp>
      <p:sp>
        <p:nvSpPr>
          <p:cNvPr id="3" name="Content Placeholder 2"/>
          <p:cNvSpPr>
            <a:spLocks noGrp="1"/>
          </p:cNvSpPr>
          <p:nvPr>
            <p:ph idx="1"/>
          </p:nvPr>
        </p:nvSpPr>
        <p:spPr/>
        <p:txBody>
          <a:bodyPr/>
          <a:lstStyle/>
          <a:p>
            <a:pPr algn="just"/>
            <a:r>
              <a:rPr lang="en-US" sz="2800" dirty="0" smtClean="0"/>
              <a:t>In words such as </a:t>
            </a:r>
            <a:r>
              <a:rPr lang="en-US" sz="2800" i="1" dirty="0" smtClean="0"/>
              <a:t>receive, reduce and repeat, we can identify the bound morpheme re- at the </a:t>
            </a:r>
            <a:r>
              <a:rPr lang="en-US" sz="2800" dirty="0" smtClean="0"/>
              <a:t>beginning, but the elements </a:t>
            </a:r>
            <a:r>
              <a:rPr lang="en-US" sz="2800" i="1" dirty="0" smtClean="0"/>
              <a:t>-</a:t>
            </a:r>
            <a:r>
              <a:rPr lang="en-US" sz="2800" i="1" dirty="0" err="1" smtClean="0"/>
              <a:t>ceive</a:t>
            </a:r>
            <a:r>
              <a:rPr lang="en-US" sz="2800" i="1" dirty="0" smtClean="0"/>
              <a:t>, -duce and -peat are not separate word forms </a:t>
            </a:r>
            <a:r>
              <a:rPr lang="en-US" sz="2800" dirty="0" smtClean="0"/>
              <a:t>and hence cannot be free morphemes. These types of forms are sometimes described as ‘bound stems’ to keep them distinct from ‘free stems’ such as </a:t>
            </a:r>
            <a:r>
              <a:rPr lang="en-US" sz="2800" i="1" dirty="0" smtClean="0"/>
              <a:t>dress and care.</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dirty="0" smtClean="0"/>
              <a:t>There are two types of free morphemes. The first is that set of ordinary nouns, adjectives and verbs that we think of as the words that carry the ‘content’ of the messages we convey. These free morphemes are called </a:t>
            </a:r>
            <a:r>
              <a:rPr lang="en-US" b="1" dirty="0" smtClean="0"/>
              <a:t>lexical morphemes</a:t>
            </a:r>
            <a:r>
              <a:rPr lang="en-US" dirty="0" smtClean="0"/>
              <a:t>. The second is what is called </a:t>
            </a:r>
            <a:r>
              <a:rPr lang="en-US" b="1" dirty="0" smtClean="0"/>
              <a:t>functional morphemes</a:t>
            </a:r>
            <a:r>
              <a:rPr lang="en-US" dirty="0" smtClean="0"/>
              <a:t>. Examples are </a:t>
            </a:r>
            <a:r>
              <a:rPr lang="en-US" i="1" dirty="0" smtClean="0"/>
              <a:t>and, but, when, because, on, near, above, in, the, that, it, them.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Lexical and functional morphemes</a:t>
            </a:r>
            <a:endParaRPr lang="en-US" sz="3200" dirty="0"/>
          </a:p>
        </p:txBody>
      </p:sp>
      <p:sp>
        <p:nvSpPr>
          <p:cNvPr id="3" name="Content Placeholder 2"/>
          <p:cNvSpPr>
            <a:spLocks noGrp="1"/>
          </p:cNvSpPr>
          <p:nvPr>
            <p:ph idx="1"/>
          </p:nvPr>
        </p:nvSpPr>
        <p:spPr/>
        <p:txBody>
          <a:bodyPr/>
          <a:lstStyle/>
          <a:p>
            <a:pPr algn="just"/>
            <a:r>
              <a:rPr lang="en-US" i="1" dirty="0" smtClean="0"/>
              <a:t>This </a:t>
            </a:r>
            <a:r>
              <a:rPr lang="en-US" dirty="0" smtClean="0"/>
              <a:t>set consists largely of the functional words in the language such as conjunctions, prepositions, articles and pronouns. Because we almost never add new functional morphemes to the language, they are described as a ‘closed’ class of words.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set of affixes that make up the category of bound morphemes can also be divided into two types. One type we have already considered in chapter 6 when we looked at the derivation of words. These are the </a:t>
            </a:r>
            <a:r>
              <a:rPr lang="en-US" sz="2800" b="1" dirty="0" smtClean="0"/>
              <a:t>derivational morphemes</a:t>
            </a:r>
            <a:r>
              <a:rPr lang="en-US" sz="2800" dirty="0" smtClean="0"/>
              <a:t>. We use these bound morphemes to make new words or to make words of a different grammatical category from the stem. For example, the addition of the derivational morpheme </a:t>
            </a:r>
            <a:r>
              <a:rPr lang="en-US" sz="2800" i="1" dirty="0" smtClean="0"/>
              <a:t>-</a:t>
            </a:r>
            <a:r>
              <a:rPr lang="en-US" sz="2800" i="1" dirty="0" err="1" smtClean="0"/>
              <a:t>ness</a:t>
            </a:r>
            <a:r>
              <a:rPr lang="en-US" sz="2800" i="1" dirty="0" smtClean="0"/>
              <a:t> changes the adjective good to the noun goodness, </a:t>
            </a:r>
            <a:r>
              <a:rPr lang="en-US" sz="2800" dirty="0" smtClean="0"/>
              <a:t>and the addition of the prefix </a:t>
            </a:r>
            <a:r>
              <a:rPr lang="en-US" sz="2800" i="1" dirty="0" smtClean="0"/>
              <a:t>re-</a:t>
            </a:r>
            <a:r>
              <a:rPr lang="en-US" sz="2800" dirty="0" smtClean="0"/>
              <a:t> changes the meaning of the word </a:t>
            </a:r>
            <a:r>
              <a:rPr lang="en-US" sz="2800" i="1" dirty="0" smtClean="0"/>
              <a:t>pay</a:t>
            </a:r>
            <a:r>
              <a:rPr lang="en-US" sz="2800" dirty="0" smtClean="0"/>
              <a:t> when added to it.</a:t>
            </a:r>
            <a:endParaRPr lang="en-US" sz="2800" i="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Derivational and inflectional morphemes</a:t>
            </a:r>
            <a:endParaRPr lang="en-US" sz="3200" dirty="0"/>
          </a:p>
        </p:txBody>
      </p:sp>
      <p:sp>
        <p:nvSpPr>
          <p:cNvPr id="3" name="Content Placeholder 2"/>
          <p:cNvSpPr>
            <a:spLocks noGrp="1"/>
          </p:cNvSpPr>
          <p:nvPr>
            <p:ph idx="1"/>
          </p:nvPr>
        </p:nvSpPr>
        <p:spPr/>
        <p:txBody>
          <a:bodyPr/>
          <a:lstStyle/>
          <a:p>
            <a:pPr algn="just"/>
            <a:r>
              <a:rPr lang="en-US" sz="2800" dirty="0" smtClean="0"/>
              <a:t>The second set of bound morphemes contains what are called </a:t>
            </a:r>
            <a:r>
              <a:rPr lang="en-US" sz="2800" b="1" dirty="0" smtClean="0"/>
              <a:t>inflectional morphemes. </a:t>
            </a:r>
            <a:r>
              <a:rPr lang="en-US" sz="2800" dirty="0" smtClean="0"/>
              <a:t>These are not used to produce new words in the language, but rather to indicate aspects of the grammatical function of a word. Inflectional morphemes are used to show if a word is plural or singular, if it is past tense or not, and if it is a comparative or possessive form.</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Derivational and inflectional morphemes</a:t>
            </a:r>
            <a:endParaRPr lang="en-US" sz="3200" dirty="0"/>
          </a:p>
        </p:txBody>
      </p:sp>
      <p:sp>
        <p:nvSpPr>
          <p:cNvPr id="3" name="Content Placeholder 2"/>
          <p:cNvSpPr>
            <a:spLocks noGrp="1"/>
          </p:cNvSpPr>
          <p:nvPr>
            <p:ph idx="1"/>
          </p:nvPr>
        </p:nvSpPr>
        <p:spPr/>
        <p:txBody>
          <a:bodyPr/>
          <a:lstStyle/>
          <a:p>
            <a:pPr algn="just"/>
            <a:r>
              <a:rPr lang="en-US" sz="2800" dirty="0" smtClean="0"/>
              <a:t>English has only eight inflectional morphemes (or ‘inflections’), illustrated below:</a:t>
            </a:r>
          </a:p>
          <a:p>
            <a:pPr algn="just"/>
            <a:r>
              <a:rPr lang="en-US" sz="2800" dirty="0" smtClean="0"/>
              <a:t>Noun +  </a:t>
            </a:r>
            <a:r>
              <a:rPr lang="en-US" sz="2800" i="1" dirty="0" smtClean="0">
                <a:solidFill>
                  <a:srgbClr val="FF0000"/>
                </a:solidFill>
              </a:rPr>
              <a:t>-’s,  -s </a:t>
            </a:r>
            <a:r>
              <a:rPr lang="en-US" sz="2800" i="1" dirty="0" smtClean="0"/>
              <a:t>: (teacher</a:t>
            </a:r>
            <a:r>
              <a:rPr lang="en-US" sz="2800" i="1" dirty="0" smtClean="0">
                <a:solidFill>
                  <a:srgbClr val="FF0000"/>
                </a:solidFill>
              </a:rPr>
              <a:t>’s</a:t>
            </a:r>
            <a:r>
              <a:rPr lang="en-US" sz="2800" i="1" dirty="0" smtClean="0"/>
              <a:t> book / teacher</a:t>
            </a:r>
            <a:r>
              <a:rPr lang="en-US" sz="2800" i="1" dirty="0" smtClean="0">
                <a:solidFill>
                  <a:srgbClr val="FF0000"/>
                </a:solidFill>
              </a:rPr>
              <a:t>s</a:t>
            </a:r>
            <a:r>
              <a:rPr lang="en-US" sz="2800" i="1" dirty="0" smtClean="0"/>
              <a:t>)</a:t>
            </a:r>
          </a:p>
          <a:p>
            <a:pPr algn="just"/>
            <a:r>
              <a:rPr lang="nl-NL" sz="2800" dirty="0" smtClean="0"/>
              <a:t>Verb + </a:t>
            </a:r>
            <a:r>
              <a:rPr lang="nl-NL" sz="2800" i="1" dirty="0" smtClean="0">
                <a:solidFill>
                  <a:srgbClr val="FF0000"/>
                </a:solidFill>
              </a:rPr>
              <a:t>-s, -ing, -ed, -en </a:t>
            </a:r>
            <a:r>
              <a:rPr lang="nl-NL" sz="2800" i="1" dirty="0" smtClean="0"/>
              <a:t>: (teache</a:t>
            </a:r>
            <a:r>
              <a:rPr lang="nl-NL" sz="2800" i="1" dirty="0" smtClean="0">
                <a:solidFill>
                  <a:srgbClr val="FF0000"/>
                </a:solidFill>
              </a:rPr>
              <a:t>s</a:t>
            </a:r>
            <a:r>
              <a:rPr lang="nl-NL" sz="2800" i="1" dirty="0" smtClean="0"/>
              <a:t> / teach</a:t>
            </a:r>
            <a:r>
              <a:rPr lang="nl-NL" sz="2800" i="1" dirty="0" smtClean="0">
                <a:solidFill>
                  <a:srgbClr val="FF0000"/>
                </a:solidFill>
              </a:rPr>
              <a:t>ing</a:t>
            </a:r>
            <a:r>
              <a:rPr lang="nl-NL" sz="2800" i="1" dirty="0" smtClean="0"/>
              <a:t> / play</a:t>
            </a:r>
            <a:r>
              <a:rPr lang="nl-NL" sz="2800" i="1" dirty="0" smtClean="0">
                <a:solidFill>
                  <a:srgbClr val="FF0000"/>
                </a:solidFill>
              </a:rPr>
              <a:t>ed</a:t>
            </a:r>
            <a:r>
              <a:rPr lang="nl-NL" sz="2800" i="1" dirty="0" smtClean="0"/>
              <a:t> / tak</a:t>
            </a:r>
            <a:r>
              <a:rPr lang="nl-NL" sz="2800" i="1" dirty="0" smtClean="0">
                <a:solidFill>
                  <a:srgbClr val="FF0000"/>
                </a:solidFill>
              </a:rPr>
              <a:t>en</a:t>
            </a:r>
            <a:r>
              <a:rPr lang="nl-NL" sz="2800" i="1" dirty="0" smtClean="0"/>
              <a:t>)</a:t>
            </a:r>
          </a:p>
          <a:p>
            <a:pPr algn="just"/>
            <a:r>
              <a:rPr lang="en-US" sz="2800" dirty="0" smtClean="0"/>
              <a:t>Adjective + </a:t>
            </a:r>
            <a:r>
              <a:rPr lang="en-US" sz="2800" i="1" dirty="0" smtClean="0"/>
              <a:t>-</a:t>
            </a:r>
            <a:r>
              <a:rPr lang="en-US" sz="2800" i="1" dirty="0" err="1" smtClean="0"/>
              <a:t>est</a:t>
            </a:r>
            <a:r>
              <a:rPr lang="en-US" sz="2800" i="1" dirty="0" smtClean="0"/>
              <a:t>, -</a:t>
            </a:r>
            <a:r>
              <a:rPr lang="en-US" sz="2800" i="1" dirty="0" err="1" smtClean="0"/>
              <a:t>er</a:t>
            </a:r>
            <a:r>
              <a:rPr lang="en-US" sz="2800" i="1" dirty="0" smtClean="0"/>
              <a:t> : (young</a:t>
            </a:r>
            <a:r>
              <a:rPr lang="en-US" sz="2800" i="1" dirty="0" smtClean="0">
                <a:solidFill>
                  <a:srgbClr val="FF0000"/>
                </a:solidFill>
              </a:rPr>
              <a:t>er</a:t>
            </a:r>
            <a:r>
              <a:rPr lang="en-US" sz="2800" i="1" dirty="0" smtClean="0"/>
              <a:t> / young</a:t>
            </a:r>
            <a:r>
              <a:rPr lang="en-US" sz="2800" i="1" dirty="0" smtClean="0">
                <a:solidFill>
                  <a:srgbClr val="FF0000"/>
                </a:solidFill>
              </a:rPr>
              <a:t>est</a:t>
            </a:r>
            <a:r>
              <a:rPr lang="en-US" sz="2800" i="1" dirty="0" smtClean="0"/>
              <a:t>)</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difference between derivational and inflectional morphemes is worth emphasizing. An inflectional morpheme never changes the grammatical category of a word. For example, both </a:t>
            </a:r>
            <a:r>
              <a:rPr lang="en-US" sz="2800" i="1" dirty="0" smtClean="0"/>
              <a:t>old and older are adjectives. </a:t>
            </a:r>
            <a:r>
              <a:rPr lang="en-US" sz="2800" dirty="0" smtClean="0"/>
              <a:t>However, a derivational morpheme can change the grammatical category of a word. The verb </a:t>
            </a:r>
            <a:r>
              <a:rPr lang="en-US" sz="2800" i="1" dirty="0" smtClean="0"/>
              <a:t>teach becomes the noun teacher if we add the derivational morpheme       -</a:t>
            </a:r>
            <a:r>
              <a:rPr lang="en-US" sz="2800" i="1" dirty="0" err="1" smtClean="0"/>
              <a:t>er</a:t>
            </a:r>
            <a:r>
              <a:rPr lang="en-US" sz="2800" i="1" dirty="0" smtClean="0"/>
              <a:t>.</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Morphological description</a:t>
            </a:r>
            <a:endParaRPr lang="en-US" sz="3200" dirty="0"/>
          </a:p>
        </p:txBody>
      </p:sp>
      <p:sp>
        <p:nvSpPr>
          <p:cNvPr id="3" name="Content Placeholder 2"/>
          <p:cNvSpPr>
            <a:spLocks noGrp="1"/>
          </p:cNvSpPr>
          <p:nvPr>
            <p:ph idx="1"/>
          </p:nvPr>
        </p:nvSpPr>
        <p:spPr/>
        <p:txBody>
          <a:bodyPr/>
          <a:lstStyle/>
          <a:p>
            <a:pPr algn="just"/>
            <a:r>
              <a:rPr lang="en-US" sz="2800" dirty="0" smtClean="0"/>
              <a:t>So, the suffix </a:t>
            </a:r>
            <a:r>
              <a:rPr lang="en-US" sz="2800" i="1" dirty="0" smtClean="0"/>
              <a:t>-</a:t>
            </a:r>
            <a:r>
              <a:rPr lang="en-US" sz="2800" i="1" dirty="0" err="1" smtClean="0"/>
              <a:t>er</a:t>
            </a:r>
            <a:r>
              <a:rPr lang="en-US" sz="2800" i="1" dirty="0" smtClean="0"/>
              <a:t> in modern English can be </a:t>
            </a:r>
            <a:r>
              <a:rPr lang="en-US" sz="2800" dirty="0" smtClean="0"/>
              <a:t>an inflectional morpheme as part of an adjective and also a distinct derivational morpheme as part of a noun. Just because they look the same (</a:t>
            </a:r>
            <a:r>
              <a:rPr lang="en-US" sz="2800" i="1" dirty="0" smtClean="0"/>
              <a:t>-</a:t>
            </a:r>
            <a:r>
              <a:rPr lang="en-US" sz="2800" i="1" dirty="0" err="1" smtClean="0"/>
              <a:t>er</a:t>
            </a:r>
            <a:r>
              <a:rPr lang="en-US" sz="2800" i="1" dirty="0" smtClean="0"/>
              <a:t>) doesn’t mean </a:t>
            </a:r>
            <a:r>
              <a:rPr lang="en-US" sz="2800" dirty="0" smtClean="0"/>
              <a:t>they do the same kind of work</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Morphological description</a:t>
            </a:r>
            <a:endParaRPr lang="en-US" sz="3200" dirty="0"/>
          </a:p>
        </p:txBody>
      </p:sp>
      <p:sp>
        <p:nvSpPr>
          <p:cNvPr id="3" name="Content Placeholder 2"/>
          <p:cNvSpPr>
            <a:spLocks noGrp="1"/>
          </p:cNvSpPr>
          <p:nvPr>
            <p:ph idx="1"/>
          </p:nvPr>
        </p:nvSpPr>
        <p:spPr/>
        <p:txBody>
          <a:bodyPr/>
          <a:lstStyle/>
          <a:p>
            <a:pPr algn="just"/>
            <a:r>
              <a:rPr lang="en-US" sz="2800" dirty="0" smtClean="0"/>
              <a:t>A useful way to remember all these different types of morphemes is in the following chart.</a:t>
            </a:r>
          </a:p>
          <a:p>
            <a:pPr algn="just"/>
            <a:endParaRPr lang="en-US" sz="2800" dirty="0" smtClean="0"/>
          </a:p>
          <a:p>
            <a:pPr algn="just"/>
            <a:r>
              <a:rPr lang="en-US" sz="2800" dirty="0" smtClean="0"/>
              <a:t>                                    </a:t>
            </a:r>
          </a:p>
        </p:txBody>
      </p:sp>
      <p:graphicFrame>
        <p:nvGraphicFramePr>
          <p:cNvPr id="11" name="Table 10"/>
          <p:cNvGraphicFramePr>
            <a:graphicFrameLocks noGrp="1"/>
          </p:cNvGraphicFramePr>
          <p:nvPr/>
        </p:nvGraphicFramePr>
        <p:xfrm>
          <a:off x="457200" y="2667000"/>
          <a:ext cx="9220200" cy="2946400"/>
        </p:xfrm>
        <a:graphic>
          <a:graphicData uri="http://schemas.openxmlformats.org/drawingml/2006/table">
            <a:tbl>
              <a:tblPr firstRow="1" bandRow="1">
                <a:tableStyleId>{5C22544A-7EE6-4342-B048-85BDC9FD1C3A}</a:tableStyleId>
              </a:tblPr>
              <a:tblGrid>
                <a:gridCol w="1536700"/>
                <a:gridCol w="901700"/>
                <a:gridCol w="914400"/>
                <a:gridCol w="990600"/>
                <a:gridCol w="1371600"/>
                <a:gridCol w="3505200"/>
              </a:tblGrid>
              <a:tr h="370840">
                <a:tc>
                  <a:txBody>
                    <a:bodyPr/>
                    <a:lstStyle/>
                    <a:p>
                      <a:endParaRPr lang="en-US" b="1" dirty="0">
                        <a:solidFill>
                          <a:schemeClr val="tx1"/>
                        </a:solidFill>
                      </a:endParaRPr>
                    </a:p>
                  </a:txBody>
                  <a:tcPr>
                    <a:solidFill>
                      <a:schemeClr val="bg1"/>
                    </a:solidFill>
                  </a:tcPr>
                </a:tc>
                <a:tc>
                  <a:txBody>
                    <a:bodyPr/>
                    <a:lstStyle/>
                    <a:p>
                      <a:endParaRPr lang="en-US" b="1">
                        <a:solidFill>
                          <a:schemeClr val="tx1"/>
                        </a:solidFill>
                      </a:endParaRPr>
                    </a:p>
                  </a:txBody>
                  <a:tcPr>
                    <a:solidFill>
                      <a:schemeClr val="bg1"/>
                    </a:solidFill>
                  </a:tcPr>
                </a:tc>
                <a:tc rowSpan="2">
                  <a:txBody>
                    <a:bodyPr/>
                    <a:lstStyle/>
                    <a:p>
                      <a:endParaRPr lang="en-US" b="1" dirty="0" smtClean="0">
                        <a:solidFill>
                          <a:schemeClr val="tx1"/>
                        </a:solidFill>
                      </a:endParaRPr>
                    </a:p>
                    <a:p>
                      <a:endParaRPr lang="en-US" b="1" dirty="0" smtClean="0">
                        <a:solidFill>
                          <a:schemeClr val="tx1"/>
                        </a:solidFill>
                      </a:endParaRPr>
                    </a:p>
                    <a:p>
                      <a:r>
                        <a:rPr lang="en-US" b="1" dirty="0" smtClean="0">
                          <a:solidFill>
                            <a:schemeClr val="tx1"/>
                          </a:solidFill>
                        </a:rPr>
                        <a:t>free</a:t>
                      </a:r>
                      <a:endParaRPr lang="en-US" b="1" dirty="0">
                        <a:solidFill>
                          <a:schemeClr val="tx1"/>
                        </a:solidFill>
                      </a:endParaRPr>
                    </a:p>
                  </a:txBody>
                  <a:tcPr>
                    <a:solidFill>
                      <a:schemeClr val="bg1"/>
                    </a:solidFill>
                  </a:tcPr>
                </a:tc>
                <a:tc>
                  <a:txBody>
                    <a:bodyPr/>
                    <a:lstStyle/>
                    <a:p>
                      <a:endParaRPr lang="en-US" b="1">
                        <a:solidFill>
                          <a:schemeClr val="tx1"/>
                        </a:solidFill>
                      </a:endParaRPr>
                    </a:p>
                  </a:txBody>
                  <a:tcPr>
                    <a:solidFill>
                      <a:schemeClr val="bg1"/>
                    </a:solidFill>
                  </a:tcPr>
                </a:tc>
                <a:tc>
                  <a:txBody>
                    <a:bodyPr/>
                    <a:lstStyle/>
                    <a:p>
                      <a:r>
                        <a:rPr lang="en-US" sz="1800" b="1" kern="1200" baseline="0" dirty="0" smtClean="0">
                          <a:solidFill>
                            <a:schemeClr val="tx1"/>
                          </a:solidFill>
                          <a:latin typeface="+mn-lt"/>
                          <a:ea typeface="+mn-ea"/>
                          <a:cs typeface="+mn-cs"/>
                        </a:rPr>
                        <a:t>lexical</a:t>
                      </a:r>
                      <a:endParaRPr lang="en-US" b="1" dirty="0">
                        <a:solidFill>
                          <a:schemeClr val="tx1"/>
                        </a:solidFill>
                      </a:endParaRPr>
                    </a:p>
                  </a:txBody>
                  <a:tcPr>
                    <a:solidFill>
                      <a:schemeClr val="bg1"/>
                    </a:solidFill>
                  </a:tcPr>
                </a:tc>
                <a:tc>
                  <a:txBody>
                    <a:bodyPr/>
                    <a:lstStyle/>
                    <a:p>
                      <a:r>
                        <a:rPr lang="en-US" sz="1800" b="1" kern="1200" baseline="0" dirty="0" smtClean="0">
                          <a:solidFill>
                            <a:schemeClr val="tx1"/>
                          </a:solidFill>
                          <a:latin typeface="+mn-lt"/>
                          <a:ea typeface="+mn-ea"/>
                          <a:cs typeface="+mn-cs"/>
                        </a:rPr>
                        <a:t>(</a:t>
                      </a:r>
                      <a:r>
                        <a:rPr lang="en-US" sz="1800" b="1" i="1" kern="1200" baseline="0" dirty="0" smtClean="0">
                          <a:solidFill>
                            <a:schemeClr val="tx1"/>
                          </a:solidFill>
                          <a:latin typeface="+mn-lt"/>
                          <a:ea typeface="+mn-ea"/>
                          <a:cs typeface="+mn-cs"/>
                        </a:rPr>
                        <a:t>child, teach)</a:t>
                      </a:r>
                      <a:endParaRPr lang="en-US" b="1" dirty="0">
                        <a:solidFill>
                          <a:schemeClr val="tx1"/>
                        </a:solidFill>
                      </a:endParaRPr>
                    </a:p>
                  </a:txBody>
                  <a:tcPr>
                    <a:solidFill>
                      <a:schemeClr val="bg1"/>
                    </a:solidFill>
                  </a:tcPr>
                </a:tc>
              </a:tr>
              <a:tr h="370840">
                <a:tc rowSpan="3">
                  <a:txBody>
                    <a:bodyPr/>
                    <a:lstStyle/>
                    <a:p>
                      <a:endParaRPr lang="en-US" sz="1800" b="1" kern="1200" baseline="0" dirty="0" smtClean="0">
                        <a:solidFill>
                          <a:schemeClr val="tx1"/>
                        </a:solidFill>
                        <a:latin typeface="+mn-lt"/>
                        <a:ea typeface="+mn-ea"/>
                        <a:cs typeface="+mn-cs"/>
                      </a:endParaRPr>
                    </a:p>
                    <a:p>
                      <a:endParaRPr lang="en-US" sz="1800" b="1" kern="1200" baseline="0" dirty="0" smtClean="0">
                        <a:solidFill>
                          <a:schemeClr val="tx1"/>
                        </a:solidFill>
                        <a:latin typeface="+mn-lt"/>
                        <a:ea typeface="+mn-ea"/>
                        <a:cs typeface="+mn-cs"/>
                      </a:endParaRPr>
                    </a:p>
                    <a:p>
                      <a:endParaRPr lang="en-US" sz="1800" b="1" kern="1200" baseline="0" dirty="0" smtClean="0">
                        <a:solidFill>
                          <a:schemeClr val="tx1"/>
                        </a:solidFill>
                        <a:latin typeface="+mn-lt"/>
                        <a:ea typeface="+mn-ea"/>
                        <a:cs typeface="+mn-cs"/>
                      </a:endParaRPr>
                    </a:p>
                    <a:p>
                      <a:endParaRPr lang="en-US" sz="1800" b="1" kern="1200" baseline="0" dirty="0" smtClean="0">
                        <a:solidFill>
                          <a:schemeClr val="tx1"/>
                        </a:solidFill>
                        <a:latin typeface="+mn-lt"/>
                        <a:ea typeface="+mn-ea"/>
                        <a:cs typeface="+mn-cs"/>
                      </a:endParaRPr>
                    </a:p>
                    <a:p>
                      <a:r>
                        <a:rPr lang="en-US" sz="1800" b="1" kern="1200" baseline="0" dirty="0" smtClean="0">
                          <a:solidFill>
                            <a:schemeClr val="tx1"/>
                          </a:solidFill>
                          <a:latin typeface="+mn-lt"/>
                          <a:ea typeface="+mn-ea"/>
                          <a:cs typeface="+mn-cs"/>
                        </a:rPr>
                        <a:t>morphemes</a:t>
                      </a:r>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vMerge="1">
                  <a:txBody>
                    <a:bodyPr/>
                    <a:lstStyle/>
                    <a:p>
                      <a:endParaRPr lang="en-US" dirty="0"/>
                    </a:p>
                  </a:txBody>
                  <a:tcPr/>
                </a:tc>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r>
              <a:tr h="370840">
                <a:tc vMerge="1">
                  <a:txBody>
                    <a:bodyPr/>
                    <a:lstStyle/>
                    <a:p>
                      <a:endParaRPr lang="en-US"/>
                    </a:p>
                  </a:txBody>
                  <a:tcPr/>
                </a:tc>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r>
                        <a:rPr lang="en-US" sz="1800" b="1" kern="1200" baseline="0" dirty="0" smtClean="0">
                          <a:solidFill>
                            <a:schemeClr val="tx1"/>
                          </a:solidFill>
                          <a:latin typeface="+mn-lt"/>
                          <a:ea typeface="+mn-ea"/>
                          <a:cs typeface="+mn-cs"/>
                        </a:rPr>
                        <a:t>functional</a:t>
                      </a:r>
                      <a:endParaRPr lang="en-US" b="1" dirty="0">
                        <a:solidFill>
                          <a:schemeClr val="tx1"/>
                        </a:solidFill>
                      </a:endParaRPr>
                    </a:p>
                  </a:txBody>
                  <a:tcPr>
                    <a:solidFill>
                      <a:schemeClr val="bg1"/>
                    </a:solidFill>
                  </a:tcPr>
                </a:tc>
                <a:tc>
                  <a:txBody>
                    <a:bodyPr/>
                    <a:lstStyle/>
                    <a:p>
                      <a:r>
                        <a:rPr lang="en-US" sz="1800" b="1" kern="1200" baseline="0" dirty="0" smtClean="0">
                          <a:solidFill>
                            <a:schemeClr val="tx1"/>
                          </a:solidFill>
                          <a:latin typeface="+mn-lt"/>
                          <a:ea typeface="+mn-ea"/>
                          <a:cs typeface="+mn-cs"/>
                        </a:rPr>
                        <a:t>(</a:t>
                      </a:r>
                      <a:r>
                        <a:rPr lang="en-US" sz="1800" b="1" i="1" kern="1200" baseline="0" dirty="0" smtClean="0">
                          <a:solidFill>
                            <a:schemeClr val="tx1"/>
                          </a:solidFill>
                          <a:latin typeface="+mn-lt"/>
                          <a:ea typeface="+mn-ea"/>
                          <a:cs typeface="+mn-cs"/>
                        </a:rPr>
                        <a:t>and, the)</a:t>
                      </a:r>
                      <a:endParaRPr lang="en-US" b="1" dirty="0">
                        <a:solidFill>
                          <a:schemeClr val="tx1"/>
                        </a:solidFill>
                      </a:endParaRPr>
                    </a:p>
                  </a:txBody>
                  <a:tcPr>
                    <a:solidFill>
                      <a:schemeClr val="bg1"/>
                    </a:solidFill>
                  </a:tcPr>
                </a:tc>
              </a:tr>
              <a:tr h="370840">
                <a:tc vMerge="1">
                  <a:txBody>
                    <a:bodyPr/>
                    <a:lstStyle/>
                    <a:p>
                      <a:endParaRPr lang="en-US" dirty="0"/>
                    </a:p>
                  </a:txBody>
                  <a:tcPr/>
                </a:tc>
                <a:tc>
                  <a:txBody>
                    <a:bodyPr/>
                    <a:lstStyle/>
                    <a:p>
                      <a:endParaRPr lang="en-US" b="1" dirty="0">
                        <a:solidFill>
                          <a:schemeClr val="tx1"/>
                        </a:solidFill>
                      </a:endParaRPr>
                    </a:p>
                  </a:txBody>
                  <a:tcPr>
                    <a:solidFill>
                      <a:schemeClr val="bg1"/>
                    </a:solidFill>
                  </a:tcPr>
                </a:tc>
                <a:tc rowSpan="3">
                  <a:txBody>
                    <a:bodyPr/>
                    <a:lstStyle/>
                    <a:p>
                      <a:endParaRPr lang="en-US" b="1" dirty="0" smtClean="0">
                        <a:solidFill>
                          <a:schemeClr val="tx1"/>
                        </a:solidFill>
                      </a:endParaRPr>
                    </a:p>
                    <a:p>
                      <a:endParaRPr lang="en-US" b="1" dirty="0" smtClean="0">
                        <a:solidFill>
                          <a:schemeClr val="tx1"/>
                        </a:solidFill>
                      </a:endParaRPr>
                    </a:p>
                    <a:p>
                      <a:endParaRPr lang="en-US" b="1" dirty="0" smtClean="0">
                        <a:solidFill>
                          <a:schemeClr val="tx1"/>
                        </a:solidFill>
                      </a:endParaRPr>
                    </a:p>
                    <a:p>
                      <a:r>
                        <a:rPr lang="en-US" b="1" dirty="0" smtClean="0">
                          <a:solidFill>
                            <a:schemeClr val="tx1"/>
                          </a:solidFill>
                        </a:rPr>
                        <a:t>bound</a:t>
                      </a:r>
                      <a:endParaRPr lang="en-US" b="1" dirty="0">
                        <a:solidFill>
                          <a:schemeClr val="tx1"/>
                        </a:solidFill>
                      </a:endParaRPr>
                    </a:p>
                  </a:txBody>
                  <a:tcPr>
                    <a:solidFill>
                      <a:schemeClr val="bg1"/>
                    </a:solidFill>
                  </a:tcPr>
                </a:tc>
                <a:tc>
                  <a:txBody>
                    <a:bodyPr/>
                    <a:lstStyle/>
                    <a:p>
                      <a:endParaRPr lang="en-US" b="1">
                        <a:solidFill>
                          <a:schemeClr val="tx1"/>
                        </a:solidFill>
                      </a:endParaRPr>
                    </a:p>
                  </a:txBody>
                  <a:tcPr>
                    <a:solidFill>
                      <a:schemeClr val="bg1"/>
                    </a:solidFill>
                  </a:tcPr>
                </a:tc>
                <a:tc>
                  <a:txBody>
                    <a:bodyPr/>
                    <a:lstStyle/>
                    <a:p>
                      <a:endParaRPr lang="en-US" b="1">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r>
              <a:tr h="370840">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vMerge="1">
                  <a:txBody>
                    <a:bodyPr/>
                    <a:lstStyle/>
                    <a:p>
                      <a:endParaRPr lang="en-US" dirty="0"/>
                    </a:p>
                  </a:txBody>
                  <a:tcPr/>
                </a:tc>
                <a:tc>
                  <a:txBody>
                    <a:bodyPr/>
                    <a:lstStyle/>
                    <a:p>
                      <a:endParaRPr lang="en-US" b="1" dirty="0">
                        <a:solidFill>
                          <a:schemeClr val="tx1"/>
                        </a:solidFill>
                      </a:endParaRPr>
                    </a:p>
                  </a:txBody>
                  <a:tcPr>
                    <a:solidFill>
                      <a:schemeClr val="bg1"/>
                    </a:solidFill>
                  </a:tcPr>
                </a:tc>
                <a:tc>
                  <a:txBody>
                    <a:bodyPr/>
                    <a:lstStyle/>
                    <a:p>
                      <a:r>
                        <a:rPr lang="en-US" sz="1800" b="1" kern="1200" baseline="0" dirty="0" smtClean="0">
                          <a:solidFill>
                            <a:schemeClr val="tx1"/>
                          </a:solidFill>
                          <a:latin typeface="+mn-lt"/>
                          <a:ea typeface="+mn-ea"/>
                          <a:cs typeface="+mn-cs"/>
                        </a:rPr>
                        <a:t>derivational</a:t>
                      </a:r>
                      <a:endParaRPr lang="en-US" b="1" dirty="0">
                        <a:solidFill>
                          <a:schemeClr val="tx1"/>
                        </a:solidFill>
                      </a:endParaRPr>
                    </a:p>
                  </a:txBody>
                  <a:tcPr>
                    <a:solidFill>
                      <a:schemeClr val="bg1"/>
                    </a:solidFill>
                  </a:tcPr>
                </a:tc>
                <a:tc>
                  <a:txBody>
                    <a:bodyPr/>
                    <a:lstStyle/>
                    <a:p>
                      <a:r>
                        <a:rPr lang="en-US" sz="1800" b="1" kern="1200" baseline="0" dirty="0" smtClean="0">
                          <a:solidFill>
                            <a:schemeClr val="tx1"/>
                          </a:solidFill>
                          <a:latin typeface="+mn-lt"/>
                          <a:ea typeface="+mn-ea"/>
                          <a:cs typeface="+mn-cs"/>
                        </a:rPr>
                        <a:t>(</a:t>
                      </a:r>
                      <a:r>
                        <a:rPr lang="en-US" sz="1800" b="1" i="1" kern="1200" baseline="0" dirty="0" smtClean="0">
                          <a:solidFill>
                            <a:schemeClr val="tx1"/>
                          </a:solidFill>
                          <a:latin typeface="+mn-lt"/>
                          <a:ea typeface="+mn-ea"/>
                          <a:cs typeface="+mn-cs"/>
                        </a:rPr>
                        <a:t>re-, -</a:t>
                      </a:r>
                      <a:r>
                        <a:rPr lang="en-US" sz="1800" b="1" i="1" kern="1200" baseline="0" dirty="0" err="1" smtClean="0">
                          <a:solidFill>
                            <a:schemeClr val="tx1"/>
                          </a:solidFill>
                          <a:latin typeface="+mn-lt"/>
                          <a:ea typeface="+mn-ea"/>
                          <a:cs typeface="+mn-cs"/>
                        </a:rPr>
                        <a:t>ness</a:t>
                      </a:r>
                      <a:r>
                        <a:rPr lang="en-US" sz="1800" b="1" i="1" kern="1200" baseline="0" dirty="0" smtClean="0">
                          <a:solidFill>
                            <a:schemeClr val="tx1"/>
                          </a:solidFill>
                          <a:latin typeface="+mn-lt"/>
                          <a:ea typeface="+mn-ea"/>
                          <a:cs typeface="+mn-cs"/>
                        </a:rPr>
                        <a:t>)</a:t>
                      </a:r>
                      <a:endParaRPr lang="en-US" b="1" dirty="0">
                        <a:solidFill>
                          <a:schemeClr val="tx1"/>
                        </a:solidFill>
                      </a:endParaRPr>
                    </a:p>
                  </a:txBody>
                  <a:tcPr>
                    <a:solidFill>
                      <a:schemeClr val="bg1"/>
                    </a:solidFill>
                  </a:tcPr>
                </a:tc>
              </a:tr>
              <a:tr h="370840">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vMerge="1">
                  <a:txBody>
                    <a:bodyPr/>
                    <a:lstStyle/>
                    <a:p>
                      <a:endParaRPr lang="en-US" dirty="0"/>
                    </a:p>
                  </a:txBody>
                  <a:tcPr/>
                </a:tc>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r>
              <a:tr h="370840">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r>
                        <a:rPr lang="en-US" sz="1800" b="1" kern="1200" baseline="0" dirty="0" smtClean="0">
                          <a:solidFill>
                            <a:schemeClr val="tx1"/>
                          </a:solidFill>
                          <a:latin typeface="+mn-lt"/>
                          <a:ea typeface="+mn-ea"/>
                          <a:cs typeface="+mn-cs"/>
                        </a:rPr>
                        <a:t>inflectional</a:t>
                      </a:r>
                      <a:endParaRPr lang="en-US" b="1" dirty="0">
                        <a:solidFill>
                          <a:schemeClr val="tx1"/>
                        </a:solidFill>
                      </a:endParaRPr>
                    </a:p>
                  </a:txBody>
                  <a:tcPr>
                    <a:solidFill>
                      <a:schemeClr val="bg1"/>
                    </a:solidFill>
                  </a:tcPr>
                </a:tc>
                <a:tc>
                  <a:txBody>
                    <a:bodyPr/>
                    <a:lstStyle/>
                    <a:p>
                      <a:r>
                        <a:rPr lang="en-US" sz="1800" b="1" kern="1200" baseline="0" dirty="0" smtClean="0">
                          <a:solidFill>
                            <a:schemeClr val="tx1"/>
                          </a:solidFill>
                          <a:latin typeface="+mn-lt"/>
                          <a:ea typeface="+mn-ea"/>
                          <a:cs typeface="+mn-cs"/>
                        </a:rPr>
                        <a:t>(</a:t>
                      </a:r>
                      <a:r>
                        <a:rPr lang="en-US" sz="1800" b="1" i="1" kern="1200" baseline="0" dirty="0" smtClean="0">
                          <a:solidFill>
                            <a:schemeClr val="tx1"/>
                          </a:solidFill>
                          <a:latin typeface="+mn-lt"/>
                          <a:ea typeface="+mn-ea"/>
                          <a:cs typeface="+mn-cs"/>
                        </a:rPr>
                        <a:t>-'s, -ed)</a:t>
                      </a:r>
                      <a:endParaRPr lang="en-US" b="1" dirty="0">
                        <a:solidFill>
                          <a:schemeClr val="tx1"/>
                        </a:solidFill>
                      </a:endParaRPr>
                    </a:p>
                  </a:txBody>
                  <a:tcPr>
                    <a:solidFill>
                      <a:schemeClr val="bg1"/>
                    </a:solidFill>
                  </a:tcPr>
                </a:tc>
              </a:tr>
            </a:tbl>
          </a:graphicData>
        </a:graphic>
      </p:graphicFrame>
      <p:cxnSp>
        <p:nvCxnSpPr>
          <p:cNvPr id="13" name="Straight Connector 12"/>
          <p:cNvCxnSpPr/>
          <p:nvPr/>
        </p:nvCxnSpPr>
        <p:spPr>
          <a:xfrm flipV="1">
            <a:off x="1752600" y="3581400"/>
            <a:ext cx="106680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828800" y="4343400"/>
            <a:ext cx="10668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3733800" y="4724400"/>
            <a:ext cx="9906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3581400" y="2971800"/>
            <a:ext cx="10668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581400" y="3505200"/>
            <a:ext cx="1143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733800" y="5029200"/>
            <a:ext cx="990600" cy="457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rather neat chart presented here hides a number of outstanding problems in the analysis of English morphology. So far, we have only considered examples of English words in which the different morphemes are easily identifiable as separate elements. The inflectional morpheme </a:t>
            </a:r>
            <a:r>
              <a:rPr lang="en-US" sz="2800" i="1" dirty="0" smtClean="0"/>
              <a:t>-s</a:t>
            </a:r>
            <a:r>
              <a:rPr lang="en-US" sz="2800" dirty="0" smtClean="0"/>
              <a:t> is added to </a:t>
            </a:r>
            <a:r>
              <a:rPr lang="en-US" sz="2800" i="1" dirty="0" smtClean="0"/>
              <a:t>car</a:t>
            </a:r>
            <a:r>
              <a:rPr lang="en-US" sz="2800" dirty="0" smtClean="0"/>
              <a:t> and we get the plural </a:t>
            </a:r>
            <a:r>
              <a:rPr lang="en-US" sz="2800" i="1" dirty="0" smtClean="0"/>
              <a:t>cars</a:t>
            </a:r>
            <a:r>
              <a:rPr lang="en-US" sz="2800" dirty="0" smtClean="0"/>
              <a:t>. What is the inflectional morpheme that makes </a:t>
            </a:r>
            <a:r>
              <a:rPr lang="en-US" sz="2800" i="1" dirty="0" smtClean="0"/>
              <a:t>sheep</a:t>
            </a:r>
            <a:r>
              <a:rPr lang="en-US" sz="2800" dirty="0" smtClean="0"/>
              <a:t> the plural of </a:t>
            </a:r>
            <a:r>
              <a:rPr lang="en-US" sz="2800" i="1" dirty="0" smtClean="0"/>
              <a:t>sheep</a:t>
            </a:r>
            <a:r>
              <a:rPr lang="en-US" sz="2800" dirty="0" smtClean="0"/>
              <a:t>, or </a:t>
            </a:r>
            <a:r>
              <a:rPr lang="en-US" sz="2800" i="1" dirty="0" smtClean="0"/>
              <a:t>men</a:t>
            </a:r>
            <a:r>
              <a:rPr lang="en-US" sz="2800" dirty="0" smtClean="0"/>
              <a:t> the plural of </a:t>
            </a:r>
            <a:r>
              <a:rPr lang="en-US" sz="2800" i="1" dirty="0" smtClean="0"/>
              <a:t>man?</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Problems in morphological description</a:t>
            </a:r>
            <a:endParaRPr lang="en-US" sz="3200" dirty="0"/>
          </a:p>
        </p:txBody>
      </p:sp>
      <p:sp>
        <p:nvSpPr>
          <p:cNvPr id="3" name="Content Placeholder 2"/>
          <p:cNvSpPr>
            <a:spLocks noGrp="1"/>
          </p:cNvSpPr>
          <p:nvPr>
            <p:ph idx="1"/>
          </p:nvPr>
        </p:nvSpPr>
        <p:spPr/>
        <p:txBody>
          <a:bodyPr/>
          <a:lstStyle/>
          <a:p>
            <a:pPr algn="just"/>
            <a:r>
              <a:rPr lang="en-US" sz="2800" dirty="0" smtClean="0"/>
              <a:t>And if </a:t>
            </a:r>
            <a:r>
              <a:rPr lang="en-US" sz="2800" i="1" dirty="0" smtClean="0"/>
              <a:t>-al </a:t>
            </a:r>
            <a:r>
              <a:rPr lang="en-US" sz="2800" dirty="0" smtClean="0"/>
              <a:t>is the derivational suffix added to the stem </a:t>
            </a:r>
            <a:r>
              <a:rPr lang="en-US" sz="2800" i="1" dirty="0" smtClean="0"/>
              <a:t>institution</a:t>
            </a:r>
            <a:r>
              <a:rPr lang="en-US" sz="2800" dirty="0" smtClean="0"/>
              <a:t> to give us </a:t>
            </a:r>
            <a:r>
              <a:rPr lang="en-US" sz="2800" i="1" dirty="0" smtClean="0"/>
              <a:t>institutional</a:t>
            </a:r>
            <a:r>
              <a:rPr lang="en-US" sz="2800" dirty="0" smtClean="0"/>
              <a:t>, then can we take </a:t>
            </a:r>
            <a:r>
              <a:rPr lang="en-US" sz="2800" i="1" dirty="0" smtClean="0"/>
              <a:t>-al </a:t>
            </a:r>
            <a:r>
              <a:rPr lang="en-US" sz="2800" dirty="0" smtClean="0"/>
              <a:t>off the word </a:t>
            </a:r>
            <a:r>
              <a:rPr lang="en-US" sz="2800" i="1" dirty="0" smtClean="0"/>
              <a:t>legal</a:t>
            </a:r>
            <a:r>
              <a:rPr lang="en-US" sz="2800" dirty="0" smtClean="0"/>
              <a:t> to get the stem </a:t>
            </a:r>
            <a:r>
              <a:rPr lang="en-US" sz="2800" i="1" dirty="0" smtClean="0"/>
              <a:t>leg</a:t>
            </a:r>
            <a:r>
              <a:rPr lang="en-US" sz="2800" dirty="0" smtClean="0"/>
              <a:t>? Unfortunately, the answer is “No”.</a:t>
            </a:r>
          </a:p>
          <a:p>
            <a:pPr algn="just"/>
            <a:r>
              <a:rPr lang="en-US" sz="2800" dirty="0" smtClean="0"/>
              <a:t>It has been pointed out that an extremely large number of English words owe their morphological patterning to languages like Latin and Greek. Consequently, a full description of English morphology will have to take account of both historical influences and the effect of borrowed elements.</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Using some </a:t>
            </a:r>
            <a:r>
              <a:rPr lang="en-US" sz="2800" dirty="0" smtClean="0"/>
              <a:t>processes already noted in phonology (chapter </a:t>
            </a:r>
            <a:r>
              <a:rPr lang="en-US" sz="2800" dirty="0" smtClean="0"/>
              <a:t>5: phones and allophones), we may treat </a:t>
            </a:r>
            <a:r>
              <a:rPr lang="en-US" sz="2800" dirty="0" smtClean="0"/>
              <a:t>differences in inflectional morphemes </a:t>
            </a:r>
            <a:r>
              <a:rPr lang="en-US" sz="2800" dirty="0" smtClean="0"/>
              <a:t>by </a:t>
            </a:r>
            <a:r>
              <a:rPr lang="en-US" sz="2800" dirty="0" smtClean="0"/>
              <a:t>proposing </a:t>
            </a:r>
            <a:r>
              <a:rPr lang="en-US" sz="2800" dirty="0" smtClean="0"/>
              <a:t>variation in </a:t>
            </a:r>
            <a:r>
              <a:rPr lang="en-US" sz="2800" dirty="0" smtClean="0"/>
              <a:t>morphological realization </a:t>
            </a:r>
            <a:r>
              <a:rPr lang="en-US" sz="2800" dirty="0" smtClean="0"/>
              <a:t>rules.</a:t>
            </a:r>
          </a:p>
          <a:p>
            <a:pPr algn="just"/>
            <a:r>
              <a:rPr lang="en-US" sz="2800" dirty="0" smtClean="0"/>
              <a:t>Just as we </a:t>
            </a:r>
            <a:r>
              <a:rPr lang="en-US" sz="2800" dirty="0" smtClean="0"/>
              <a:t>treated </a:t>
            </a:r>
            <a:r>
              <a:rPr lang="en-US" sz="2800" dirty="0" smtClean="0"/>
              <a:t>‘phones’ as the actual phonetic realization of ‘phonemes’, so we can propose </a:t>
            </a:r>
            <a:r>
              <a:rPr lang="en-US" sz="2800" b="1" dirty="0" smtClean="0"/>
              <a:t>morphs </a:t>
            </a:r>
            <a:r>
              <a:rPr lang="en-US" sz="2800" dirty="0" smtClean="0"/>
              <a:t>as the actual forms used to realize morphemes. </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Morphs and </a:t>
            </a:r>
            <a:r>
              <a:rPr lang="en-US" sz="3200" b="1" dirty="0" smtClean="0"/>
              <a:t>allomorphs</a:t>
            </a:r>
            <a:endParaRPr lang="en-US" sz="3200" dirty="0"/>
          </a:p>
        </p:txBody>
      </p:sp>
      <p:sp>
        <p:nvSpPr>
          <p:cNvPr id="3" name="Content Placeholder 2"/>
          <p:cNvSpPr>
            <a:spLocks noGrp="1"/>
          </p:cNvSpPr>
          <p:nvPr>
            <p:ph idx="1"/>
          </p:nvPr>
        </p:nvSpPr>
        <p:spPr/>
        <p:txBody>
          <a:bodyPr/>
          <a:lstStyle/>
          <a:p>
            <a:pPr algn="just"/>
            <a:r>
              <a:rPr lang="en-US" sz="2800" dirty="0" smtClean="0"/>
              <a:t>For </a:t>
            </a:r>
            <a:r>
              <a:rPr lang="en-US" sz="2800" dirty="0" smtClean="0"/>
              <a:t>example, the </a:t>
            </a:r>
            <a:r>
              <a:rPr lang="en-US" sz="2800" dirty="0" smtClean="0"/>
              <a:t>form </a:t>
            </a:r>
            <a:r>
              <a:rPr lang="en-US" sz="2800" i="1" dirty="0" smtClean="0"/>
              <a:t>cars </a:t>
            </a:r>
            <a:r>
              <a:rPr lang="en-US" sz="2800" i="1" dirty="0" smtClean="0"/>
              <a:t>consists of two morphs, car + -s, realizing a lexical morpheme and </a:t>
            </a:r>
            <a:r>
              <a:rPr lang="en-US" sz="2800" i="1" dirty="0" smtClean="0"/>
              <a:t>an </a:t>
            </a:r>
            <a:r>
              <a:rPr lang="en-US" sz="2800" dirty="0" smtClean="0"/>
              <a:t>inflectional </a:t>
            </a:r>
            <a:r>
              <a:rPr lang="en-US" sz="2800" dirty="0" smtClean="0"/>
              <a:t>morpheme (‘plural’). The form </a:t>
            </a:r>
            <a:r>
              <a:rPr lang="en-US" sz="2800" i="1" dirty="0" smtClean="0"/>
              <a:t>buses also consists of two </a:t>
            </a:r>
            <a:r>
              <a:rPr lang="en-US" sz="2800" i="1" dirty="0" smtClean="0"/>
              <a:t>morphs </a:t>
            </a:r>
            <a:r>
              <a:rPr lang="en-US" sz="2800" dirty="0" smtClean="0"/>
              <a:t>(</a:t>
            </a:r>
            <a:r>
              <a:rPr lang="en-US" sz="2800" i="1" dirty="0" smtClean="0"/>
              <a:t>bus </a:t>
            </a:r>
            <a:r>
              <a:rPr lang="en-US" sz="2800" i="1" dirty="0" smtClean="0"/>
              <a:t>+ -</a:t>
            </a:r>
            <a:r>
              <a:rPr lang="en-US" sz="2800" i="1" dirty="0" err="1" smtClean="0"/>
              <a:t>es</a:t>
            </a:r>
            <a:r>
              <a:rPr lang="en-US" sz="2800" i="1" dirty="0" smtClean="0"/>
              <a:t>), realizing a lexical morpheme and an inflectional morpheme (‘plural</a:t>
            </a:r>
            <a:r>
              <a:rPr lang="en-US" sz="2800" i="1" dirty="0" smtClean="0"/>
              <a:t>’). </a:t>
            </a:r>
            <a:r>
              <a:rPr lang="en-US" sz="2800" dirty="0" smtClean="0"/>
              <a:t>So </a:t>
            </a:r>
            <a:r>
              <a:rPr lang="en-US" sz="2800" dirty="0" smtClean="0"/>
              <a:t>there are at least two morphs (</a:t>
            </a:r>
            <a:r>
              <a:rPr lang="en-US" sz="2800" i="1" dirty="0" smtClean="0"/>
              <a:t>-s and -</a:t>
            </a:r>
            <a:r>
              <a:rPr lang="en-US" sz="2800" i="1" dirty="0" err="1" smtClean="0"/>
              <a:t>es</a:t>
            </a:r>
            <a:r>
              <a:rPr lang="en-US" sz="2800" i="1" dirty="0" smtClean="0"/>
              <a:t>) used to realize the </a:t>
            </a:r>
            <a:r>
              <a:rPr lang="en-US" sz="2800" i="1" dirty="0" smtClean="0"/>
              <a:t>inflectional </a:t>
            </a:r>
            <a:r>
              <a:rPr lang="en-US" sz="2800" dirty="0" smtClean="0"/>
              <a:t>morpheme </a:t>
            </a:r>
            <a:r>
              <a:rPr lang="en-US" sz="2800" dirty="0" smtClean="0"/>
              <a:t>‘plural’. Just as we noted that there were ‘allophones’ of a </a:t>
            </a:r>
            <a:r>
              <a:rPr lang="en-US" sz="2800" dirty="0" smtClean="0"/>
              <a:t>particular phoneme</a:t>
            </a:r>
            <a:r>
              <a:rPr lang="en-US" sz="2800" dirty="0" smtClean="0"/>
              <a:t>, so we can recognize the existence of </a:t>
            </a:r>
            <a:r>
              <a:rPr lang="en-US" sz="2800" b="1" dirty="0" smtClean="0"/>
              <a:t>allomorphs </a:t>
            </a:r>
            <a:r>
              <a:rPr lang="en-US" sz="2800" dirty="0" smtClean="0"/>
              <a:t>of a </a:t>
            </a:r>
            <a:r>
              <a:rPr lang="en-US" sz="2800" dirty="0" smtClean="0"/>
              <a:t>particular morpheme</a:t>
            </a:r>
            <a:r>
              <a:rPr lang="en-US" sz="2800" dirty="0" smtClean="0"/>
              <a:t>.</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Morphs and </a:t>
            </a:r>
            <a:r>
              <a:rPr lang="en-US" sz="3200" b="1" dirty="0" smtClean="0"/>
              <a:t>allomorphs</a:t>
            </a:r>
            <a:endParaRPr lang="en-US" sz="3200" dirty="0"/>
          </a:p>
        </p:txBody>
      </p:sp>
      <p:sp>
        <p:nvSpPr>
          <p:cNvPr id="3" name="Content Placeholder 2"/>
          <p:cNvSpPr>
            <a:spLocks noGrp="1"/>
          </p:cNvSpPr>
          <p:nvPr>
            <p:ph idx="1"/>
          </p:nvPr>
        </p:nvSpPr>
        <p:spPr/>
        <p:txBody>
          <a:bodyPr/>
          <a:lstStyle/>
          <a:p>
            <a:pPr algn="just"/>
            <a:r>
              <a:rPr lang="en-US" sz="2600" dirty="0" smtClean="0"/>
              <a:t>Take the morpheme ‘plural’. Note that it can be attached to a number </a:t>
            </a:r>
            <a:r>
              <a:rPr lang="en-US" sz="2600" dirty="0" smtClean="0"/>
              <a:t>of lexical </a:t>
            </a:r>
            <a:r>
              <a:rPr lang="en-US" sz="2600" dirty="0" smtClean="0"/>
              <a:t>morphemes to produce structures like ‘cat + plural’, ‘bus + plural</a:t>
            </a:r>
            <a:r>
              <a:rPr lang="en-US" sz="2600" dirty="0" smtClean="0"/>
              <a:t>’ ‘</a:t>
            </a:r>
            <a:r>
              <a:rPr lang="en-US" sz="2600" dirty="0" smtClean="0"/>
              <a:t>sheep + plural’ and ‘man + plural’. In each of these examples, the </a:t>
            </a:r>
            <a:r>
              <a:rPr lang="en-US" sz="2600" dirty="0" smtClean="0"/>
              <a:t>actual forms </a:t>
            </a:r>
            <a:r>
              <a:rPr lang="en-US" sz="2600" dirty="0" smtClean="0"/>
              <a:t>of the morphs that result from the morpheme ‘plural’ are different. </a:t>
            </a:r>
            <a:r>
              <a:rPr lang="en-US" sz="2600" dirty="0" smtClean="0"/>
              <a:t>Yet they </a:t>
            </a:r>
            <a:r>
              <a:rPr lang="en-US" sz="2600" dirty="0" smtClean="0"/>
              <a:t>are all allomorphs of the one morpheme. So, in addition to </a:t>
            </a:r>
            <a:r>
              <a:rPr lang="en-US" sz="2600" i="1" dirty="0" smtClean="0"/>
              <a:t>-s and -</a:t>
            </a:r>
            <a:r>
              <a:rPr lang="en-US" sz="2600" i="1" dirty="0" err="1" smtClean="0"/>
              <a:t>es</a:t>
            </a:r>
            <a:r>
              <a:rPr lang="en-US" sz="2600" i="1" dirty="0" smtClean="0"/>
              <a:t>, </a:t>
            </a:r>
            <a:r>
              <a:rPr lang="en-US" sz="2600" dirty="0" smtClean="0"/>
              <a:t>another </a:t>
            </a:r>
            <a:r>
              <a:rPr lang="en-US" sz="2600" dirty="0" smtClean="0"/>
              <a:t>allomorph of ‘plural’ in English seems to be a zero-morph because </a:t>
            </a:r>
            <a:r>
              <a:rPr lang="en-US" sz="2600" dirty="0" smtClean="0"/>
              <a:t>the plural </a:t>
            </a:r>
            <a:r>
              <a:rPr lang="en-US" sz="2600" dirty="0" smtClean="0"/>
              <a:t>form of </a:t>
            </a:r>
            <a:r>
              <a:rPr lang="en-US" sz="2600" i="1" dirty="0" smtClean="0"/>
              <a:t>sheep is actually ‘sheep + Ø’. When we look at ‘man + plural</a:t>
            </a:r>
            <a:r>
              <a:rPr lang="en-US" sz="2600" i="1" dirty="0" smtClean="0"/>
              <a:t>’, </a:t>
            </a:r>
            <a:r>
              <a:rPr lang="en-US" sz="2600" dirty="0" smtClean="0"/>
              <a:t>we </a:t>
            </a:r>
            <a:r>
              <a:rPr lang="en-US" sz="2600" dirty="0" smtClean="0"/>
              <a:t>have a vowel change in the word (</a:t>
            </a:r>
            <a:r>
              <a:rPr lang="en-US" sz="2600" i="1" dirty="0" smtClean="0"/>
              <a:t>æ → ε) as the morph that produces </a:t>
            </a:r>
            <a:r>
              <a:rPr lang="en-US" sz="2600" i="1" dirty="0" smtClean="0"/>
              <a:t>the </a:t>
            </a:r>
            <a:r>
              <a:rPr lang="en-US" sz="2600" dirty="0" smtClean="0"/>
              <a:t>so-called </a:t>
            </a:r>
            <a:r>
              <a:rPr lang="en-US" sz="2600" dirty="0" smtClean="0"/>
              <a:t>‘irregular’ plural form </a:t>
            </a:r>
            <a:r>
              <a:rPr lang="en-US" sz="2600" i="1" dirty="0" smtClean="0"/>
              <a:t>men.</a:t>
            </a:r>
            <a:endParaRPr lang="en-US" sz="2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2599</TotalTime>
  <Words>1790</Words>
  <Application>Microsoft Office PowerPoint</Application>
  <PresentationFormat>A4 Paper (210x297 mm)</PresentationFormat>
  <Paragraphs>97</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7th Lecture</vt:lpstr>
      <vt:lpstr>Slide 3</vt:lpstr>
      <vt:lpstr>Slide 4</vt:lpstr>
      <vt:lpstr>Morphology</vt:lpstr>
      <vt:lpstr>Morphology</vt:lpstr>
      <vt:lpstr>Slide 7</vt:lpstr>
      <vt:lpstr>Morphemes</vt:lpstr>
      <vt:lpstr>Slide 9</vt:lpstr>
      <vt:lpstr>Free and bound morphemes</vt:lpstr>
      <vt:lpstr>Free and bound morphemes</vt:lpstr>
      <vt:lpstr>Slide 12</vt:lpstr>
      <vt:lpstr>Lexical and functional morphemes</vt:lpstr>
      <vt:lpstr>Slide 14</vt:lpstr>
      <vt:lpstr>Derivational and inflectional morphemes</vt:lpstr>
      <vt:lpstr>Derivational and inflectional morphemes</vt:lpstr>
      <vt:lpstr>Slide 17</vt:lpstr>
      <vt:lpstr>Morphological description</vt:lpstr>
      <vt:lpstr>Morphological description</vt:lpstr>
      <vt:lpstr>Slide 20</vt:lpstr>
      <vt:lpstr>Problems in morphological description</vt:lpstr>
      <vt:lpstr>Slide 22</vt:lpstr>
      <vt:lpstr>Morphs and allomorphs</vt:lpstr>
      <vt:lpstr>Morphs and allomorphs</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182</cp:revision>
  <dcterms:created xsi:type="dcterms:W3CDTF">2009-10-14T19:14:34Z</dcterms:created>
  <dcterms:modified xsi:type="dcterms:W3CDTF">2011-10-16T07:56:21Z</dcterms:modified>
</cp:coreProperties>
</file>