
<file path=[Content_Types].xml><?xml version="1.0" encoding="utf-8"?>
<Types xmlns="http://schemas.openxmlformats.org/package/2006/content-types">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quickStyle15.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layout1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7" r:id="rId4"/>
    <p:sldId id="311" r:id="rId5"/>
    <p:sldId id="259" r:id="rId6"/>
    <p:sldId id="300" r:id="rId7"/>
    <p:sldId id="302" r:id="rId8"/>
    <p:sldId id="297" r:id="rId9"/>
    <p:sldId id="303" r:id="rId10"/>
    <p:sldId id="304" r:id="rId11"/>
    <p:sldId id="305" r:id="rId12"/>
    <p:sldId id="306" r:id="rId13"/>
    <p:sldId id="307" r:id="rId14"/>
    <p:sldId id="308" r:id="rId15"/>
    <p:sldId id="317" r:id="rId16"/>
    <p:sldId id="316" r:id="rId17"/>
    <p:sldId id="315" r:id="rId18"/>
    <p:sldId id="314" r:id="rId19"/>
    <p:sldId id="313" r:id="rId20"/>
    <p:sldId id="312" r:id="rId21"/>
    <p:sldId id="309" r:id="rId22"/>
    <p:sldId id="320" r:id="rId23"/>
    <p:sldId id="319" r:id="rId24"/>
    <p:sldId id="318" r:id="rId25"/>
    <p:sldId id="323" r:id="rId26"/>
    <p:sldId id="322" r:id="rId27"/>
    <p:sldId id="321" r:id="rId28"/>
    <p:sldId id="310"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24" autoAdjust="0"/>
  </p:normalViewPr>
  <p:slideViewPr>
    <p:cSldViewPr>
      <p:cViewPr varScale="1">
        <p:scale>
          <a:sx n="65" d="100"/>
          <a:sy n="65" d="100"/>
        </p:scale>
        <p:origin x="-1296" y="-10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E042CF68-6F2A-4761-9651-74D9971549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B47200-2137-4CDE-A77C-4E95BBD86396}">
      <dgm:prSet custT="1"/>
      <dgm:spPr/>
      <dgm:t>
        <a:bodyPr/>
        <a:lstStyle/>
        <a:p>
          <a:pPr algn="ctr"/>
          <a:r>
            <a:rPr lang="en-US" sz="4800" dirty="0" smtClean="0"/>
            <a:t>Introduction </a:t>
          </a:r>
          <a:endParaRPr lang="en-US" sz="4800" dirty="0"/>
        </a:p>
      </dgm:t>
    </dgm:pt>
    <dgm:pt modelId="{8F176413-37C6-4148-BC7D-B8B3657A6262}" type="parTrans" cxnId="{23FAE295-8A83-4C68-B568-DFF96A502F7A}">
      <dgm:prSet/>
      <dgm:spPr/>
      <dgm:t>
        <a:bodyPr/>
        <a:lstStyle/>
        <a:p>
          <a:pPr algn="ctr"/>
          <a:endParaRPr lang="en-US"/>
        </a:p>
      </dgm:t>
    </dgm:pt>
    <dgm:pt modelId="{2AA7CFCC-549A-4560-8805-78D0A19C9FEF}" type="sibTrans" cxnId="{23FAE295-8A83-4C68-B568-DFF96A502F7A}">
      <dgm:prSet/>
      <dgm:spPr/>
      <dgm:t>
        <a:bodyPr/>
        <a:lstStyle/>
        <a:p>
          <a:pPr algn="ctr"/>
          <a:endParaRPr lang="en-US"/>
        </a:p>
      </dgm:t>
    </dgm:pt>
    <dgm:pt modelId="{6F70681A-C7EF-4634-9B35-BE1F37CFF518}" type="pres">
      <dgm:prSet presAssocID="{E042CF68-6F2A-4761-9651-74D997154963}" presName="linear" presStyleCnt="0">
        <dgm:presLayoutVars>
          <dgm:animLvl val="lvl"/>
          <dgm:resizeHandles val="exact"/>
        </dgm:presLayoutVars>
      </dgm:prSet>
      <dgm:spPr/>
      <dgm:t>
        <a:bodyPr/>
        <a:lstStyle/>
        <a:p>
          <a:endParaRPr lang="en-US"/>
        </a:p>
      </dgm:t>
    </dgm:pt>
    <dgm:pt modelId="{95A793C8-D038-43E6-A43D-102829D80A5B}" type="pres">
      <dgm:prSet presAssocID="{45B47200-2137-4CDE-A77C-4E95BBD86396}" presName="parentText" presStyleLbl="node1" presStyleIdx="0" presStyleCnt="1">
        <dgm:presLayoutVars>
          <dgm:chMax val="0"/>
          <dgm:bulletEnabled val="1"/>
        </dgm:presLayoutVars>
      </dgm:prSet>
      <dgm:spPr/>
      <dgm:t>
        <a:bodyPr/>
        <a:lstStyle/>
        <a:p>
          <a:endParaRPr lang="en-US"/>
        </a:p>
      </dgm:t>
    </dgm:pt>
  </dgm:ptLst>
  <dgm:cxnLst>
    <dgm:cxn modelId="{0A33EFEB-9057-4ADE-889F-C2E29ADEBCEE}" type="presOf" srcId="{45B47200-2137-4CDE-A77C-4E95BBD86396}" destId="{95A793C8-D038-43E6-A43D-102829D80A5B}" srcOrd="0" destOrd="0" presId="urn:microsoft.com/office/officeart/2005/8/layout/vList2"/>
    <dgm:cxn modelId="{6E90A51D-F926-4B3F-83C3-137BACEEA61E}" type="presOf" srcId="{E042CF68-6F2A-4761-9651-74D997154963}" destId="{6F70681A-C7EF-4634-9B35-BE1F37CFF518}" srcOrd="0" destOrd="0" presId="urn:microsoft.com/office/officeart/2005/8/layout/vList2"/>
    <dgm:cxn modelId="{23FAE295-8A83-4C68-B568-DFF96A502F7A}" srcId="{E042CF68-6F2A-4761-9651-74D997154963}" destId="{45B47200-2137-4CDE-A77C-4E95BBD86396}" srcOrd="0" destOrd="0" parTransId="{8F176413-37C6-4148-BC7D-B8B3657A6262}" sibTransId="{2AA7CFCC-549A-4560-8805-78D0A19C9FEF}"/>
    <dgm:cxn modelId="{F438F93E-EA7F-4C4C-8ABF-E34FA859ACC6}" type="presParOf" srcId="{6F70681A-C7EF-4634-9B35-BE1F37CFF518}" destId="{95A793C8-D038-43E6-A43D-102829D80A5B}"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A897FAA9-965E-4DDB-93AB-9DD76A454E5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9384777-58AE-4507-A6DC-D0D5C426C613}">
      <dgm:prSet/>
      <dgm:spPr/>
      <dgm:t>
        <a:bodyPr/>
        <a:lstStyle/>
        <a:p>
          <a:pPr algn="ctr" rtl="0"/>
          <a:r>
            <a:rPr lang="en-US" b="1" baseline="0" dirty="0" smtClean="0"/>
            <a:t>Etymology</a:t>
          </a:r>
          <a:endParaRPr lang="en-US" baseline="0" dirty="0"/>
        </a:p>
      </dgm:t>
    </dgm:pt>
    <dgm:pt modelId="{5D8FD2E8-3E71-45E9-B09E-A28698C2322D}" type="parTrans" cxnId="{756D6916-8215-4C93-B18B-C3EB4635CC0F}">
      <dgm:prSet/>
      <dgm:spPr/>
      <dgm:t>
        <a:bodyPr/>
        <a:lstStyle/>
        <a:p>
          <a:endParaRPr lang="en-US"/>
        </a:p>
      </dgm:t>
    </dgm:pt>
    <dgm:pt modelId="{E927E95A-666B-427D-B158-99697D267A3B}" type="sibTrans" cxnId="{756D6916-8215-4C93-B18B-C3EB4635CC0F}">
      <dgm:prSet/>
      <dgm:spPr/>
      <dgm:t>
        <a:bodyPr/>
        <a:lstStyle/>
        <a:p>
          <a:endParaRPr lang="en-US"/>
        </a:p>
      </dgm:t>
    </dgm:pt>
    <dgm:pt modelId="{CFD42471-39AE-4835-AD5C-86144B426F3E}" type="pres">
      <dgm:prSet presAssocID="{A897FAA9-965E-4DDB-93AB-9DD76A454E5C}" presName="linear" presStyleCnt="0">
        <dgm:presLayoutVars>
          <dgm:animLvl val="lvl"/>
          <dgm:resizeHandles val="exact"/>
        </dgm:presLayoutVars>
      </dgm:prSet>
      <dgm:spPr/>
      <dgm:t>
        <a:bodyPr/>
        <a:lstStyle/>
        <a:p>
          <a:endParaRPr lang="en-US"/>
        </a:p>
      </dgm:t>
    </dgm:pt>
    <dgm:pt modelId="{F7D958D4-21CB-464E-BF08-5A8397B5133B}" type="pres">
      <dgm:prSet presAssocID="{59384777-58AE-4507-A6DC-D0D5C426C613}" presName="parentText" presStyleLbl="node1" presStyleIdx="0" presStyleCnt="1">
        <dgm:presLayoutVars>
          <dgm:chMax val="0"/>
          <dgm:bulletEnabled val="1"/>
        </dgm:presLayoutVars>
      </dgm:prSet>
      <dgm:spPr/>
      <dgm:t>
        <a:bodyPr/>
        <a:lstStyle/>
        <a:p>
          <a:endParaRPr lang="en-US"/>
        </a:p>
      </dgm:t>
    </dgm:pt>
  </dgm:ptLst>
  <dgm:cxnLst>
    <dgm:cxn modelId="{756D6916-8215-4C93-B18B-C3EB4635CC0F}" srcId="{A897FAA9-965E-4DDB-93AB-9DD76A454E5C}" destId="{59384777-58AE-4507-A6DC-D0D5C426C613}" srcOrd="0" destOrd="0" parTransId="{5D8FD2E8-3E71-45E9-B09E-A28698C2322D}" sibTransId="{E927E95A-666B-427D-B158-99697D267A3B}"/>
    <dgm:cxn modelId="{517794C6-6D93-4C67-8A57-D43BB108C101}" type="presOf" srcId="{59384777-58AE-4507-A6DC-D0D5C426C613}" destId="{F7D958D4-21CB-464E-BF08-5A8397B5133B}" srcOrd="0" destOrd="0" presId="urn:microsoft.com/office/officeart/2005/8/layout/vList2"/>
    <dgm:cxn modelId="{699548F4-19BA-4DC5-91BC-8AC2D5E27FC0}" type="presOf" srcId="{A897FAA9-965E-4DDB-93AB-9DD76A454E5C}" destId="{CFD42471-39AE-4835-AD5C-86144B426F3E}" srcOrd="0" destOrd="0" presId="urn:microsoft.com/office/officeart/2005/8/layout/vList2"/>
    <dgm:cxn modelId="{843C2361-35AB-456B-9924-4CAB728D75D9}" type="presParOf" srcId="{CFD42471-39AE-4835-AD5C-86144B426F3E}" destId="{F7D958D4-21CB-464E-BF08-5A8397B5133B}"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DAA82F85-BDE1-47B5-A74D-DCE4EAE0FB4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49C353B-4268-420A-8DAA-662456220AC5}">
      <dgm:prSet/>
      <dgm:spPr/>
      <dgm:t>
        <a:bodyPr/>
        <a:lstStyle/>
        <a:p>
          <a:pPr algn="ctr" rtl="0"/>
          <a:r>
            <a:rPr lang="en-US" b="1" baseline="0" dirty="0" smtClean="0"/>
            <a:t>Coinage</a:t>
          </a:r>
          <a:endParaRPr lang="en-US" baseline="0" dirty="0"/>
        </a:p>
      </dgm:t>
    </dgm:pt>
    <dgm:pt modelId="{267073AF-E3FA-4875-8569-8A2EFC897063}" type="parTrans" cxnId="{AEE5E0FE-9301-433F-8425-DAFBCA5E06BB}">
      <dgm:prSet/>
      <dgm:spPr/>
      <dgm:t>
        <a:bodyPr/>
        <a:lstStyle/>
        <a:p>
          <a:endParaRPr lang="en-US"/>
        </a:p>
      </dgm:t>
    </dgm:pt>
    <dgm:pt modelId="{147B7FFE-C6B0-4291-A3E6-37A62BAF7EB9}" type="sibTrans" cxnId="{AEE5E0FE-9301-433F-8425-DAFBCA5E06BB}">
      <dgm:prSet/>
      <dgm:spPr/>
      <dgm:t>
        <a:bodyPr/>
        <a:lstStyle/>
        <a:p>
          <a:endParaRPr lang="en-US"/>
        </a:p>
      </dgm:t>
    </dgm:pt>
    <dgm:pt modelId="{0843BC1F-231D-41FB-A6AE-20ED68256BBC}" type="pres">
      <dgm:prSet presAssocID="{DAA82F85-BDE1-47B5-A74D-DCE4EAE0FB43}" presName="linear" presStyleCnt="0">
        <dgm:presLayoutVars>
          <dgm:animLvl val="lvl"/>
          <dgm:resizeHandles val="exact"/>
        </dgm:presLayoutVars>
      </dgm:prSet>
      <dgm:spPr/>
      <dgm:t>
        <a:bodyPr/>
        <a:lstStyle/>
        <a:p>
          <a:endParaRPr lang="en-US"/>
        </a:p>
      </dgm:t>
    </dgm:pt>
    <dgm:pt modelId="{3EFFEAAF-F3D8-4926-9B13-3BB1CA476593}" type="pres">
      <dgm:prSet presAssocID="{D49C353B-4268-420A-8DAA-662456220AC5}" presName="parentText" presStyleLbl="node1" presStyleIdx="0" presStyleCnt="1">
        <dgm:presLayoutVars>
          <dgm:chMax val="0"/>
          <dgm:bulletEnabled val="1"/>
        </dgm:presLayoutVars>
      </dgm:prSet>
      <dgm:spPr/>
      <dgm:t>
        <a:bodyPr/>
        <a:lstStyle/>
        <a:p>
          <a:endParaRPr lang="en-US"/>
        </a:p>
      </dgm:t>
    </dgm:pt>
  </dgm:ptLst>
  <dgm:cxnLst>
    <dgm:cxn modelId="{AEE5E0FE-9301-433F-8425-DAFBCA5E06BB}" srcId="{DAA82F85-BDE1-47B5-A74D-DCE4EAE0FB43}" destId="{D49C353B-4268-420A-8DAA-662456220AC5}" srcOrd="0" destOrd="0" parTransId="{267073AF-E3FA-4875-8569-8A2EFC897063}" sibTransId="{147B7FFE-C6B0-4291-A3E6-37A62BAF7EB9}"/>
    <dgm:cxn modelId="{B49124AF-A207-4F74-B9BB-D4FC052A798F}" type="presOf" srcId="{DAA82F85-BDE1-47B5-A74D-DCE4EAE0FB43}" destId="{0843BC1F-231D-41FB-A6AE-20ED68256BBC}" srcOrd="0" destOrd="0" presId="urn:microsoft.com/office/officeart/2005/8/layout/vList2"/>
    <dgm:cxn modelId="{066FDA2F-7EAB-4033-BBB7-C34224BB6843}" type="presOf" srcId="{D49C353B-4268-420A-8DAA-662456220AC5}" destId="{3EFFEAAF-F3D8-4926-9B13-3BB1CA476593}" srcOrd="0" destOrd="0" presId="urn:microsoft.com/office/officeart/2005/8/layout/vList2"/>
    <dgm:cxn modelId="{F6F7F371-CAE4-4F0A-8FBB-3312B9D52EA9}" type="presParOf" srcId="{0843BC1F-231D-41FB-A6AE-20ED68256BBC}" destId="{3EFFEAAF-F3D8-4926-9B13-3BB1CA476593}"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DFFAB202-2008-41C3-8B37-A180B0840C9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5732DF1-3CD7-4768-8113-A5E75236302A}">
      <dgm:prSet/>
      <dgm:spPr/>
      <dgm:t>
        <a:bodyPr/>
        <a:lstStyle/>
        <a:p>
          <a:pPr algn="ctr" rtl="0"/>
          <a:r>
            <a:rPr lang="en-US" b="1" baseline="0" dirty="0" smtClean="0"/>
            <a:t>Borrowing</a:t>
          </a:r>
          <a:endParaRPr lang="en-US" baseline="0" dirty="0"/>
        </a:p>
      </dgm:t>
    </dgm:pt>
    <dgm:pt modelId="{B27344A4-D1C9-4D69-B428-A73BD293FF47}" type="parTrans" cxnId="{BC019E35-DA7E-48CF-A673-ABFD92B02D09}">
      <dgm:prSet/>
      <dgm:spPr/>
      <dgm:t>
        <a:bodyPr/>
        <a:lstStyle/>
        <a:p>
          <a:endParaRPr lang="en-US"/>
        </a:p>
      </dgm:t>
    </dgm:pt>
    <dgm:pt modelId="{01F62331-6548-44F2-8FE1-61AFA807C252}" type="sibTrans" cxnId="{BC019E35-DA7E-48CF-A673-ABFD92B02D09}">
      <dgm:prSet/>
      <dgm:spPr/>
      <dgm:t>
        <a:bodyPr/>
        <a:lstStyle/>
        <a:p>
          <a:endParaRPr lang="en-US"/>
        </a:p>
      </dgm:t>
    </dgm:pt>
    <dgm:pt modelId="{6B591BA1-3198-4831-A601-66D3B82E3D07}" type="pres">
      <dgm:prSet presAssocID="{DFFAB202-2008-41C3-8B37-A180B0840C99}" presName="linear" presStyleCnt="0">
        <dgm:presLayoutVars>
          <dgm:animLvl val="lvl"/>
          <dgm:resizeHandles val="exact"/>
        </dgm:presLayoutVars>
      </dgm:prSet>
      <dgm:spPr/>
      <dgm:t>
        <a:bodyPr/>
        <a:lstStyle/>
        <a:p>
          <a:endParaRPr lang="en-US"/>
        </a:p>
      </dgm:t>
    </dgm:pt>
    <dgm:pt modelId="{D64D3BE0-8CA5-4290-8C35-5A9F8771F120}" type="pres">
      <dgm:prSet presAssocID="{B5732DF1-3CD7-4768-8113-A5E75236302A}" presName="parentText" presStyleLbl="node1" presStyleIdx="0" presStyleCnt="1">
        <dgm:presLayoutVars>
          <dgm:chMax val="0"/>
          <dgm:bulletEnabled val="1"/>
        </dgm:presLayoutVars>
      </dgm:prSet>
      <dgm:spPr/>
      <dgm:t>
        <a:bodyPr/>
        <a:lstStyle/>
        <a:p>
          <a:endParaRPr lang="en-US"/>
        </a:p>
      </dgm:t>
    </dgm:pt>
  </dgm:ptLst>
  <dgm:cxnLst>
    <dgm:cxn modelId="{BC019E35-DA7E-48CF-A673-ABFD92B02D09}" srcId="{DFFAB202-2008-41C3-8B37-A180B0840C99}" destId="{B5732DF1-3CD7-4768-8113-A5E75236302A}" srcOrd="0" destOrd="0" parTransId="{B27344A4-D1C9-4D69-B428-A73BD293FF47}" sibTransId="{01F62331-6548-44F2-8FE1-61AFA807C252}"/>
    <dgm:cxn modelId="{B29A90FC-2D3D-47DD-A773-C95D93047C0F}" type="presOf" srcId="{DFFAB202-2008-41C3-8B37-A180B0840C99}" destId="{6B591BA1-3198-4831-A601-66D3B82E3D07}" srcOrd="0" destOrd="0" presId="urn:microsoft.com/office/officeart/2005/8/layout/vList2"/>
    <dgm:cxn modelId="{4BC85CAB-8720-4A41-BCE6-FB510FF4E91A}" type="presOf" srcId="{B5732DF1-3CD7-4768-8113-A5E75236302A}" destId="{D64D3BE0-8CA5-4290-8C35-5A9F8771F120}" srcOrd="0" destOrd="0" presId="urn:microsoft.com/office/officeart/2005/8/layout/vList2"/>
    <dgm:cxn modelId="{6D449D63-714B-4AE6-BEAE-4AD4057BAD80}" type="presParOf" srcId="{6B591BA1-3198-4831-A601-66D3B82E3D07}" destId="{D64D3BE0-8CA5-4290-8C35-5A9F8771F120}"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64DE9AF1-175C-40D5-943E-28958739276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0CF8277-19DB-45F7-917B-7D5306A1E06A}">
      <dgm:prSet/>
      <dgm:spPr/>
      <dgm:t>
        <a:bodyPr/>
        <a:lstStyle/>
        <a:p>
          <a:pPr algn="ctr" rtl="0"/>
          <a:r>
            <a:rPr lang="en-US" b="1" baseline="0" dirty="0" smtClean="0"/>
            <a:t>Compounding</a:t>
          </a:r>
          <a:endParaRPr lang="en-US" baseline="0" dirty="0"/>
        </a:p>
      </dgm:t>
    </dgm:pt>
    <dgm:pt modelId="{606907A9-D53B-46F2-8BA8-2F7FBA4C49D3}" type="parTrans" cxnId="{4DC57127-097D-47D6-A001-F02B80ABFAE6}">
      <dgm:prSet/>
      <dgm:spPr/>
      <dgm:t>
        <a:bodyPr/>
        <a:lstStyle/>
        <a:p>
          <a:endParaRPr lang="en-US"/>
        </a:p>
      </dgm:t>
    </dgm:pt>
    <dgm:pt modelId="{04869203-CBD4-4760-A3EC-29A95D282335}" type="sibTrans" cxnId="{4DC57127-097D-47D6-A001-F02B80ABFAE6}">
      <dgm:prSet/>
      <dgm:spPr/>
      <dgm:t>
        <a:bodyPr/>
        <a:lstStyle/>
        <a:p>
          <a:endParaRPr lang="en-US"/>
        </a:p>
      </dgm:t>
    </dgm:pt>
    <dgm:pt modelId="{F4CA20A1-D6B3-4C3D-9AD4-AA394E77DDD7}" type="pres">
      <dgm:prSet presAssocID="{64DE9AF1-175C-40D5-943E-28958739276F}" presName="linear" presStyleCnt="0">
        <dgm:presLayoutVars>
          <dgm:animLvl val="lvl"/>
          <dgm:resizeHandles val="exact"/>
        </dgm:presLayoutVars>
      </dgm:prSet>
      <dgm:spPr/>
      <dgm:t>
        <a:bodyPr/>
        <a:lstStyle/>
        <a:p>
          <a:endParaRPr lang="en-US"/>
        </a:p>
      </dgm:t>
    </dgm:pt>
    <dgm:pt modelId="{C85DD941-9BA5-4F86-B05C-8891E19A2EA5}" type="pres">
      <dgm:prSet presAssocID="{80CF8277-19DB-45F7-917B-7D5306A1E06A}" presName="parentText" presStyleLbl="node1" presStyleIdx="0" presStyleCnt="1">
        <dgm:presLayoutVars>
          <dgm:chMax val="0"/>
          <dgm:bulletEnabled val="1"/>
        </dgm:presLayoutVars>
      </dgm:prSet>
      <dgm:spPr/>
      <dgm:t>
        <a:bodyPr/>
        <a:lstStyle/>
        <a:p>
          <a:endParaRPr lang="en-US"/>
        </a:p>
      </dgm:t>
    </dgm:pt>
  </dgm:ptLst>
  <dgm:cxnLst>
    <dgm:cxn modelId="{4DC57127-097D-47D6-A001-F02B80ABFAE6}" srcId="{64DE9AF1-175C-40D5-943E-28958739276F}" destId="{80CF8277-19DB-45F7-917B-7D5306A1E06A}" srcOrd="0" destOrd="0" parTransId="{606907A9-D53B-46F2-8BA8-2F7FBA4C49D3}" sibTransId="{04869203-CBD4-4760-A3EC-29A95D282335}"/>
    <dgm:cxn modelId="{44FC45DE-5023-4757-B22D-7B92187848DC}" type="presOf" srcId="{64DE9AF1-175C-40D5-943E-28958739276F}" destId="{F4CA20A1-D6B3-4C3D-9AD4-AA394E77DDD7}" srcOrd="0" destOrd="0" presId="urn:microsoft.com/office/officeart/2005/8/layout/vList2"/>
    <dgm:cxn modelId="{458C9958-EF37-483E-AE7A-A8E195967FA4}" type="presOf" srcId="{80CF8277-19DB-45F7-917B-7D5306A1E06A}" destId="{C85DD941-9BA5-4F86-B05C-8891E19A2EA5}" srcOrd="0" destOrd="0" presId="urn:microsoft.com/office/officeart/2005/8/layout/vList2"/>
    <dgm:cxn modelId="{044FD98A-770C-44F1-A160-C6BEB3CBD38C}" type="presParOf" srcId="{F4CA20A1-D6B3-4C3D-9AD4-AA394E77DDD7}" destId="{C85DD941-9BA5-4F86-B05C-8891E19A2EA5}"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B4691351-CDA3-458C-B8CC-889724CA0C1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D14B04A-00A0-4719-BBC5-A19BCA3B477A}">
      <dgm:prSet/>
      <dgm:spPr/>
      <dgm:t>
        <a:bodyPr/>
        <a:lstStyle/>
        <a:p>
          <a:pPr algn="ctr" rtl="0"/>
          <a:r>
            <a:rPr lang="en-US" b="1" baseline="0" dirty="0" smtClean="0"/>
            <a:t>Blending</a:t>
          </a:r>
          <a:endParaRPr lang="en-US" baseline="0" dirty="0"/>
        </a:p>
      </dgm:t>
    </dgm:pt>
    <dgm:pt modelId="{1BD3178A-2411-4CFF-8BEB-A2DECE45CEC0}" type="parTrans" cxnId="{F64BD0D1-A499-44A8-A567-82851E633E70}">
      <dgm:prSet/>
      <dgm:spPr/>
      <dgm:t>
        <a:bodyPr/>
        <a:lstStyle/>
        <a:p>
          <a:endParaRPr lang="en-US"/>
        </a:p>
      </dgm:t>
    </dgm:pt>
    <dgm:pt modelId="{4676CEB0-EDAD-4EA7-91F7-AF75A10D6005}" type="sibTrans" cxnId="{F64BD0D1-A499-44A8-A567-82851E633E70}">
      <dgm:prSet/>
      <dgm:spPr/>
      <dgm:t>
        <a:bodyPr/>
        <a:lstStyle/>
        <a:p>
          <a:endParaRPr lang="en-US"/>
        </a:p>
      </dgm:t>
    </dgm:pt>
    <dgm:pt modelId="{F53AB9DA-F459-43BA-BAEE-D8FCC4BD74F9}" type="pres">
      <dgm:prSet presAssocID="{B4691351-CDA3-458C-B8CC-889724CA0C1F}" presName="linear" presStyleCnt="0">
        <dgm:presLayoutVars>
          <dgm:animLvl val="lvl"/>
          <dgm:resizeHandles val="exact"/>
        </dgm:presLayoutVars>
      </dgm:prSet>
      <dgm:spPr/>
      <dgm:t>
        <a:bodyPr/>
        <a:lstStyle/>
        <a:p>
          <a:endParaRPr lang="en-US"/>
        </a:p>
      </dgm:t>
    </dgm:pt>
    <dgm:pt modelId="{24153E81-6A5D-45B8-9E1F-F3605D32E44B}" type="pres">
      <dgm:prSet presAssocID="{FD14B04A-00A0-4719-BBC5-A19BCA3B477A}" presName="parentText" presStyleLbl="node1" presStyleIdx="0" presStyleCnt="1">
        <dgm:presLayoutVars>
          <dgm:chMax val="0"/>
          <dgm:bulletEnabled val="1"/>
        </dgm:presLayoutVars>
      </dgm:prSet>
      <dgm:spPr/>
      <dgm:t>
        <a:bodyPr/>
        <a:lstStyle/>
        <a:p>
          <a:endParaRPr lang="en-US"/>
        </a:p>
      </dgm:t>
    </dgm:pt>
  </dgm:ptLst>
  <dgm:cxnLst>
    <dgm:cxn modelId="{F64BD0D1-A499-44A8-A567-82851E633E70}" srcId="{B4691351-CDA3-458C-B8CC-889724CA0C1F}" destId="{FD14B04A-00A0-4719-BBC5-A19BCA3B477A}" srcOrd="0" destOrd="0" parTransId="{1BD3178A-2411-4CFF-8BEB-A2DECE45CEC0}" sibTransId="{4676CEB0-EDAD-4EA7-91F7-AF75A10D6005}"/>
    <dgm:cxn modelId="{4E519266-1D0F-410A-8A50-386364E08002}" type="presOf" srcId="{B4691351-CDA3-458C-B8CC-889724CA0C1F}" destId="{F53AB9DA-F459-43BA-BAEE-D8FCC4BD74F9}" srcOrd="0" destOrd="0" presId="urn:microsoft.com/office/officeart/2005/8/layout/vList2"/>
    <dgm:cxn modelId="{0A72842C-679C-4D61-AAC6-A71BA07CE14A}" type="presOf" srcId="{FD14B04A-00A0-4719-BBC5-A19BCA3B477A}" destId="{24153E81-6A5D-45B8-9E1F-F3605D32E44B}" srcOrd="0" destOrd="0" presId="urn:microsoft.com/office/officeart/2005/8/layout/vList2"/>
    <dgm:cxn modelId="{0F6AE46D-1A6D-42F3-9AF8-46EA03179B84}" type="presParOf" srcId="{F53AB9DA-F459-43BA-BAEE-D8FCC4BD74F9}" destId="{24153E81-6A5D-45B8-9E1F-F3605D32E44B}"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11F2ADBE-AC84-4CA3-9454-086D41B696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DF7F988-D028-4BB5-9853-774772400A66}">
      <dgm:prSet/>
      <dgm:spPr/>
      <dgm:t>
        <a:bodyPr/>
        <a:lstStyle/>
        <a:p>
          <a:pPr algn="ctr" rtl="0"/>
          <a:r>
            <a:rPr lang="en-US" b="1" baseline="0" dirty="0" smtClean="0"/>
            <a:t>Clipping</a:t>
          </a:r>
          <a:endParaRPr lang="en-US" baseline="0" dirty="0"/>
        </a:p>
      </dgm:t>
    </dgm:pt>
    <dgm:pt modelId="{AA005E29-0E4A-4018-BF71-ED47E5CF829A}" type="parTrans" cxnId="{CCE87DE7-D09C-4203-B43E-09CE0FDD99D8}">
      <dgm:prSet/>
      <dgm:spPr/>
      <dgm:t>
        <a:bodyPr/>
        <a:lstStyle/>
        <a:p>
          <a:endParaRPr lang="en-US"/>
        </a:p>
      </dgm:t>
    </dgm:pt>
    <dgm:pt modelId="{E5A9EFEB-3BBD-41A8-8CE3-A2A0DFFCAAB5}" type="sibTrans" cxnId="{CCE87DE7-D09C-4203-B43E-09CE0FDD99D8}">
      <dgm:prSet/>
      <dgm:spPr/>
      <dgm:t>
        <a:bodyPr/>
        <a:lstStyle/>
        <a:p>
          <a:endParaRPr lang="en-US"/>
        </a:p>
      </dgm:t>
    </dgm:pt>
    <dgm:pt modelId="{67D015A1-0961-4D48-841B-689345CED6F0}" type="pres">
      <dgm:prSet presAssocID="{11F2ADBE-AC84-4CA3-9454-086D41B69698}" presName="linear" presStyleCnt="0">
        <dgm:presLayoutVars>
          <dgm:animLvl val="lvl"/>
          <dgm:resizeHandles val="exact"/>
        </dgm:presLayoutVars>
      </dgm:prSet>
      <dgm:spPr/>
      <dgm:t>
        <a:bodyPr/>
        <a:lstStyle/>
        <a:p>
          <a:endParaRPr lang="en-US"/>
        </a:p>
      </dgm:t>
    </dgm:pt>
    <dgm:pt modelId="{EDE66111-BC92-4E59-8B4E-4B878D50FD13}" type="pres">
      <dgm:prSet presAssocID="{EDF7F988-D028-4BB5-9853-774772400A66}" presName="parentText" presStyleLbl="node1" presStyleIdx="0" presStyleCnt="1">
        <dgm:presLayoutVars>
          <dgm:chMax val="0"/>
          <dgm:bulletEnabled val="1"/>
        </dgm:presLayoutVars>
      </dgm:prSet>
      <dgm:spPr/>
      <dgm:t>
        <a:bodyPr/>
        <a:lstStyle/>
        <a:p>
          <a:endParaRPr lang="en-US"/>
        </a:p>
      </dgm:t>
    </dgm:pt>
  </dgm:ptLst>
  <dgm:cxnLst>
    <dgm:cxn modelId="{64A537D4-9C37-47DB-B8E0-589A25C90DA8}" type="presOf" srcId="{11F2ADBE-AC84-4CA3-9454-086D41B69698}" destId="{67D015A1-0961-4D48-841B-689345CED6F0}" srcOrd="0" destOrd="0" presId="urn:microsoft.com/office/officeart/2005/8/layout/vList2"/>
    <dgm:cxn modelId="{29366AAB-6640-4D83-8DCE-AE02451390C1}" type="presOf" srcId="{EDF7F988-D028-4BB5-9853-774772400A66}" destId="{EDE66111-BC92-4E59-8B4E-4B878D50FD13}" srcOrd="0" destOrd="0" presId="urn:microsoft.com/office/officeart/2005/8/layout/vList2"/>
    <dgm:cxn modelId="{CCE87DE7-D09C-4203-B43E-09CE0FDD99D8}" srcId="{11F2ADBE-AC84-4CA3-9454-086D41B69698}" destId="{EDF7F988-D028-4BB5-9853-774772400A66}" srcOrd="0" destOrd="0" parTransId="{AA005E29-0E4A-4018-BF71-ED47E5CF829A}" sibTransId="{E5A9EFEB-3BBD-41A8-8CE3-A2A0DFFCAAB5}"/>
    <dgm:cxn modelId="{A8AD0CC4-C0B3-4E8D-BBE2-F8FAC8BEBAFD}" type="presParOf" srcId="{67D015A1-0961-4D48-841B-689345CED6F0}" destId="{EDE66111-BC92-4E59-8B4E-4B878D50FD13}"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10B74243-11FE-4754-9F28-26352974730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F1FCB48-9497-4801-9F00-363C34E6C8C6}">
      <dgm:prSet/>
      <dgm:spPr/>
      <dgm:t>
        <a:bodyPr/>
        <a:lstStyle/>
        <a:p>
          <a:pPr algn="ctr" rtl="0"/>
          <a:r>
            <a:rPr lang="en-US" b="1" baseline="0" dirty="0" smtClean="0"/>
            <a:t>Backformation</a:t>
          </a:r>
          <a:endParaRPr lang="en-US" baseline="0" dirty="0"/>
        </a:p>
      </dgm:t>
    </dgm:pt>
    <dgm:pt modelId="{7A0C9F09-475D-4C66-B357-F07FD639F696}" type="parTrans" cxnId="{8662F1DB-7A6A-4877-9688-5D5A43C6C39C}">
      <dgm:prSet/>
      <dgm:spPr/>
      <dgm:t>
        <a:bodyPr/>
        <a:lstStyle/>
        <a:p>
          <a:endParaRPr lang="en-US"/>
        </a:p>
      </dgm:t>
    </dgm:pt>
    <dgm:pt modelId="{B6DB9C57-6AEE-468D-A390-632DF33C5462}" type="sibTrans" cxnId="{8662F1DB-7A6A-4877-9688-5D5A43C6C39C}">
      <dgm:prSet/>
      <dgm:spPr/>
      <dgm:t>
        <a:bodyPr/>
        <a:lstStyle/>
        <a:p>
          <a:endParaRPr lang="en-US"/>
        </a:p>
      </dgm:t>
    </dgm:pt>
    <dgm:pt modelId="{38326BB2-D56C-4A46-8D88-7E3C24B284B3}" type="pres">
      <dgm:prSet presAssocID="{10B74243-11FE-4754-9F28-263529747306}" presName="linear" presStyleCnt="0">
        <dgm:presLayoutVars>
          <dgm:animLvl val="lvl"/>
          <dgm:resizeHandles val="exact"/>
        </dgm:presLayoutVars>
      </dgm:prSet>
      <dgm:spPr/>
      <dgm:t>
        <a:bodyPr/>
        <a:lstStyle/>
        <a:p>
          <a:endParaRPr lang="en-US"/>
        </a:p>
      </dgm:t>
    </dgm:pt>
    <dgm:pt modelId="{01047157-9549-4D85-A63A-28AFA84B8E0D}" type="pres">
      <dgm:prSet presAssocID="{9F1FCB48-9497-4801-9F00-363C34E6C8C6}" presName="parentText" presStyleLbl="node1" presStyleIdx="0" presStyleCnt="1">
        <dgm:presLayoutVars>
          <dgm:chMax val="0"/>
          <dgm:bulletEnabled val="1"/>
        </dgm:presLayoutVars>
      </dgm:prSet>
      <dgm:spPr/>
      <dgm:t>
        <a:bodyPr/>
        <a:lstStyle/>
        <a:p>
          <a:endParaRPr lang="en-US"/>
        </a:p>
      </dgm:t>
    </dgm:pt>
  </dgm:ptLst>
  <dgm:cxnLst>
    <dgm:cxn modelId="{8662F1DB-7A6A-4877-9688-5D5A43C6C39C}" srcId="{10B74243-11FE-4754-9F28-263529747306}" destId="{9F1FCB48-9497-4801-9F00-363C34E6C8C6}" srcOrd="0" destOrd="0" parTransId="{7A0C9F09-475D-4C66-B357-F07FD639F696}" sibTransId="{B6DB9C57-6AEE-468D-A390-632DF33C5462}"/>
    <dgm:cxn modelId="{1E456AC8-8700-4C6E-AC7A-CDA293EB1A09}" type="presOf" srcId="{10B74243-11FE-4754-9F28-263529747306}" destId="{38326BB2-D56C-4A46-8D88-7E3C24B284B3}" srcOrd="0" destOrd="0" presId="urn:microsoft.com/office/officeart/2005/8/layout/vList2"/>
    <dgm:cxn modelId="{FE9F1054-4FE9-4C83-BCFC-6D5637522108}" type="presOf" srcId="{9F1FCB48-9497-4801-9F00-363C34E6C8C6}" destId="{01047157-9549-4D85-A63A-28AFA84B8E0D}" srcOrd="0" destOrd="0" presId="urn:microsoft.com/office/officeart/2005/8/layout/vList2"/>
    <dgm:cxn modelId="{D9B3D013-A4D5-4AC3-A0A8-F1C0150EFE88}" type="presParOf" srcId="{38326BB2-D56C-4A46-8D88-7E3C24B284B3}" destId="{01047157-9549-4D85-A63A-28AFA84B8E0D}"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B4947330-04A4-49ED-AB9B-5940B211216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B27CE24-5FF1-44FC-8D78-49CDFD229FFA}">
      <dgm:prSet/>
      <dgm:spPr/>
      <dgm:t>
        <a:bodyPr/>
        <a:lstStyle/>
        <a:p>
          <a:pPr algn="ctr" rtl="0"/>
          <a:r>
            <a:rPr lang="en-US" b="1" baseline="0" dirty="0" smtClean="0"/>
            <a:t>Conversion</a:t>
          </a:r>
          <a:endParaRPr lang="en-US" baseline="0" dirty="0"/>
        </a:p>
      </dgm:t>
    </dgm:pt>
    <dgm:pt modelId="{78D0EA65-07CF-46FA-A677-E69AA13B838F}" type="parTrans" cxnId="{CBFA63A7-D883-468F-B72E-3CCB58BECACB}">
      <dgm:prSet/>
      <dgm:spPr/>
      <dgm:t>
        <a:bodyPr/>
        <a:lstStyle/>
        <a:p>
          <a:endParaRPr lang="en-US"/>
        </a:p>
      </dgm:t>
    </dgm:pt>
    <dgm:pt modelId="{F5DBC0FB-4F79-44AF-8689-50834FF32955}" type="sibTrans" cxnId="{CBFA63A7-D883-468F-B72E-3CCB58BECACB}">
      <dgm:prSet/>
      <dgm:spPr/>
      <dgm:t>
        <a:bodyPr/>
        <a:lstStyle/>
        <a:p>
          <a:endParaRPr lang="en-US"/>
        </a:p>
      </dgm:t>
    </dgm:pt>
    <dgm:pt modelId="{7AC8755B-225A-44D6-BF81-9369FF38F4E2}" type="pres">
      <dgm:prSet presAssocID="{B4947330-04A4-49ED-AB9B-5940B2112160}" presName="linear" presStyleCnt="0">
        <dgm:presLayoutVars>
          <dgm:animLvl val="lvl"/>
          <dgm:resizeHandles val="exact"/>
        </dgm:presLayoutVars>
      </dgm:prSet>
      <dgm:spPr/>
      <dgm:t>
        <a:bodyPr/>
        <a:lstStyle/>
        <a:p>
          <a:endParaRPr lang="en-US"/>
        </a:p>
      </dgm:t>
    </dgm:pt>
    <dgm:pt modelId="{FDA307B2-667A-4675-9B1E-BBA0986151B1}" type="pres">
      <dgm:prSet presAssocID="{BB27CE24-5FF1-44FC-8D78-49CDFD229FFA}" presName="parentText" presStyleLbl="node1" presStyleIdx="0" presStyleCnt="1">
        <dgm:presLayoutVars>
          <dgm:chMax val="0"/>
          <dgm:bulletEnabled val="1"/>
        </dgm:presLayoutVars>
      </dgm:prSet>
      <dgm:spPr/>
      <dgm:t>
        <a:bodyPr/>
        <a:lstStyle/>
        <a:p>
          <a:endParaRPr lang="en-US"/>
        </a:p>
      </dgm:t>
    </dgm:pt>
  </dgm:ptLst>
  <dgm:cxnLst>
    <dgm:cxn modelId="{7C06BF4A-5E7F-4CBD-9ACA-C27A60F04D73}" type="presOf" srcId="{B4947330-04A4-49ED-AB9B-5940B2112160}" destId="{7AC8755B-225A-44D6-BF81-9369FF38F4E2}" srcOrd="0" destOrd="0" presId="urn:microsoft.com/office/officeart/2005/8/layout/vList2"/>
    <dgm:cxn modelId="{4FF74E17-9947-47B2-BDEC-BDE85A0EA614}" type="presOf" srcId="{BB27CE24-5FF1-44FC-8D78-49CDFD229FFA}" destId="{FDA307B2-667A-4675-9B1E-BBA0986151B1}" srcOrd="0" destOrd="0" presId="urn:microsoft.com/office/officeart/2005/8/layout/vList2"/>
    <dgm:cxn modelId="{CBFA63A7-D883-468F-B72E-3CCB58BECACB}" srcId="{B4947330-04A4-49ED-AB9B-5940B2112160}" destId="{BB27CE24-5FF1-44FC-8D78-49CDFD229FFA}" srcOrd="0" destOrd="0" parTransId="{78D0EA65-07CF-46FA-A677-E69AA13B838F}" sibTransId="{F5DBC0FB-4F79-44AF-8689-50834FF32955}"/>
    <dgm:cxn modelId="{C3627EC4-C4C0-4DDF-BC31-A105784C47E5}" type="presParOf" srcId="{7AC8755B-225A-44D6-BF81-9369FF38F4E2}" destId="{FDA307B2-667A-4675-9B1E-BBA0986151B1}"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DEBAFEDB-CF17-4507-A464-BC764B8DB2F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498DAC6-E074-49C5-A72C-851D4D06B4AF}">
      <dgm:prSet/>
      <dgm:spPr/>
      <dgm:t>
        <a:bodyPr/>
        <a:lstStyle/>
        <a:p>
          <a:pPr algn="ctr" rtl="0"/>
          <a:r>
            <a:rPr lang="en-US" b="1" baseline="0" dirty="0" smtClean="0"/>
            <a:t>Acronyms</a:t>
          </a:r>
          <a:endParaRPr lang="en-US" baseline="0" dirty="0"/>
        </a:p>
      </dgm:t>
    </dgm:pt>
    <dgm:pt modelId="{C25A60BD-D449-44EE-A21E-BF5417B4B19D}" type="parTrans" cxnId="{299730BE-8EC7-4300-A756-9E023F4E2773}">
      <dgm:prSet/>
      <dgm:spPr/>
      <dgm:t>
        <a:bodyPr/>
        <a:lstStyle/>
        <a:p>
          <a:endParaRPr lang="en-US"/>
        </a:p>
      </dgm:t>
    </dgm:pt>
    <dgm:pt modelId="{69394905-0609-4B38-80C5-0D98DFA2CA0D}" type="sibTrans" cxnId="{299730BE-8EC7-4300-A756-9E023F4E2773}">
      <dgm:prSet/>
      <dgm:spPr/>
      <dgm:t>
        <a:bodyPr/>
        <a:lstStyle/>
        <a:p>
          <a:endParaRPr lang="en-US"/>
        </a:p>
      </dgm:t>
    </dgm:pt>
    <dgm:pt modelId="{7C82D2AB-3902-42B9-9629-57CE385B2E4B}" type="pres">
      <dgm:prSet presAssocID="{DEBAFEDB-CF17-4507-A464-BC764B8DB2F8}" presName="linear" presStyleCnt="0">
        <dgm:presLayoutVars>
          <dgm:animLvl val="lvl"/>
          <dgm:resizeHandles val="exact"/>
        </dgm:presLayoutVars>
      </dgm:prSet>
      <dgm:spPr/>
    </dgm:pt>
    <dgm:pt modelId="{8C35A9CB-4CDF-47AC-9B72-2BAD62703369}" type="pres">
      <dgm:prSet presAssocID="{A498DAC6-E074-49C5-A72C-851D4D06B4AF}" presName="parentText" presStyleLbl="node1" presStyleIdx="0" presStyleCnt="1">
        <dgm:presLayoutVars>
          <dgm:chMax val="0"/>
          <dgm:bulletEnabled val="1"/>
        </dgm:presLayoutVars>
      </dgm:prSet>
      <dgm:spPr/>
    </dgm:pt>
  </dgm:ptLst>
  <dgm:cxnLst>
    <dgm:cxn modelId="{1574B20A-FC99-416D-B6A8-EAE92A324032}" type="presOf" srcId="{DEBAFEDB-CF17-4507-A464-BC764B8DB2F8}" destId="{7C82D2AB-3902-42B9-9629-57CE385B2E4B}" srcOrd="0" destOrd="0" presId="urn:microsoft.com/office/officeart/2005/8/layout/vList2"/>
    <dgm:cxn modelId="{299730BE-8EC7-4300-A756-9E023F4E2773}" srcId="{DEBAFEDB-CF17-4507-A464-BC764B8DB2F8}" destId="{A498DAC6-E074-49C5-A72C-851D4D06B4AF}" srcOrd="0" destOrd="0" parTransId="{C25A60BD-D449-44EE-A21E-BF5417B4B19D}" sibTransId="{69394905-0609-4B38-80C5-0D98DFA2CA0D}"/>
    <dgm:cxn modelId="{BA72C25A-28E3-4D46-B775-34B277E0F69D}" type="presOf" srcId="{A498DAC6-E074-49C5-A72C-851D4D06B4AF}" destId="{8C35A9CB-4CDF-47AC-9B72-2BAD62703369}" srcOrd="0" destOrd="0" presId="urn:microsoft.com/office/officeart/2005/8/layout/vList2"/>
    <dgm:cxn modelId="{DA00780E-2530-4CD9-891B-FEB7A70B0FA2}" type="presParOf" srcId="{7C82D2AB-3902-42B9-9629-57CE385B2E4B}" destId="{8C35A9CB-4CDF-47AC-9B72-2BAD62703369}"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FFF11EE8-0D9B-4061-BB74-B8B057F7682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144D627-CB40-493D-9C64-DDFA6A3C5701}">
      <dgm:prSet/>
      <dgm:spPr/>
      <dgm:t>
        <a:bodyPr/>
        <a:lstStyle/>
        <a:p>
          <a:pPr algn="ctr" rtl="0"/>
          <a:r>
            <a:rPr lang="en-US" b="1" baseline="0" dirty="0" smtClean="0"/>
            <a:t>Derivation</a:t>
          </a:r>
          <a:endParaRPr lang="en-US" baseline="0" dirty="0"/>
        </a:p>
      </dgm:t>
    </dgm:pt>
    <dgm:pt modelId="{8F668510-1565-4A49-88B4-33AB16A633C9}" type="parTrans" cxnId="{F96789C1-68FC-4698-A7AE-FEFCBA1E8971}">
      <dgm:prSet/>
      <dgm:spPr/>
      <dgm:t>
        <a:bodyPr/>
        <a:lstStyle/>
        <a:p>
          <a:endParaRPr lang="en-US"/>
        </a:p>
      </dgm:t>
    </dgm:pt>
    <dgm:pt modelId="{000DE40A-DD78-4CC0-BB0A-BD73F9B00504}" type="sibTrans" cxnId="{F96789C1-68FC-4698-A7AE-FEFCBA1E8971}">
      <dgm:prSet/>
      <dgm:spPr/>
      <dgm:t>
        <a:bodyPr/>
        <a:lstStyle/>
        <a:p>
          <a:endParaRPr lang="en-US"/>
        </a:p>
      </dgm:t>
    </dgm:pt>
    <dgm:pt modelId="{E16D687A-CCF0-41F2-9C81-EE136236E3E6}" type="pres">
      <dgm:prSet presAssocID="{FFF11EE8-0D9B-4061-BB74-B8B057F76827}" presName="linear" presStyleCnt="0">
        <dgm:presLayoutVars>
          <dgm:animLvl val="lvl"/>
          <dgm:resizeHandles val="exact"/>
        </dgm:presLayoutVars>
      </dgm:prSet>
      <dgm:spPr/>
    </dgm:pt>
    <dgm:pt modelId="{1E7CF8F9-44AE-44DF-A58F-CF7E1FB886DC}" type="pres">
      <dgm:prSet presAssocID="{E144D627-CB40-493D-9C64-DDFA6A3C5701}" presName="parentText" presStyleLbl="node1" presStyleIdx="0" presStyleCnt="1">
        <dgm:presLayoutVars>
          <dgm:chMax val="0"/>
          <dgm:bulletEnabled val="1"/>
        </dgm:presLayoutVars>
      </dgm:prSet>
      <dgm:spPr/>
    </dgm:pt>
  </dgm:ptLst>
  <dgm:cxnLst>
    <dgm:cxn modelId="{0710FB9E-51B2-4AAE-A168-572638C7FF07}" type="presOf" srcId="{E144D627-CB40-493D-9C64-DDFA6A3C5701}" destId="{1E7CF8F9-44AE-44DF-A58F-CF7E1FB886DC}" srcOrd="0" destOrd="0" presId="urn:microsoft.com/office/officeart/2005/8/layout/vList2"/>
    <dgm:cxn modelId="{FF6E8417-B530-4430-9ADA-B8758E7F0BFA}" type="presOf" srcId="{FFF11EE8-0D9B-4061-BB74-B8B057F76827}" destId="{E16D687A-CCF0-41F2-9C81-EE136236E3E6}" srcOrd="0" destOrd="0" presId="urn:microsoft.com/office/officeart/2005/8/layout/vList2"/>
    <dgm:cxn modelId="{F96789C1-68FC-4698-A7AE-FEFCBA1E8971}" srcId="{FFF11EE8-0D9B-4061-BB74-B8B057F76827}" destId="{E144D627-CB40-493D-9C64-DDFA6A3C5701}" srcOrd="0" destOrd="0" parTransId="{8F668510-1565-4A49-88B4-33AB16A633C9}" sibTransId="{000DE40A-DD78-4CC0-BB0A-BD73F9B00504}"/>
    <dgm:cxn modelId="{98B905FA-B176-4148-AA02-A2824AB1DDEE}" type="presParOf" srcId="{E16D687A-CCF0-41F2-9C81-EE136236E3E6}" destId="{1E7CF8F9-44AE-44DF-A58F-CF7E1FB886DC}"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8BF81B6C-D4AA-4551-97F0-EDDD4A1F76C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6990EF2-3314-448E-BB87-4D097BDAA0EA}">
      <dgm:prSet/>
      <dgm:spPr/>
      <dgm:t>
        <a:bodyPr/>
        <a:lstStyle/>
        <a:p>
          <a:pPr algn="ctr" rtl="0"/>
          <a:r>
            <a:rPr lang="en-US" b="1" baseline="0" dirty="0" smtClean="0"/>
            <a:t>Prefixes and suffixes</a:t>
          </a:r>
          <a:endParaRPr lang="en-US" baseline="0" dirty="0"/>
        </a:p>
      </dgm:t>
    </dgm:pt>
    <dgm:pt modelId="{D0DA516B-AAA2-4743-AAC5-9FAF501394DC}" type="parTrans" cxnId="{E3061EF5-131E-4C3D-BF68-13C3AA8504AE}">
      <dgm:prSet/>
      <dgm:spPr/>
      <dgm:t>
        <a:bodyPr/>
        <a:lstStyle/>
        <a:p>
          <a:endParaRPr lang="en-US"/>
        </a:p>
      </dgm:t>
    </dgm:pt>
    <dgm:pt modelId="{53FF99CC-DF26-4AC2-AA9E-F0C7B8A39EA7}" type="sibTrans" cxnId="{E3061EF5-131E-4C3D-BF68-13C3AA8504AE}">
      <dgm:prSet/>
      <dgm:spPr/>
      <dgm:t>
        <a:bodyPr/>
        <a:lstStyle/>
        <a:p>
          <a:endParaRPr lang="en-US"/>
        </a:p>
      </dgm:t>
    </dgm:pt>
    <dgm:pt modelId="{E0D81F28-39FC-4FBD-82C7-AF3D3A41FDAD}" type="pres">
      <dgm:prSet presAssocID="{8BF81B6C-D4AA-4551-97F0-EDDD4A1F76C8}" presName="linear" presStyleCnt="0">
        <dgm:presLayoutVars>
          <dgm:animLvl val="lvl"/>
          <dgm:resizeHandles val="exact"/>
        </dgm:presLayoutVars>
      </dgm:prSet>
      <dgm:spPr/>
    </dgm:pt>
    <dgm:pt modelId="{C6342DF6-BBE1-4D7B-AC6A-AF92CABC8CF2}" type="pres">
      <dgm:prSet presAssocID="{46990EF2-3314-448E-BB87-4D097BDAA0EA}" presName="parentText" presStyleLbl="node1" presStyleIdx="0" presStyleCnt="1">
        <dgm:presLayoutVars>
          <dgm:chMax val="0"/>
          <dgm:bulletEnabled val="1"/>
        </dgm:presLayoutVars>
      </dgm:prSet>
      <dgm:spPr/>
    </dgm:pt>
  </dgm:ptLst>
  <dgm:cxnLst>
    <dgm:cxn modelId="{32385819-FE1D-4706-A3F3-1D4D578D3F04}" type="presOf" srcId="{8BF81B6C-D4AA-4551-97F0-EDDD4A1F76C8}" destId="{E0D81F28-39FC-4FBD-82C7-AF3D3A41FDAD}" srcOrd="0" destOrd="0" presId="urn:microsoft.com/office/officeart/2005/8/layout/vList2"/>
    <dgm:cxn modelId="{E3061EF5-131E-4C3D-BF68-13C3AA8504AE}" srcId="{8BF81B6C-D4AA-4551-97F0-EDDD4A1F76C8}" destId="{46990EF2-3314-448E-BB87-4D097BDAA0EA}" srcOrd="0" destOrd="0" parTransId="{D0DA516B-AAA2-4743-AAC5-9FAF501394DC}" sibTransId="{53FF99CC-DF26-4AC2-AA9E-F0C7B8A39EA7}"/>
    <dgm:cxn modelId="{0E4CD6D8-2767-4D50-8656-5F4727FD8CEB}" type="presOf" srcId="{46990EF2-3314-448E-BB87-4D097BDAA0EA}" destId="{C6342DF6-BBE1-4D7B-AC6A-AF92CABC8CF2}" srcOrd="0" destOrd="0" presId="urn:microsoft.com/office/officeart/2005/8/layout/vList2"/>
    <dgm:cxn modelId="{D4885248-D74E-4C36-9F64-C201CD284AD4}" type="presParOf" srcId="{E0D81F28-39FC-4FBD-82C7-AF3D3A41FDAD}" destId="{C6342DF6-BBE1-4D7B-AC6A-AF92CABC8CF2}"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EAD8841D-EAD5-4092-9B9D-571A19D10B6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0D43721-C737-458D-9836-99DB89F07EDE}">
      <dgm:prSet/>
      <dgm:spPr/>
      <dgm:t>
        <a:bodyPr/>
        <a:lstStyle/>
        <a:p>
          <a:pPr algn="ctr" rtl="0"/>
          <a:r>
            <a:rPr lang="en-US" b="1" baseline="0" dirty="0" smtClean="0"/>
            <a:t>Infixes</a:t>
          </a:r>
          <a:endParaRPr lang="en-US" baseline="0" dirty="0"/>
        </a:p>
      </dgm:t>
    </dgm:pt>
    <dgm:pt modelId="{F916E241-9B7F-4206-930C-9B7EB71ABFD3}" type="parTrans" cxnId="{EADD36E3-9176-4886-8FFB-59A3EC994AE8}">
      <dgm:prSet/>
      <dgm:spPr/>
      <dgm:t>
        <a:bodyPr/>
        <a:lstStyle/>
        <a:p>
          <a:endParaRPr lang="en-US"/>
        </a:p>
      </dgm:t>
    </dgm:pt>
    <dgm:pt modelId="{3B7AF4A1-8B30-4523-8FA3-4DA49954D064}" type="sibTrans" cxnId="{EADD36E3-9176-4886-8FFB-59A3EC994AE8}">
      <dgm:prSet/>
      <dgm:spPr/>
      <dgm:t>
        <a:bodyPr/>
        <a:lstStyle/>
        <a:p>
          <a:endParaRPr lang="en-US"/>
        </a:p>
      </dgm:t>
    </dgm:pt>
    <dgm:pt modelId="{B6A0FBC2-26B5-4820-B31B-FD42E83036A1}" type="pres">
      <dgm:prSet presAssocID="{EAD8841D-EAD5-4092-9B9D-571A19D10B65}" presName="linear" presStyleCnt="0">
        <dgm:presLayoutVars>
          <dgm:animLvl val="lvl"/>
          <dgm:resizeHandles val="exact"/>
        </dgm:presLayoutVars>
      </dgm:prSet>
      <dgm:spPr/>
    </dgm:pt>
    <dgm:pt modelId="{35B3D7FC-EDBF-4BA0-AEBA-406BBB5A0690}" type="pres">
      <dgm:prSet presAssocID="{40D43721-C737-458D-9836-99DB89F07EDE}" presName="parentText" presStyleLbl="node1" presStyleIdx="0" presStyleCnt="1">
        <dgm:presLayoutVars>
          <dgm:chMax val="0"/>
          <dgm:bulletEnabled val="1"/>
        </dgm:presLayoutVars>
      </dgm:prSet>
      <dgm:spPr/>
    </dgm:pt>
  </dgm:ptLst>
  <dgm:cxnLst>
    <dgm:cxn modelId="{DA79A987-96C5-46F1-9DDC-559EEAD95638}" type="presOf" srcId="{EAD8841D-EAD5-4092-9B9D-571A19D10B65}" destId="{B6A0FBC2-26B5-4820-B31B-FD42E83036A1}" srcOrd="0" destOrd="0" presId="urn:microsoft.com/office/officeart/2005/8/layout/vList2"/>
    <dgm:cxn modelId="{1B20A717-263F-40BD-A0A3-2C2499385CC5}" type="presOf" srcId="{40D43721-C737-458D-9836-99DB89F07EDE}" destId="{35B3D7FC-EDBF-4BA0-AEBA-406BBB5A0690}" srcOrd="0" destOrd="0" presId="urn:microsoft.com/office/officeart/2005/8/layout/vList2"/>
    <dgm:cxn modelId="{EADD36E3-9176-4886-8FFB-59A3EC994AE8}" srcId="{EAD8841D-EAD5-4092-9B9D-571A19D10B65}" destId="{40D43721-C737-458D-9836-99DB89F07EDE}" srcOrd="0" destOrd="0" parTransId="{F916E241-9B7F-4206-930C-9B7EB71ABFD3}" sibTransId="{3B7AF4A1-8B30-4523-8FA3-4DA49954D064}"/>
    <dgm:cxn modelId="{B15D70B8-8ABC-4BB3-B5AA-EA705368627A}" type="presParOf" srcId="{B6A0FBC2-26B5-4820-B31B-FD42E83036A1}" destId="{35B3D7FC-EDBF-4BA0-AEBA-406BBB5A0690}" srcOrd="0"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F73BB326-8DDC-4A84-B7AF-26695185994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7DD6480-650A-437C-B0C3-DCC7B51BA81D}">
      <dgm:prSet/>
      <dgm:spPr/>
      <dgm:t>
        <a:bodyPr/>
        <a:lstStyle/>
        <a:p>
          <a:pPr algn="ctr" rtl="0"/>
          <a:r>
            <a:rPr lang="en-US" b="1" baseline="0" dirty="0" smtClean="0"/>
            <a:t>Multiple processes</a:t>
          </a:r>
          <a:endParaRPr lang="en-US" baseline="0" dirty="0"/>
        </a:p>
      </dgm:t>
    </dgm:pt>
    <dgm:pt modelId="{C23D2D31-44F4-427B-BFD2-AC5B6B8CA6E5}" type="parTrans" cxnId="{5F5616E9-CDCF-46B9-B532-9B18A41AC8EB}">
      <dgm:prSet/>
      <dgm:spPr/>
      <dgm:t>
        <a:bodyPr/>
        <a:lstStyle/>
        <a:p>
          <a:endParaRPr lang="en-US"/>
        </a:p>
      </dgm:t>
    </dgm:pt>
    <dgm:pt modelId="{D5C5B5F3-319F-4BD2-BDB8-9850A75BE2B8}" type="sibTrans" cxnId="{5F5616E9-CDCF-46B9-B532-9B18A41AC8EB}">
      <dgm:prSet/>
      <dgm:spPr/>
      <dgm:t>
        <a:bodyPr/>
        <a:lstStyle/>
        <a:p>
          <a:endParaRPr lang="en-US"/>
        </a:p>
      </dgm:t>
    </dgm:pt>
    <dgm:pt modelId="{5D70EFAF-90FD-4A2F-8BFF-8771E94E75FE}" type="pres">
      <dgm:prSet presAssocID="{F73BB326-8DDC-4A84-B7AF-266951859942}" presName="linear" presStyleCnt="0">
        <dgm:presLayoutVars>
          <dgm:animLvl val="lvl"/>
          <dgm:resizeHandles val="exact"/>
        </dgm:presLayoutVars>
      </dgm:prSet>
      <dgm:spPr/>
    </dgm:pt>
    <dgm:pt modelId="{BBA05159-3BB3-47A9-AC72-69691A87FB1B}" type="pres">
      <dgm:prSet presAssocID="{17DD6480-650A-437C-B0C3-DCC7B51BA81D}" presName="parentText" presStyleLbl="node1" presStyleIdx="0" presStyleCnt="1">
        <dgm:presLayoutVars>
          <dgm:chMax val="0"/>
          <dgm:bulletEnabled val="1"/>
        </dgm:presLayoutVars>
      </dgm:prSet>
      <dgm:spPr/>
    </dgm:pt>
  </dgm:ptLst>
  <dgm:cxnLst>
    <dgm:cxn modelId="{5F5616E9-CDCF-46B9-B532-9B18A41AC8EB}" srcId="{F73BB326-8DDC-4A84-B7AF-266951859942}" destId="{17DD6480-650A-437C-B0C3-DCC7B51BA81D}" srcOrd="0" destOrd="0" parTransId="{C23D2D31-44F4-427B-BFD2-AC5B6B8CA6E5}" sibTransId="{D5C5B5F3-319F-4BD2-BDB8-9850A75BE2B8}"/>
    <dgm:cxn modelId="{F96DEFBF-B1E1-4EDC-A1FB-4023EB5B2B1E}" type="presOf" srcId="{F73BB326-8DDC-4A84-B7AF-266951859942}" destId="{5D70EFAF-90FD-4A2F-8BFF-8771E94E75FE}" srcOrd="0" destOrd="0" presId="urn:microsoft.com/office/officeart/2005/8/layout/vList2"/>
    <dgm:cxn modelId="{1CF32CCC-E45E-4E8C-BDA6-8F09960B03FD}" type="presOf" srcId="{17DD6480-650A-437C-B0C3-DCC7B51BA81D}" destId="{BBA05159-3BB3-47A9-AC72-69691A87FB1B}" srcOrd="0" destOrd="0" presId="urn:microsoft.com/office/officeart/2005/8/layout/vList2"/>
    <dgm:cxn modelId="{65573262-3770-4E12-B965-2A7F5020CF74}" type="presParOf" srcId="{5D70EFAF-90FD-4A2F-8BFF-8771E94E75FE}" destId="{BBA05159-3BB3-47A9-AC72-69691A87FB1B}"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14-Oct-11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6</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b="1" dirty="0" smtClean="0">
                <a:latin typeface="Algerian" pitchFamily="82" charset="0"/>
              </a:rPr>
              <a:t>Words and word-formation processes</a:t>
            </a:r>
            <a:endParaRPr lang="en-US"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a:buFont typeface="Wingdings" pitchFamily="2" charset="2"/>
              <a:buChar char="Ø"/>
            </a:pPr>
            <a:r>
              <a:rPr lang="en-US" sz="2800" dirty="0" smtClean="0"/>
              <a:t>Etymology</a:t>
            </a:r>
          </a:p>
          <a:p>
            <a:pPr marL="1082675" algn="just">
              <a:buFont typeface="Wingdings" pitchFamily="2" charset="2"/>
              <a:buChar char="Ø"/>
            </a:pPr>
            <a:r>
              <a:rPr lang="en-US" sz="2800" dirty="0" smtClean="0"/>
              <a:t>Coinage</a:t>
            </a:r>
          </a:p>
          <a:p>
            <a:pPr marL="1082675" algn="just">
              <a:buFont typeface="Wingdings" pitchFamily="2" charset="2"/>
              <a:buChar char="Ø"/>
            </a:pPr>
            <a:r>
              <a:rPr lang="en-US" sz="2800" dirty="0" smtClean="0"/>
              <a:t>Borrowing</a:t>
            </a:r>
          </a:p>
          <a:p>
            <a:pPr marL="1082675" algn="just">
              <a:buFont typeface="Wingdings" pitchFamily="2" charset="2"/>
              <a:buChar char="Ø"/>
            </a:pPr>
            <a:r>
              <a:rPr lang="en-US" sz="2800" dirty="0" smtClean="0"/>
              <a:t>Compounding</a:t>
            </a:r>
          </a:p>
          <a:p>
            <a:pPr marL="1082675" algn="just">
              <a:buFont typeface="Wingdings" pitchFamily="2" charset="2"/>
              <a:buChar char="Ø"/>
            </a:pPr>
            <a:r>
              <a:rPr lang="en-US" sz="2800" dirty="0" smtClean="0"/>
              <a:t>Blending</a:t>
            </a:r>
          </a:p>
          <a:p>
            <a:pPr marL="1082675" algn="just">
              <a:buFont typeface="Wingdings" pitchFamily="2" charset="2"/>
              <a:buChar char="Ø"/>
            </a:pPr>
            <a:r>
              <a:rPr lang="en-US" sz="2800" dirty="0" smtClean="0"/>
              <a:t>Clipping</a:t>
            </a:r>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Lecture Elements</a:t>
            </a:r>
            <a:endParaRPr lang="en-US" sz="3200" dirty="0"/>
          </a:p>
        </p:txBody>
      </p:sp>
      <p:sp>
        <p:nvSpPr>
          <p:cNvPr id="3" name="Content Placeholder 2"/>
          <p:cNvSpPr>
            <a:spLocks noGrp="1"/>
          </p:cNvSpPr>
          <p:nvPr>
            <p:ph idx="1"/>
          </p:nvPr>
        </p:nvSpPr>
        <p:spPr/>
        <p:txBody>
          <a:bodyPr/>
          <a:lstStyle/>
          <a:p>
            <a:pPr lvl="1" algn="just">
              <a:buFont typeface="Wingdings" pitchFamily="2" charset="2"/>
              <a:buChar char="Ø"/>
            </a:pPr>
            <a:r>
              <a:rPr lang="en-US" dirty="0" smtClean="0"/>
              <a:t>Backformation</a:t>
            </a:r>
          </a:p>
          <a:p>
            <a:pPr lvl="1" algn="just">
              <a:buFont typeface="Wingdings" pitchFamily="2" charset="2"/>
              <a:buChar char="Ø"/>
            </a:pPr>
            <a:r>
              <a:rPr lang="en-US" dirty="0" smtClean="0"/>
              <a:t>Conversion</a:t>
            </a:r>
          </a:p>
          <a:p>
            <a:pPr lvl="1" algn="just">
              <a:buFont typeface="Wingdings" pitchFamily="2" charset="2"/>
              <a:buChar char="Ø"/>
            </a:pPr>
            <a:r>
              <a:rPr lang="en-US" dirty="0" smtClean="0"/>
              <a:t>Acronyms</a:t>
            </a:r>
          </a:p>
          <a:p>
            <a:pPr lvl="1" algn="just">
              <a:buFont typeface="Wingdings" pitchFamily="2" charset="2"/>
              <a:buChar char="Ø"/>
            </a:pPr>
            <a:r>
              <a:rPr lang="en-US" dirty="0" smtClean="0"/>
              <a:t>Derivation</a:t>
            </a:r>
          </a:p>
          <a:p>
            <a:pPr lvl="1" algn="just">
              <a:buFont typeface="Wingdings" pitchFamily="2" charset="2"/>
              <a:buChar char="Ø"/>
            </a:pPr>
            <a:r>
              <a:rPr lang="en-US" dirty="0" smtClean="0"/>
              <a:t>Prefixes and suffixes</a:t>
            </a:r>
          </a:p>
          <a:p>
            <a:pPr lvl="1" algn="just">
              <a:buFont typeface="Wingdings" pitchFamily="2" charset="2"/>
              <a:buChar char="Ø"/>
            </a:pPr>
            <a:r>
              <a:rPr lang="en-US" dirty="0" smtClean="0"/>
              <a:t>Infixes</a:t>
            </a:r>
          </a:p>
          <a:p>
            <a:pPr lvl="1" algn="just">
              <a:buFont typeface="Wingdings" pitchFamily="2" charset="2"/>
              <a:buChar char="Ø"/>
            </a:pPr>
            <a:r>
              <a:rPr lang="en-US" dirty="0" smtClean="0"/>
              <a:t>Multiple processes</a:t>
            </a:r>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idx="1"/>
          </p:nvPr>
        </p:nvSpPr>
        <p:spPr/>
        <p:txBody>
          <a:bodyPr/>
          <a:lstStyle/>
          <a:p>
            <a:pPr algn="just"/>
            <a:r>
              <a:rPr lang="en-US" sz="2800" dirty="0" smtClean="0"/>
              <a:t>A lot of people use words in their first language without knowing that it is not originally part of their first language. People really had no difficulty coping with the new words. That is, they can very quickly understand a new word in their language </a:t>
            </a:r>
            <a:r>
              <a:rPr lang="en-US" sz="2800" b="1" dirty="0" smtClean="0"/>
              <a:t>(a neologism) </a:t>
            </a:r>
            <a:r>
              <a:rPr lang="en-US" sz="2800" dirty="0" smtClean="0"/>
              <a:t>and accept the use of different forms of that new word. This ability must derive in part from the fact that there is a lot of regularity in the word-formation processes in our language. In this lecture, we will explore some of the basic processes by which new words are created.</a:t>
            </a:r>
          </a:p>
          <a:p>
            <a:pPr algn="just"/>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p:txBody>
          <a:bodyPr/>
          <a:lstStyle/>
          <a:p>
            <a:pPr algn="just"/>
            <a:r>
              <a:rPr lang="en-US" sz="2800" dirty="0" smtClean="0"/>
              <a:t>The study of the origin and history of a word is known as its </a:t>
            </a:r>
            <a:r>
              <a:rPr lang="en-US" sz="2800" b="1" dirty="0" smtClean="0"/>
              <a:t>etymology, </a:t>
            </a:r>
            <a:r>
              <a:rPr lang="en-US" sz="2800" dirty="0" smtClean="0"/>
              <a:t>a term which, like many of our technical words, comes to us through Latin, but has its origins in Greek (</a:t>
            </a:r>
            <a:r>
              <a:rPr lang="en-US" sz="2800" i="1" dirty="0" smtClean="0"/>
              <a:t>´etymon ‘original form’ + logia ‘study of’), and is not to be </a:t>
            </a:r>
            <a:r>
              <a:rPr lang="en-US" sz="2800" dirty="0" smtClean="0"/>
              <a:t>confused with </a:t>
            </a:r>
            <a:r>
              <a:rPr lang="en-US" sz="2800" i="1" dirty="0" smtClean="0"/>
              <a:t>entomology, also from Greek (´entomon ‘insect’).</a:t>
            </a:r>
          </a:p>
          <a:p>
            <a:pPr algn="just"/>
            <a:r>
              <a:rPr lang="en-US" sz="2800" dirty="0" smtClean="0"/>
              <a:t>There are many ways in which new words can enter a language.</a:t>
            </a:r>
          </a:p>
          <a:p>
            <a:pPr algn="just"/>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Etymology</a:t>
            </a:r>
            <a:endParaRPr lang="en-US" sz="3200" dirty="0"/>
          </a:p>
        </p:txBody>
      </p:sp>
      <p:sp>
        <p:nvSpPr>
          <p:cNvPr id="3" name="Content Placeholder 2"/>
          <p:cNvSpPr>
            <a:spLocks noGrp="1"/>
          </p:cNvSpPr>
          <p:nvPr>
            <p:ph idx="1"/>
          </p:nvPr>
        </p:nvSpPr>
        <p:spPr/>
        <p:txBody>
          <a:bodyPr/>
          <a:lstStyle/>
          <a:p>
            <a:pPr algn="just"/>
            <a:r>
              <a:rPr lang="en-US" sz="2800" dirty="0" smtClean="0"/>
              <a:t>Many new words can cause objections as they come into use today, that is, people do not easily accept the use of new words at first and reject them. Instead of looking at these innovated words as an offense against language, it is better to see the constant evolution of new words and new uses of old words as a reassuring sign of vitality and creativeness in the way a language is shaped by the needs of its users.</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One of the least common processes of word formation in English is </a:t>
            </a:r>
            <a:r>
              <a:rPr lang="en-US" sz="2800" b="1" dirty="0" smtClean="0"/>
              <a:t>coinage</a:t>
            </a:r>
            <a:r>
              <a:rPr lang="en-US" sz="2800" dirty="0" smtClean="0"/>
              <a:t>, that</a:t>
            </a:r>
            <a:r>
              <a:rPr lang="en-US" sz="2800" b="1" dirty="0" smtClean="0"/>
              <a:t> </a:t>
            </a:r>
            <a:r>
              <a:rPr lang="en-US" sz="2800" dirty="0" smtClean="0"/>
              <a:t>is, the invention of totally new terms. The most typical sources are invented trade names for commercial products that become general terms (usually without capital letters) for any version of that product (e.g. </a:t>
            </a:r>
            <a:r>
              <a:rPr lang="en-US" sz="2800" i="1" dirty="0" smtClean="0"/>
              <a:t>kleenex, xerox).</a:t>
            </a:r>
            <a:endParaRPr lang="en-US" sz="2800" dirty="0" smtClean="0"/>
          </a:p>
          <a:p>
            <a:pPr algn="just"/>
            <a:r>
              <a:rPr lang="en-US" sz="2800" dirty="0" smtClean="0"/>
              <a:t>New words based on the name of a person or a place are called </a:t>
            </a:r>
            <a:r>
              <a:rPr lang="en-US" sz="2800" b="1" dirty="0" smtClean="0"/>
              <a:t>eponyms</a:t>
            </a:r>
            <a:r>
              <a:rPr lang="en-US" sz="2800" dirty="0" smtClean="0"/>
              <a:t> (e.g. </a:t>
            </a:r>
            <a:r>
              <a:rPr lang="en-US" sz="2800" i="1" dirty="0" smtClean="0"/>
              <a:t>sandwich., jeans, fahrenheit)</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Borrowing</a:t>
            </a:r>
            <a:r>
              <a:rPr lang="en-US" sz="2800" dirty="0" smtClean="0"/>
              <a:t> is  the process of taking words from other languages. English language has adopted a vast number of words from other languages, including </a:t>
            </a:r>
            <a:r>
              <a:rPr lang="en-US" sz="2800" i="1" dirty="0" smtClean="0"/>
              <a:t>croissant (French), piano </a:t>
            </a:r>
            <a:r>
              <a:rPr lang="it-IT" sz="2800" dirty="0" smtClean="0"/>
              <a:t>(Italian), </a:t>
            </a:r>
            <a:r>
              <a:rPr lang="it-IT" sz="2800" i="1" dirty="0" smtClean="0"/>
              <a:t>sofa (Arabic). </a:t>
            </a:r>
            <a:r>
              <a:rPr lang="en-US" sz="2800" dirty="0" smtClean="0"/>
              <a:t>Other languages, of course, borrow terms from English, as in the Japanese use of </a:t>
            </a:r>
            <a:r>
              <a:rPr lang="en-US" sz="2800" i="1" dirty="0" err="1" smtClean="0"/>
              <a:t>suupaamaaketto</a:t>
            </a:r>
            <a:r>
              <a:rPr lang="en-US" sz="2800" i="1" dirty="0" smtClean="0"/>
              <a:t> (‘supermarket’) or the French discussing problems </a:t>
            </a:r>
            <a:r>
              <a:rPr lang="en-US" sz="2800" dirty="0" smtClean="0"/>
              <a:t>of </a:t>
            </a:r>
            <a:r>
              <a:rPr lang="en-US" sz="2800" i="1" dirty="0" smtClean="0"/>
              <a:t>le stress, during le weekend.</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Borrowing</a:t>
            </a:r>
            <a:endParaRPr lang="en-US" sz="3200" dirty="0"/>
          </a:p>
        </p:txBody>
      </p:sp>
      <p:sp>
        <p:nvSpPr>
          <p:cNvPr id="3" name="Content Placeholder 2"/>
          <p:cNvSpPr>
            <a:spLocks noGrp="1"/>
          </p:cNvSpPr>
          <p:nvPr>
            <p:ph idx="1"/>
          </p:nvPr>
        </p:nvSpPr>
        <p:spPr/>
        <p:txBody>
          <a:bodyPr/>
          <a:lstStyle/>
          <a:p>
            <a:pPr algn="just"/>
            <a:r>
              <a:rPr lang="en-US" sz="2800" dirty="0" smtClean="0"/>
              <a:t>A special type of borrowing is described as </a:t>
            </a:r>
            <a:r>
              <a:rPr lang="en-US" sz="2800" b="1" dirty="0" smtClean="0"/>
              <a:t>loan translation </a:t>
            </a:r>
            <a:r>
              <a:rPr lang="en-US" sz="2800" dirty="0" smtClean="0"/>
              <a:t>or</a:t>
            </a:r>
            <a:r>
              <a:rPr lang="en-US" sz="2800" b="1" dirty="0" smtClean="0"/>
              <a:t> calque. </a:t>
            </a:r>
            <a:r>
              <a:rPr lang="en-US" sz="2800" dirty="0" smtClean="0"/>
              <a:t>In this process, there is a direct translation of the elements of a word into the borrowing language. Interesting examples are the French term </a:t>
            </a:r>
            <a:r>
              <a:rPr lang="en-US" sz="2800" i="1" dirty="0" err="1" smtClean="0"/>
              <a:t>gratte-ciel,which</a:t>
            </a:r>
            <a:r>
              <a:rPr lang="en-US" sz="2800" i="1" dirty="0" smtClean="0"/>
              <a:t> </a:t>
            </a:r>
            <a:r>
              <a:rPr lang="en-US" sz="2800" dirty="0" smtClean="0"/>
              <a:t>literally translates as ‘scrape-sky’, the Dutch </a:t>
            </a:r>
            <a:r>
              <a:rPr lang="en-US" sz="2800" i="1" dirty="0" err="1" smtClean="0"/>
              <a:t>wolkenkrabber</a:t>
            </a:r>
            <a:r>
              <a:rPr lang="en-US" sz="2800" i="1" dirty="0" smtClean="0"/>
              <a:t> (‘cloud scratcher’), </a:t>
            </a:r>
            <a:r>
              <a:rPr lang="en-US" sz="2800" dirty="0" smtClean="0"/>
              <a:t>the Arabic expression </a:t>
            </a:r>
            <a:r>
              <a:rPr lang="ar-SA" sz="2800" dirty="0" smtClean="0"/>
              <a:t>ناطحات السحاب</a:t>
            </a:r>
            <a:r>
              <a:rPr lang="en-US" sz="2800" i="1" dirty="0" smtClean="0"/>
              <a:t>  ,</a:t>
            </a:r>
            <a:r>
              <a:rPr lang="en-US" sz="2800" dirty="0" smtClean="0"/>
              <a:t>or the German </a:t>
            </a:r>
            <a:r>
              <a:rPr lang="en-US" sz="2800" i="1" dirty="0" err="1" smtClean="0"/>
              <a:t>Wolkenkratzer</a:t>
            </a:r>
            <a:r>
              <a:rPr lang="en-US" sz="2800" i="1" dirty="0" smtClean="0"/>
              <a:t> (‘cloud scraper’), all of which were calques for </a:t>
            </a:r>
            <a:r>
              <a:rPr lang="en-US" sz="2800" dirty="0" smtClean="0"/>
              <a:t>the English </a:t>
            </a:r>
            <a:r>
              <a:rPr lang="en-US" sz="2800" i="1" dirty="0" smtClean="0"/>
              <a:t>skyscraper.</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Compounding</a:t>
            </a:r>
            <a:r>
              <a:rPr lang="en-US" sz="2800" dirty="0" smtClean="0"/>
              <a:t> is the process of combining two (or more) words to form a new word. This combining process, technically known as compounding, is very common in languages such as German and English, but much less common in languages such as French, Arabic and Spanish.</a:t>
            </a:r>
          </a:p>
          <a:p>
            <a:pPr algn="just"/>
            <a:r>
              <a:rPr lang="en-US" sz="2800" dirty="0" smtClean="0"/>
              <a:t>In English, for example, we may find different types of compounding: </a:t>
            </a:r>
            <a:r>
              <a:rPr lang="en-US" sz="2800" b="1" dirty="0" smtClean="0"/>
              <a:t>Compound nouns </a:t>
            </a:r>
            <a:r>
              <a:rPr lang="en-US" sz="2800" dirty="0" smtClean="0"/>
              <a:t>(</a:t>
            </a:r>
            <a:r>
              <a:rPr lang="en-US" sz="2800" i="1" dirty="0" smtClean="0"/>
              <a:t>housewife, classroom), </a:t>
            </a:r>
            <a:r>
              <a:rPr lang="en-US" sz="2800" b="1" dirty="0" smtClean="0"/>
              <a:t>Compound adjectives</a:t>
            </a:r>
            <a:r>
              <a:rPr lang="en-US" sz="2800" dirty="0" smtClean="0"/>
              <a:t> (</a:t>
            </a:r>
            <a:r>
              <a:rPr lang="en-US" sz="2800" i="1" dirty="0" smtClean="0"/>
              <a:t>part-time, 20-year-old) </a:t>
            </a:r>
            <a:r>
              <a:rPr lang="en-US" sz="2800" dirty="0" smtClean="0"/>
              <a:t>and </a:t>
            </a:r>
            <a:r>
              <a:rPr lang="en-US" sz="2800" b="1" dirty="0" smtClean="0"/>
              <a:t>Compound verbs</a:t>
            </a:r>
            <a:r>
              <a:rPr lang="en-US" sz="2800" dirty="0" smtClean="0"/>
              <a:t> ( </a:t>
            </a:r>
            <a:r>
              <a:rPr lang="en-US" sz="2800" i="1" dirty="0" smtClean="0"/>
              <a:t>download, upgrade</a:t>
            </a:r>
            <a:endParaRPr lang="en-US" sz="2800"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Compounding</a:t>
            </a:r>
            <a:endParaRPr lang="en-US" sz="3200" dirty="0"/>
          </a:p>
        </p:txBody>
      </p:sp>
      <p:graphicFrame>
        <p:nvGraphicFramePr>
          <p:cNvPr id="4" name="Content Placeholder 3"/>
          <p:cNvGraphicFramePr>
            <a:graphicFrameLocks noGrp="1"/>
          </p:cNvGraphicFramePr>
          <p:nvPr>
            <p:ph idx="1"/>
          </p:nvPr>
        </p:nvGraphicFramePr>
        <p:xfrm>
          <a:off x="457200" y="1524000"/>
          <a:ext cx="8915400" cy="4114800"/>
        </p:xfrm>
        <a:graphic>
          <a:graphicData uri="http://schemas.openxmlformats.org/drawingml/2006/table">
            <a:tbl>
              <a:tblPr firstRow="1" bandRow="1">
                <a:tableStyleId>{5C22544A-7EE6-4342-B048-85BDC9FD1C3A}</a:tableStyleId>
              </a:tblPr>
              <a:tblGrid>
                <a:gridCol w="2971800"/>
                <a:gridCol w="2971800"/>
                <a:gridCol w="2971800"/>
              </a:tblGrid>
              <a:tr h="370840">
                <a:tc>
                  <a:txBody>
                    <a:bodyPr/>
                    <a:lstStyle/>
                    <a:p>
                      <a:r>
                        <a:rPr lang="en-US" sz="2400" dirty="0"/>
                        <a:t>Modifier</a:t>
                      </a:r>
                    </a:p>
                  </a:txBody>
                  <a:tcPr anchor="ctr"/>
                </a:tc>
                <a:tc>
                  <a:txBody>
                    <a:bodyPr/>
                    <a:lstStyle/>
                    <a:p>
                      <a:r>
                        <a:rPr lang="en-US" sz="2400" dirty="0"/>
                        <a:t>Head</a:t>
                      </a:r>
                    </a:p>
                  </a:txBody>
                  <a:tcPr anchor="ctr"/>
                </a:tc>
                <a:tc>
                  <a:txBody>
                    <a:bodyPr/>
                    <a:lstStyle/>
                    <a:p>
                      <a:r>
                        <a:rPr lang="en-US" sz="2400" dirty="0"/>
                        <a:t>Compound</a:t>
                      </a:r>
                    </a:p>
                  </a:txBody>
                  <a:tcPr anchor="ctr"/>
                </a:tc>
              </a:tr>
              <a:tr h="370840">
                <a:tc>
                  <a:txBody>
                    <a:bodyPr/>
                    <a:lstStyle/>
                    <a:p>
                      <a:r>
                        <a:rPr lang="en-US" sz="2400" dirty="0"/>
                        <a:t>noun</a:t>
                      </a:r>
                    </a:p>
                  </a:txBody>
                  <a:tcPr anchor="ctr"/>
                </a:tc>
                <a:tc>
                  <a:txBody>
                    <a:bodyPr/>
                    <a:lstStyle/>
                    <a:p>
                      <a:r>
                        <a:rPr lang="en-US" sz="2400"/>
                        <a:t>noun</a:t>
                      </a:r>
                    </a:p>
                  </a:txBody>
                  <a:tcPr anchor="ctr"/>
                </a:tc>
                <a:tc>
                  <a:txBody>
                    <a:bodyPr/>
                    <a:lstStyle/>
                    <a:p>
                      <a:r>
                        <a:rPr lang="en-US" sz="2400"/>
                        <a:t>football</a:t>
                      </a:r>
                    </a:p>
                  </a:txBody>
                  <a:tcPr anchor="ctr"/>
                </a:tc>
              </a:tr>
              <a:tr h="370840">
                <a:tc>
                  <a:txBody>
                    <a:bodyPr/>
                    <a:lstStyle/>
                    <a:p>
                      <a:r>
                        <a:rPr lang="en-US" sz="2400" dirty="0"/>
                        <a:t>adjective</a:t>
                      </a:r>
                    </a:p>
                  </a:txBody>
                  <a:tcPr anchor="ctr"/>
                </a:tc>
                <a:tc>
                  <a:txBody>
                    <a:bodyPr/>
                    <a:lstStyle/>
                    <a:p>
                      <a:r>
                        <a:rPr lang="en-US" sz="2400"/>
                        <a:t>noun</a:t>
                      </a:r>
                    </a:p>
                  </a:txBody>
                  <a:tcPr anchor="ctr"/>
                </a:tc>
                <a:tc>
                  <a:txBody>
                    <a:bodyPr/>
                    <a:lstStyle/>
                    <a:p>
                      <a:r>
                        <a:rPr lang="en-US" sz="2400"/>
                        <a:t>blackboard</a:t>
                      </a:r>
                    </a:p>
                  </a:txBody>
                  <a:tcPr anchor="ctr"/>
                </a:tc>
              </a:tr>
              <a:tr h="370840">
                <a:tc>
                  <a:txBody>
                    <a:bodyPr/>
                    <a:lstStyle/>
                    <a:p>
                      <a:r>
                        <a:rPr lang="en-US" sz="2400"/>
                        <a:t>verb</a:t>
                      </a:r>
                    </a:p>
                  </a:txBody>
                  <a:tcPr anchor="ctr"/>
                </a:tc>
                <a:tc>
                  <a:txBody>
                    <a:bodyPr/>
                    <a:lstStyle/>
                    <a:p>
                      <a:r>
                        <a:rPr lang="en-US" sz="2400"/>
                        <a:t>noun</a:t>
                      </a:r>
                    </a:p>
                  </a:txBody>
                  <a:tcPr anchor="ctr"/>
                </a:tc>
                <a:tc>
                  <a:txBody>
                    <a:bodyPr/>
                    <a:lstStyle/>
                    <a:p>
                      <a:r>
                        <a:rPr lang="en-US" sz="2400"/>
                        <a:t>breakwater</a:t>
                      </a:r>
                    </a:p>
                  </a:txBody>
                  <a:tcPr anchor="ctr"/>
                </a:tc>
              </a:tr>
              <a:tr h="370840">
                <a:tc>
                  <a:txBody>
                    <a:bodyPr/>
                    <a:lstStyle/>
                    <a:p>
                      <a:r>
                        <a:rPr lang="en-US" sz="2400"/>
                        <a:t>preposition</a:t>
                      </a:r>
                    </a:p>
                  </a:txBody>
                  <a:tcPr anchor="ctr"/>
                </a:tc>
                <a:tc>
                  <a:txBody>
                    <a:bodyPr/>
                    <a:lstStyle/>
                    <a:p>
                      <a:r>
                        <a:rPr lang="en-US" sz="2400"/>
                        <a:t>noun</a:t>
                      </a:r>
                    </a:p>
                  </a:txBody>
                  <a:tcPr anchor="ctr"/>
                </a:tc>
                <a:tc>
                  <a:txBody>
                    <a:bodyPr/>
                    <a:lstStyle/>
                    <a:p>
                      <a:r>
                        <a:rPr lang="en-US" sz="2400"/>
                        <a:t>underworld</a:t>
                      </a:r>
                    </a:p>
                  </a:txBody>
                  <a:tcPr anchor="ctr"/>
                </a:tc>
              </a:tr>
              <a:tr h="370840">
                <a:tc>
                  <a:txBody>
                    <a:bodyPr/>
                    <a:lstStyle/>
                    <a:p>
                      <a:r>
                        <a:rPr lang="en-US" sz="2400"/>
                        <a:t>noun</a:t>
                      </a:r>
                    </a:p>
                  </a:txBody>
                  <a:tcPr anchor="ctr"/>
                </a:tc>
                <a:tc>
                  <a:txBody>
                    <a:bodyPr/>
                    <a:lstStyle/>
                    <a:p>
                      <a:r>
                        <a:rPr lang="en-US" sz="2400"/>
                        <a:t>adjective</a:t>
                      </a:r>
                    </a:p>
                  </a:txBody>
                  <a:tcPr anchor="ctr"/>
                </a:tc>
                <a:tc>
                  <a:txBody>
                    <a:bodyPr/>
                    <a:lstStyle/>
                    <a:p>
                      <a:r>
                        <a:rPr lang="en-US" sz="2400" dirty="0" err="1"/>
                        <a:t>snowwhite</a:t>
                      </a:r>
                      <a:endParaRPr lang="en-US" sz="2400" dirty="0"/>
                    </a:p>
                  </a:txBody>
                  <a:tcPr anchor="ctr"/>
                </a:tc>
              </a:tr>
              <a:tr h="370840">
                <a:tc>
                  <a:txBody>
                    <a:bodyPr/>
                    <a:lstStyle/>
                    <a:p>
                      <a:r>
                        <a:rPr lang="en-US" sz="2400"/>
                        <a:t>adjective</a:t>
                      </a:r>
                    </a:p>
                  </a:txBody>
                  <a:tcPr anchor="ctr"/>
                </a:tc>
                <a:tc>
                  <a:txBody>
                    <a:bodyPr/>
                    <a:lstStyle/>
                    <a:p>
                      <a:r>
                        <a:rPr lang="en-US" sz="2400"/>
                        <a:t>adjective</a:t>
                      </a:r>
                    </a:p>
                  </a:txBody>
                  <a:tcPr anchor="ctr"/>
                </a:tc>
                <a:tc>
                  <a:txBody>
                    <a:bodyPr/>
                    <a:lstStyle/>
                    <a:p>
                      <a:r>
                        <a:rPr lang="en-US" sz="2400"/>
                        <a:t>blue-green</a:t>
                      </a:r>
                    </a:p>
                  </a:txBody>
                  <a:tcPr anchor="ctr"/>
                </a:tc>
              </a:tr>
              <a:tr h="370840">
                <a:tc>
                  <a:txBody>
                    <a:bodyPr/>
                    <a:lstStyle/>
                    <a:p>
                      <a:r>
                        <a:rPr lang="en-US" sz="2400"/>
                        <a:t>verb</a:t>
                      </a:r>
                    </a:p>
                  </a:txBody>
                  <a:tcPr anchor="ctr"/>
                </a:tc>
                <a:tc>
                  <a:txBody>
                    <a:bodyPr/>
                    <a:lstStyle/>
                    <a:p>
                      <a:r>
                        <a:rPr lang="en-US" sz="2400"/>
                        <a:t>adjective</a:t>
                      </a:r>
                    </a:p>
                  </a:txBody>
                  <a:tcPr anchor="ctr"/>
                </a:tc>
                <a:tc>
                  <a:txBody>
                    <a:bodyPr/>
                    <a:lstStyle/>
                    <a:p>
                      <a:r>
                        <a:rPr lang="en-US" sz="2400"/>
                        <a:t>tumbledown</a:t>
                      </a:r>
                    </a:p>
                  </a:txBody>
                  <a:tcPr anchor="ctr"/>
                </a:tc>
              </a:tr>
              <a:tr h="370840">
                <a:tc>
                  <a:txBody>
                    <a:bodyPr/>
                    <a:lstStyle/>
                    <a:p>
                      <a:r>
                        <a:rPr lang="en-US" sz="2400"/>
                        <a:t>preposition</a:t>
                      </a:r>
                    </a:p>
                  </a:txBody>
                  <a:tcPr anchor="ctr"/>
                </a:tc>
                <a:tc>
                  <a:txBody>
                    <a:bodyPr/>
                    <a:lstStyle/>
                    <a:p>
                      <a:r>
                        <a:rPr lang="en-US" sz="2400"/>
                        <a:t>adjective</a:t>
                      </a:r>
                    </a:p>
                  </a:txBody>
                  <a:tcPr anchor="ctr"/>
                </a:tc>
                <a:tc>
                  <a:txBody>
                    <a:bodyPr/>
                    <a:lstStyle/>
                    <a:p>
                      <a:r>
                        <a:rPr lang="en-US" sz="2400" dirty="0"/>
                        <a:t>over-ripe</a:t>
                      </a:r>
                    </a:p>
                  </a:txBody>
                  <a:tcPr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Compounding</a:t>
            </a:r>
            <a:endParaRPr lang="en-US" sz="3200" dirty="0"/>
          </a:p>
        </p:txBody>
      </p:sp>
      <p:graphicFrame>
        <p:nvGraphicFramePr>
          <p:cNvPr id="4" name="Content Placeholder 3"/>
          <p:cNvGraphicFramePr>
            <a:graphicFrameLocks noGrp="1"/>
          </p:cNvGraphicFramePr>
          <p:nvPr>
            <p:ph idx="1"/>
          </p:nvPr>
        </p:nvGraphicFramePr>
        <p:xfrm>
          <a:off x="457200" y="1524000"/>
          <a:ext cx="8915400" cy="4114800"/>
        </p:xfrm>
        <a:graphic>
          <a:graphicData uri="http://schemas.openxmlformats.org/drawingml/2006/table">
            <a:tbl>
              <a:tblPr firstRow="1" bandRow="1">
                <a:tableStyleId>{5C22544A-7EE6-4342-B048-85BDC9FD1C3A}</a:tableStyleId>
              </a:tblPr>
              <a:tblGrid>
                <a:gridCol w="2971800"/>
                <a:gridCol w="2971800"/>
                <a:gridCol w="2971800"/>
              </a:tblGrid>
              <a:tr h="370840">
                <a:tc>
                  <a:txBody>
                    <a:bodyPr/>
                    <a:lstStyle/>
                    <a:p>
                      <a:r>
                        <a:rPr lang="en-US" sz="2400" dirty="0"/>
                        <a:t>Modifier</a:t>
                      </a:r>
                    </a:p>
                  </a:txBody>
                  <a:tcPr anchor="ctr"/>
                </a:tc>
                <a:tc>
                  <a:txBody>
                    <a:bodyPr/>
                    <a:lstStyle/>
                    <a:p>
                      <a:r>
                        <a:rPr lang="en-US" sz="2400" dirty="0"/>
                        <a:t>Head</a:t>
                      </a:r>
                    </a:p>
                  </a:txBody>
                  <a:tcPr anchor="ctr"/>
                </a:tc>
                <a:tc>
                  <a:txBody>
                    <a:bodyPr/>
                    <a:lstStyle/>
                    <a:p>
                      <a:r>
                        <a:rPr lang="en-US" sz="2400" dirty="0"/>
                        <a:t>Compound</a:t>
                      </a:r>
                    </a:p>
                  </a:txBody>
                  <a:tcPr anchor="ctr"/>
                </a:tc>
              </a:tr>
              <a:tr h="370840">
                <a:tc>
                  <a:txBody>
                    <a:bodyPr/>
                    <a:lstStyle/>
                    <a:p>
                      <a:r>
                        <a:rPr lang="en-US" sz="2400" dirty="0"/>
                        <a:t>noun</a:t>
                      </a:r>
                    </a:p>
                  </a:txBody>
                  <a:tcPr anchor="ctr"/>
                </a:tc>
                <a:tc>
                  <a:txBody>
                    <a:bodyPr/>
                    <a:lstStyle/>
                    <a:p>
                      <a:r>
                        <a:rPr lang="en-US" sz="2400" dirty="0"/>
                        <a:t>verb</a:t>
                      </a:r>
                    </a:p>
                  </a:txBody>
                  <a:tcPr anchor="ctr"/>
                </a:tc>
                <a:tc>
                  <a:txBody>
                    <a:bodyPr/>
                    <a:lstStyle/>
                    <a:p>
                      <a:r>
                        <a:rPr lang="en-US" sz="2400" dirty="0"/>
                        <a:t>browbeat</a:t>
                      </a:r>
                    </a:p>
                  </a:txBody>
                  <a:tcPr anchor="ctr"/>
                </a:tc>
              </a:tr>
              <a:tr h="370840">
                <a:tc>
                  <a:txBody>
                    <a:bodyPr/>
                    <a:lstStyle/>
                    <a:p>
                      <a:r>
                        <a:rPr lang="en-US" sz="2400" dirty="0"/>
                        <a:t>adjective</a:t>
                      </a:r>
                    </a:p>
                  </a:txBody>
                  <a:tcPr anchor="ctr"/>
                </a:tc>
                <a:tc>
                  <a:txBody>
                    <a:bodyPr/>
                    <a:lstStyle/>
                    <a:p>
                      <a:r>
                        <a:rPr lang="en-US" sz="2400" dirty="0"/>
                        <a:t>verb</a:t>
                      </a:r>
                    </a:p>
                  </a:txBody>
                  <a:tcPr anchor="ctr"/>
                </a:tc>
                <a:tc>
                  <a:txBody>
                    <a:bodyPr/>
                    <a:lstStyle/>
                    <a:p>
                      <a:r>
                        <a:rPr lang="en-US" sz="2400" dirty="0"/>
                        <a:t>highlight</a:t>
                      </a:r>
                    </a:p>
                  </a:txBody>
                  <a:tcPr anchor="ctr"/>
                </a:tc>
              </a:tr>
              <a:tr h="370840">
                <a:tc>
                  <a:txBody>
                    <a:bodyPr/>
                    <a:lstStyle/>
                    <a:p>
                      <a:r>
                        <a:rPr lang="en-US" sz="2400" dirty="0"/>
                        <a:t>verb</a:t>
                      </a:r>
                    </a:p>
                  </a:txBody>
                  <a:tcPr anchor="ctr"/>
                </a:tc>
                <a:tc>
                  <a:txBody>
                    <a:bodyPr/>
                    <a:lstStyle/>
                    <a:p>
                      <a:r>
                        <a:rPr lang="en-US" sz="2400"/>
                        <a:t>verb</a:t>
                      </a:r>
                    </a:p>
                  </a:txBody>
                  <a:tcPr anchor="ctr"/>
                </a:tc>
                <a:tc>
                  <a:txBody>
                    <a:bodyPr/>
                    <a:lstStyle/>
                    <a:p>
                      <a:r>
                        <a:rPr lang="en-US" sz="2400" dirty="0" smtClean="0"/>
                        <a:t>freeze-dry  </a:t>
                      </a:r>
                      <a:endParaRPr lang="en-US" sz="2400" dirty="0"/>
                    </a:p>
                  </a:txBody>
                  <a:tcPr anchor="ctr"/>
                </a:tc>
              </a:tr>
              <a:tr h="370840">
                <a:tc>
                  <a:txBody>
                    <a:bodyPr/>
                    <a:lstStyle/>
                    <a:p>
                      <a:r>
                        <a:rPr lang="en-US" sz="2400"/>
                        <a:t>preposition</a:t>
                      </a:r>
                    </a:p>
                  </a:txBody>
                  <a:tcPr anchor="ctr"/>
                </a:tc>
                <a:tc>
                  <a:txBody>
                    <a:bodyPr/>
                    <a:lstStyle/>
                    <a:p>
                      <a:r>
                        <a:rPr lang="en-US" sz="2400"/>
                        <a:t>verb</a:t>
                      </a:r>
                    </a:p>
                  </a:txBody>
                  <a:tcPr anchor="ctr"/>
                </a:tc>
                <a:tc>
                  <a:txBody>
                    <a:bodyPr/>
                    <a:lstStyle/>
                    <a:p>
                      <a:r>
                        <a:rPr lang="en-US" sz="2400" dirty="0" smtClean="0"/>
                        <a:t>Undercut</a:t>
                      </a:r>
                      <a:endParaRPr lang="en-US" sz="2400" dirty="0"/>
                    </a:p>
                  </a:txBody>
                  <a:tcPr anchor="ctr"/>
                </a:tc>
              </a:tr>
              <a:tr h="370840">
                <a:tc>
                  <a:txBody>
                    <a:bodyPr/>
                    <a:lstStyle/>
                    <a:p>
                      <a:r>
                        <a:rPr lang="en-US" sz="2400" dirty="0"/>
                        <a:t>noun</a:t>
                      </a:r>
                    </a:p>
                  </a:txBody>
                  <a:tcPr anchor="ctr"/>
                </a:tc>
                <a:tc>
                  <a:txBody>
                    <a:bodyPr/>
                    <a:lstStyle/>
                    <a:p>
                      <a:r>
                        <a:rPr lang="en-US" sz="2400"/>
                        <a:t>preposition</a:t>
                      </a:r>
                    </a:p>
                  </a:txBody>
                  <a:tcPr anchor="ctr"/>
                </a:tc>
                <a:tc>
                  <a:txBody>
                    <a:bodyPr/>
                    <a:lstStyle/>
                    <a:p>
                      <a:r>
                        <a:rPr lang="en-US" sz="2400" dirty="0"/>
                        <a:t>love-in</a:t>
                      </a:r>
                    </a:p>
                  </a:txBody>
                  <a:tcPr anchor="ctr"/>
                </a:tc>
              </a:tr>
              <a:tr h="370840">
                <a:tc>
                  <a:txBody>
                    <a:bodyPr/>
                    <a:lstStyle/>
                    <a:p>
                      <a:r>
                        <a:rPr lang="en-US" sz="2400"/>
                        <a:t>adjective</a:t>
                      </a:r>
                    </a:p>
                  </a:txBody>
                  <a:tcPr anchor="ctr"/>
                </a:tc>
                <a:tc>
                  <a:txBody>
                    <a:bodyPr/>
                    <a:lstStyle/>
                    <a:p>
                      <a:r>
                        <a:rPr lang="en-US" sz="2400"/>
                        <a:t>preposition</a:t>
                      </a:r>
                    </a:p>
                  </a:txBody>
                  <a:tcPr anchor="ctr"/>
                </a:tc>
                <a:tc>
                  <a:txBody>
                    <a:bodyPr/>
                    <a:lstStyle/>
                    <a:p>
                      <a:r>
                        <a:rPr lang="en-US" sz="2400" dirty="0" smtClean="0"/>
                        <a:t>Forthwith</a:t>
                      </a:r>
                      <a:endParaRPr lang="en-US" sz="2400" dirty="0"/>
                    </a:p>
                  </a:txBody>
                  <a:tcPr anchor="ctr"/>
                </a:tc>
              </a:tr>
              <a:tr h="370840">
                <a:tc>
                  <a:txBody>
                    <a:bodyPr/>
                    <a:lstStyle/>
                    <a:p>
                      <a:r>
                        <a:rPr lang="en-US" sz="2400"/>
                        <a:t>verb</a:t>
                      </a:r>
                    </a:p>
                  </a:txBody>
                  <a:tcPr anchor="ctr"/>
                </a:tc>
                <a:tc>
                  <a:txBody>
                    <a:bodyPr/>
                    <a:lstStyle/>
                    <a:p>
                      <a:r>
                        <a:rPr lang="en-US" sz="2400"/>
                        <a:t>preposition</a:t>
                      </a:r>
                    </a:p>
                  </a:txBody>
                  <a:tcPr anchor="ctr"/>
                </a:tc>
                <a:tc>
                  <a:txBody>
                    <a:bodyPr/>
                    <a:lstStyle/>
                    <a:p>
                      <a:r>
                        <a:rPr lang="en-US" sz="2400" dirty="0" smtClean="0"/>
                        <a:t>Takeout</a:t>
                      </a:r>
                      <a:endParaRPr lang="en-US" sz="2400" dirty="0"/>
                    </a:p>
                  </a:txBody>
                  <a:tcPr anchor="ctr"/>
                </a:tc>
              </a:tr>
              <a:tr h="370840">
                <a:tc>
                  <a:txBody>
                    <a:bodyPr/>
                    <a:lstStyle/>
                    <a:p>
                      <a:r>
                        <a:rPr lang="en-US" sz="2400"/>
                        <a:t>preposition</a:t>
                      </a:r>
                    </a:p>
                  </a:txBody>
                  <a:tcPr anchor="ctr"/>
                </a:tc>
                <a:tc>
                  <a:txBody>
                    <a:bodyPr/>
                    <a:lstStyle/>
                    <a:p>
                      <a:r>
                        <a:rPr lang="en-US" sz="2400"/>
                        <a:t>preposition</a:t>
                      </a:r>
                    </a:p>
                  </a:txBody>
                  <a:tcPr anchor="ctr"/>
                </a:tc>
                <a:tc>
                  <a:txBody>
                    <a:bodyPr/>
                    <a:lstStyle/>
                    <a:p>
                      <a:r>
                        <a:rPr lang="en-US" sz="2400" dirty="0" smtClean="0"/>
                        <a:t>Without</a:t>
                      </a:r>
                      <a:endParaRPr lang="en-US" sz="2400" dirty="0"/>
                    </a:p>
                  </a:txBody>
                  <a:tcPr anchor="ct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Blending</a:t>
            </a:r>
            <a:r>
              <a:rPr lang="en-US" sz="2800" dirty="0" smtClean="0"/>
              <a:t> is the process of combining the beginning of one word and the end of another word to form a new word (e.g. brunch from breakfast and lunch).</a:t>
            </a:r>
          </a:p>
          <a:p>
            <a:pPr algn="just"/>
            <a:r>
              <a:rPr lang="en-US" sz="2800" dirty="0" smtClean="0"/>
              <a:t>Most blends are formed by one of the following methods:</a:t>
            </a:r>
          </a:p>
          <a:p>
            <a:pPr algn="just"/>
            <a:r>
              <a:rPr lang="en-US" sz="2800" dirty="0" smtClean="0"/>
              <a:t>1- The beginning of one word is added to the end of the other (e.g. </a:t>
            </a:r>
            <a:r>
              <a:rPr lang="en-US" sz="2800" b="1" dirty="0" smtClean="0"/>
              <a:t>br</a:t>
            </a:r>
            <a:r>
              <a:rPr lang="en-US" sz="2800" dirty="0" smtClean="0"/>
              <a:t>eakfast + l</a:t>
            </a:r>
            <a:r>
              <a:rPr lang="en-US" sz="2800" b="1" dirty="0" smtClean="0"/>
              <a:t>unch = brunch, sm</a:t>
            </a:r>
            <a:r>
              <a:rPr lang="en-US" sz="2800" dirty="0" smtClean="0"/>
              <a:t>oke + f</a:t>
            </a:r>
            <a:r>
              <a:rPr lang="en-US" sz="2800" b="1" dirty="0" smtClean="0"/>
              <a:t>og </a:t>
            </a:r>
            <a:r>
              <a:rPr lang="en-US" sz="2800" dirty="0" smtClean="0"/>
              <a:t>= smog).</a:t>
            </a:r>
          </a:p>
          <a:p>
            <a:pPr algn="just"/>
            <a:r>
              <a:rPr lang="en-US" sz="2800" dirty="0" smtClean="0"/>
              <a:t>2- The beginnings of two words are combined (e.g.  </a:t>
            </a:r>
            <a:r>
              <a:rPr lang="en-US" sz="2800" b="1" dirty="0" smtClean="0"/>
              <a:t>cyb</a:t>
            </a:r>
            <a:r>
              <a:rPr lang="en-US" sz="2800" dirty="0" smtClean="0"/>
              <a:t>ernetic + </a:t>
            </a:r>
            <a:r>
              <a:rPr lang="en-US" sz="2800" b="1" dirty="0" smtClean="0"/>
              <a:t>org</a:t>
            </a:r>
            <a:r>
              <a:rPr lang="en-US" sz="2800" dirty="0" smtClean="0"/>
              <a:t>anism = cyborg).</a:t>
            </a:r>
          </a:p>
          <a:p>
            <a:pPr algn="just"/>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Blending</a:t>
            </a:r>
            <a:endParaRPr lang="en-US" sz="3200" dirty="0"/>
          </a:p>
        </p:txBody>
      </p:sp>
      <p:sp>
        <p:nvSpPr>
          <p:cNvPr id="3" name="Content Placeholder 2"/>
          <p:cNvSpPr>
            <a:spLocks noGrp="1"/>
          </p:cNvSpPr>
          <p:nvPr>
            <p:ph idx="1"/>
          </p:nvPr>
        </p:nvSpPr>
        <p:spPr/>
        <p:txBody>
          <a:bodyPr/>
          <a:lstStyle/>
          <a:p>
            <a:pPr algn="just"/>
            <a:r>
              <a:rPr lang="en-US" sz="2800" dirty="0" smtClean="0"/>
              <a:t>3- Two words are blended around a common sequence of sounds (e.g. </a:t>
            </a:r>
            <a:r>
              <a:rPr lang="en-US" sz="2800" b="1" dirty="0" smtClean="0"/>
              <a:t>Californi</a:t>
            </a:r>
            <a:r>
              <a:rPr lang="en-US" sz="2800" dirty="0" smtClean="0"/>
              <a:t>a + </a:t>
            </a:r>
            <a:r>
              <a:rPr lang="en-US" sz="2800" b="1" dirty="0" smtClean="0"/>
              <a:t>fornication = </a:t>
            </a:r>
            <a:r>
              <a:rPr lang="en-US" sz="2800" dirty="0" smtClean="0"/>
              <a:t>Californication, </a:t>
            </a:r>
            <a:r>
              <a:rPr lang="en-US" sz="2800" b="1" dirty="0" smtClean="0"/>
              <a:t>mot</a:t>
            </a:r>
            <a:r>
              <a:rPr lang="en-US" sz="2800" dirty="0" smtClean="0"/>
              <a:t>or + h</a:t>
            </a:r>
            <a:r>
              <a:rPr lang="en-US" sz="2800" b="1" dirty="0" smtClean="0"/>
              <a:t>otel = </a:t>
            </a:r>
            <a:r>
              <a:rPr lang="en-US" sz="2800" dirty="0" smtClean="0"/>
              <a:t>motel).</a:t>
            </a:r>
          </a:p>
          <a:p>
            <a:pPr algn="just"/>
            <a:r>
              <a:rPr lang="en-US" sz="2800" dirty="0" smtClean="0"/>
              <a:t>4- Multiple sounds from two component words are blended, while mostly preserving the sounds' order (e.g. </a:t>
            </a:r>
            <a:r>
              <a:rPr lang="en-US" sz="2800" b="1" i="1" dirty="0" smtClean="0"/>
              <a:t>sli</a:t>
            </a:r>
            <a:r>
              <a:rPr lang="en-US" sz="2800" i="1" dirty="0" smtClean="0"/>
              <a:t>m</a:t>
            </a:r>
            <a:r>
              <a:rPr lang="en-US" sz="2800" b="1" i="1" dirty="0" smtClean="0"/>
              <a:t>y </a:t>
            </a:r>
            <a:r>
              <a:rPr lang="en-US" sz="2800" dirty="0" smtClean="0"/>
              <a:t>+ </a:t>
            </a:r>
            <a:r>
              <a:rPr lang="en-US" sz="2800" b="1" i="1" dirty="0" smtClean="0"/>
              <a:t>lithe</a:t>
            </a:r>
            <a:r>
              <a:rPr lang="en-US" sz="2800" dirty="0" smtClean="0"/>
              <a:t> </a:t>
            </a:r>
            <a:r>
              <a:rPr lang="en-US" sz="2800" b="1" i="1" dirty="0" smtClean="0"/>
              <a:t>= </a:t>
            </a:r>
            <a:r>
              <a:rPr lang="en-US" sz="2800" i="1" dirty="0" smtClean="0"/>
              <a:t>slithy)</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Clipping</a:t>
            </a:r>
            <a:r>
              <a:rPr lang="en-US" sz="2800" dirty="0" smtClean="0"/>
              <a:t> is the process of reducing a word of more than one syllable to a shorter form.</a:t>
            </a:r>
          </a:p>
          <a:p>
            <a:pPr algn="just"/>
            <a:r>
              <a:rPr lang="en-US" sz="2800" dirty="0" smtClean="0"/>
              <a:t>1- </a:t>
            </a:r>
            <a:r>
              <a:rPr lang="en-US" sz="2800" u="sng" dirty="0" smtClean="0"/>
              <a:t>Back clipping</a:t>
            </a:r>
            <a:r>
              <a:rPr lang="en-US" sz="2800" dirty="0" smtClean="0"/>
              <a:t> retains the beginning of a word: ad (advertisement), doc (doctor), exam (examination), fax (facsimile), gas (gasoline), gym (gymnastics, gymnasium).</a:t>
            </a:r>
          </a:p>
          <a:p>
            <a:pPr algn="just"/>
            <a:r>
              <a:rPr lang="en-US" sz="2800" dirty="0" smtClean="0"/>
              <a:t>2- </a:t>
            </a:r>
            <a:r>
              <a:rPr lang="en-US" sz="2800" u="sng" dirty="0" smtClean="0"/>
              <a:t>Fore-clipping</a:t>
            </a:r>
            <a:r>
              <a:rPr lang="en-US" sz="2800" dirty="0" smtClean="0"/>
              <a:t> retains the final part: chute (parachute), coon (raccoon), gator (alligator), phone (telephone), varsity (university).</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Clipping</a:t>
            </a:r>
            <a:endParaRPr lang="en-US" sz="3200" dirty="0"/>
          </a:p>
        </p:txBody>
      </p:sp>
      <p:sp>
        <p:nvSpPr>
          <p:cNvPr id="3" name="Content Placeholder 2"/>
          <p:cNvSpPr>
            <a:spLocks noGrp="1"/>
          </p:cNvSpPr>
          <p:nvPr>
            <p:ph idx="1"/>
          </p:nvPr>
        </p:nvSpPr>
        <p:spPr/>
        <p:txBody>
          <a:bodyPr/>
          <a:lstStyle/>
          <a:p>
            <a:pPr algn="just"/>
            <a:r>
              <a:rPr lang="en-US" sz="2800" dirty="0" smtClean="0"/>
              <a:t>3- </a:t>
            </a:r>
            <a:r>
              <a:rPr lang="en-US" sz="2800" u="sng" dirty="0" smtClean="0"/>
              <a:t>Middle clipping</a:t>
            </a:r>
            <a:r>
              <a:rPr lang="en-US" sz="2800" dirty="0" smtClean="0"/>
              <a:t> retains the middle of the word: flu (influenza), jams or jammies (pajamas / pyjamas ), </a:t>
            </a:r>
            <a:r>
              <a:rPr lang="en-US" sz="2800" dirty="0" err="1" smtClean="0"/>
              <a:t>tec</a:t>
            </a:r>
            <a:r>
              <a:rPr lang="en-US" sz="2800" dirty="0" smtClean="0"/>
              <a:t> (detective).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Backformation</a:t>
            </a:r>
            <a:r>
              <a:rPr lang="en-US" sz="2800" dirty="0" smtClean="0"/>
              <a:t> is the process of reducing a word such as a noun to a shorter version and using it as a new word such as a verb (e.g. </a:t>
            </a:r>
            <a:r>
              <a:rPr lang="en-US" sz="2800" i="1" dirty="0" smtClean="0"/>
              <a:t>burgle</a:t>
            </a:r>
            <a:r>
              <a:rPr lang="en-US" sz="2800" dirty="0" smtClean="0"/>
              <a:t> -19th century- is a back-formation from </a:t>
            </a:r>
            <a:r>
              <a:rPr lang="en-US" sz="2800" i="1" dirty="0" smtClean="0"/>
              <a:t>burglar</a:t>
            </a:r>
            <a:r>
              <a:rPr lang="en-US" sz="2800" dirty="0" smtClean="0"/>
              <a:t> -which is six centuries older- and </a:t>
            </a:r>
            <a:r>
              <a:rPr lang="en-US" sz="2800" i="1" dirty="0" smtClean="0"/>
              <a:t>sculpt</a:t>
            </a:r>
            <a:r>
              <a:rPr lang="en-US" sz="2800" dirty="0" smtClean="0"/>
              <a:t> -19th century- from </a:t>
            </a:r>
            <a:r>
              <a:rPr lang="en-US" sz="2800" i="1" dirty="0" smtClean="0"/>
              <a:t>sculptor </a:t>
            </a:r>
            <a:r>
              <a:rPr lang="en-US" sz="2800" dirty="0" smtClean="0"/>
              <a:t>-17th century).</a:t>
            </a:r>
          </a:p>
          <a:p>
            <a:pPr algn="just"/>
            <a:r>
              <a:rPr lang="en-US" sz="2800" dirty="0" smtClean="0"/>
              <a:t>Back-formation is different from clipping – back-formation may change the part of speech or the word's meaning, whereas clipping creates shortened words from longer words, but does </a:t>
            </a:r>
            <a:r>
              <a:rPr lang="en-US" sz="2800" i="1" dirty="0" smtClean="0"/>
              <a:t>not</a:t>
            </a:r>
            <a:r>
              <a:rPr lang="en-US" sz="2800" dirty="0" smtClean="0"/>
              <a:t> change the part of speech or the meaning of the word.</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Conversion</a:t>
            </a:r>
            <a:r>
              <a:rPr lang="en-US" sz="2800" dirty="0" smtClean="0"/>
              <a:t> is the process of changing the function of a word, such as a noun to a verb, as a way of forming new words, also known as “category change” or “functional shift” (e.g. vacation in They’re vacationing in Florida). </a:t>
            </a:r>
          </a:p>
          <a:p>
            <a:pPr marL="514350" indent="-514350" algn="just">
              <a:buAutoNum type="arabicPeriod"/>
            </a:pPr>
            <a:r>
              <a:rPr lang="en-US" sz="2800" dirty="0" smtClean="0"/>
              <a:t>Conversion from noun to verb: bottle, butter, chair …</a:t>
            </a:r>
          </a:p>
          <a:p>
            <a:pPr marL="514350" indent="-514350" algn="just">
              <a:buAutoNum type="arabicPeriod"/>
            </a:pPr>
            <a:r>
              <a:rPr lang="en-US" sz="2800" dirty="0" smtClean="0"/>
              <a:t>Conversion from verb to noun: guess, must, spy …</a:t>
            </a:r>
          </a:p>
          <a:p>
            <a:pPr marL="514350" indent="-514350" algn="just">
              <a:buAutoNum type="arabicPeriod"/>
            </a:pPr>
            <a:r>
              <a:rPr lang="en-US" sz="2800" dirty="0" smtClean="0"/>
              <a:t>Conversion from phrasal verb to noun: print out, take over … → (a printout, a takeover).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Conversion</a:t>
            </a:r>
            <a:endParaRPr lang="en-US" sz="3200" dirty="0"/>
          </a:p>
        </p:txBody>
      </p:sp>
      <p:sp>
        <p:nvSpPr>
          <p:cNvPr id="3" name="Content Placeholder 2"/>
          <p:cNvSpPr>
            <a:spLocks noGrp="1"/>
          </p:cNvSpPr>
          <p:nvPr>
            <p:ph idx="1"/>
          </p:nvPr>
        </p:nvSpPr>
        <p:spPr/>
        <p:txBody>
          <a:bodyPr/>
          <a:lstStyle/>
          <a:p>
            <a:pPr marL="514350" indent="-514350" algn="just">
              <a:buFont typeface="+mj-lt"/>
              <a:buAutoNum type="arabicPeriod" startAt="4"/>
            </a:pPr>
            <a:r>
              <a:rPr lang="en-US" sz="2700" dirty="0" smtClean="0"/>
              <a:t>Conversion from verb to adjective: see through, stand up …</a:t>
            </a:r>
          </a:p>
          <a:p>
            <a:pPr marL="514350" indent="-514350" algn="just">
              <a:buFont typeface="+mj-lt"/>
              <a:buAutoNum type="arabicPeriod" startAt="4"/>
            </a:pPr>
            <a:r>
              <a:rPr lang="en-US" sz="2800" dirty="0" smtClean="0"/>
              <a:t>Conversion from adjective to verb: empty, clean </a:t>
            </a:r>
            <a:r>
              <a:rPr lang="en-US" sz="2800" dirty="0" smtClean="0"/>
              <a:t>…</a:t>
            </a:r>
          </a:p>
          <a:p>
            <a:pPr marL="514350" indent="-514350" algn="just">
              <a:buFont typeface="+mj-lt"/>
              <a:buAutoNum type="arabicPeriod" startAt="4"/>
            </a:pPr>
            <a:r>
              <a:rPr lang="en-US" sz="2800" dirty="0" smtClean="0"/>
              <a:t>Conversion from adjective to </a:t>
            </a:r>
            <a:r>
              <a:rPr lang="en-US" sz="2800" dirty="0" smtClean="0"/>
              <a:t>noun: crazy, nasty …</a:t>
            </a:r>
          </a:p>
          <a:p>
            <a:pPr marL="514350" indent="-514350" algn="just">
              <a:buFont typeface="+mj-lt"/>
              <a:buAutoNum type="arabicPeriod" startAt="4"/>
            </a:pPr>
            <a:r>
              <a:rPr lang="en-US" sz="2800" dirty="0" smtClean="0"/>
              <a:t>Conversion from compound nouns </a:t>
            </a:r>
            <a:r>
              <a:rPr lang="en-US" sz="2800" dirty="0" smtClean="0"/>
              <a:t>to </a:t>
            </a:r>
            <a:r>
              <a:rPr lang="en-US" sz="2800" dirty="0" smtClean="0"/>
              <a:t>adjective </a:t>
            </a:r>
            <a:r>
              <a:rPr lang="en-US" sz="2800" dirty="0" smtClean="0"/>
              <a:t>: </a:t>
            </a:r>
            <a:r>
              <a:rPr lang="en-US" sz="2800" dirty="0" smtClean="0"/>
              <a:t>the ball </a:t>
            </a:r>
            <a:r>
              <a:rPr lang="en-US" sz="2800" dirty="0" smtClean="0"/>
              <a:t>park … </a:t>
            </a:r>
            <a:r>
              <a:rPr lang="en-US" sz="2800" dirty="0" smtClean="0"/>
              <a:t>→ (</a:t>
            </a:r>
            <a:r>
              <a:rPr lang="en-US" sz="2800" dirty="0" smtClean="0"/>
              <a:t>a </a:t>
            </a:r>
            <a:r>
              <a:rPr lang="en-US" sz="2800" dirty="0" smtClean="0"/>
              <a:t>ball-park </a:t>
            </a:r>
            <a:r>
              <a:rPr lang="en-US" sz="2800" dirty="0" smtClean="0"/>
              <a:t>figure)</a:t>
            </a:r>
          </a:p>
          <a:p>
            <a:pPr marL="514350" indent="-514350" algn="just">
              <a:buFont typeface="+mj-lt"/>
              <a:buAutoNum type="arabicPeriod" startAt="4"/>
            </a:pPr>
            <a:r>
              <a:rPr lang="en-US" sz="2800" dirty="0" smtClean="0"/>
              <a:t>Conversion </a:t>
            </a:r>
            <a:r>
              <a:rPr lang="en-US" sz="2800" dirty="0" smtClean="0"/>
              <a:t>from compound nouns to </a:t>
            </a:r>
            <a:r>
              <a:rPr lang="en-US" sz="2800" dirty="0" smtClean="0"/>
              <a:t>verb: </a:t>
            </a:r>
            <a:r>
              <a:rPr lang="en-US" sz="2800" i="1" dirty="0" smtClean="0"/>
              <a:t>carpool, microwave …</a:t>
            </a:r>
          </a:p>
          <a:p>
            <a:pPr marL="514350" indent="-514350" algn="just">
              <a:buFont typeface="+mj-lt"/>
              <a:buAutoNum type="arabicPeriod" startAt="4"/>
            </a:pPr>
            <a:r>
              <a:rPr lang="en-US" sz="2800" dirty="0" smtClean="0"/>
              <a:t>Conversion from </a:t>
            </a:r>
            <a:r>
              <a:rPr lang="en-US" sz="2800" dirty="0" smtClean="0"/>
              <a:t>preposition to </a:t>
            </a:r>
            <a:r>
              <a:rPr lang="en-US" sz="2800" dirty="0" smtClean="0"/>
              <a:t>verb</a:t>
            </a:r>
            <a:r>
              <a:rPr lang="en-US" sz="2800" dirty="0" smtClean="0"/>
              <a:t>: up, down …</a:t>
            </a:r>
            <a:endParaRPr lang="en-US" sz="28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Conversion</a:t>
            </a:r>
            <a:endParaRPr lang="en-US" sz="3200" dirty="0"/>
          </a:p>
        </p:txBody>
      </p:sp>
      <p:sp>
        <p:nvSpPr>
          <p:cNvPr id="3" name="Content Placeholder 2"/>
          <p:cNvSpPr>
            <a:spLocks noGrp="1"/>
          </p:cNvSpPr>
          <p:nvPr>
            <p:ph idx="1"/>
          </p:nvPr>
        </p:nvSpPr>
        <p:spPr/>
        <p:txBody>
          <a:bodyPr/>
          <a:lstStyle/>
          <a:p>
            <a:pPr algn="just"/>
            <a:r>
              <a:rPr lang="en-US" sz="2800" dirty="0" smtClean="0"/>
              <a:t>The conversion process is particularly productive in modern English, </a:t>
            </a:r>
            <a:r>
              <a:rPr lang="en-US" sz="2800" dirty="0" smtClean="0"/>
              <a:t>with new </a:t>
            </a:r>
            <a:r>
              <a:rPr lang="en-US" sz="2800" dirty="0" smtClean="0"/>
              <a:t>uses occurring frequently</a:t>
            </a:r>
            <a:r>
              <a:rPr lang="en-US" sz="2800" dirty="0" smtClean="0"/>
              <a:t>. </a:t>
            </a:r>
          </a:p>
          <a:p>
            <a:pPr algn="just"/>
            <a:r>
              <a:rPr lang="en-US" sz="2800" dirty="0" smtClean="0"/>
              <a:t>It is worth noting that some words can shift substantially in meaning </a:t>
            </a:r>
            <a:r>
              <a:rPr lang="en-US" sz="2800" dirty="0" smtClean="0"/>
              <a:t>when they </a:t>
            </a:r>
            <a:r>
              <a:rPr lang="en-US" sz="2800" dirty="0" smtClean="0"/>
              <a:t>change category through conversion.</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marL="514350" indent="-514350" algn="just">
              <a:buAutoNum type="arabicPeriod"/>
            </a:pPr>
            <a:r>
              <a:rPr lang="en-US" sz="2800" b="1" dirty="0" smtClean="0"/>
              <a:t>An </a:t>
            </a:r>
            <a:r>
              <a:rPr lang="en-US" sz="2800" b="1" dirty="0" smtClean="0"/>
              <a:t>acronym </a:t>
            </a:r>
            <a:r>
              <a:rPr lang="en-US" sz="2800" dirty="0" smtClean="0"/>
              <a:t>is a short form of a word, name or phrase formed from the first letters of the series of </a:t>
            </a:r>
            <a:r>
              <a:rPr lang="en-US" sz="2800" dirty="0" smtClean="0"/>
              <a:t>words.</a:t>
            </a:r>
          </a:p>
          <a:p>
            <a:pPr marL="514350" indent="-514350" algn="just">
              <a:buAutoNum type="arabicPeriod"/>
            </a:pPr>
            <a:r>
              <a:rPr lang="en-US" sz="2800" b="1" dirty="0" smtClean="0"/>
              <a:t>An </a:t>
            </a:r>
            <a:r>
              <a:rPr lang="en-US" sz="2800" b="1" dirty="0" smtClean="0"/>
              <a:t>abbreviation </a:t>
            </a:r>
            <a:r>
              <a:rPr lang="en-US" sz="2800" dirty="0" smtClean="0"/>
              <a:t>is also a condensed form of a word and an articulated form of the original </a:t>
            </a:r>
            <a:r>
              <a:rPr lang="en-US" sz="2800" dirty="0" smtClean="0"/>
              <a:t>word.</a:t>
            </a:r>
          </a:p>
          <a:p>
            <a:pPr marL="514350" indent="-514350" algn="just">
              <a:buAutoNum type="arabicPeriod"/>
            </a:pPr>
            <a:r>
              <a:rPr lang="en-US" sz="2800" dirty="0" smtClean="0"/>
              <a:t>An </a:t>
            </a:r>
            <a:r>
              <a:rPr lang="en-US" sz="2800" dirty="0" smtClean="0"/>
              <a:t>acronym is pronounced as a new word signifying some </a:t>
            </a:r>
            <a:r>
              <a:rPr lang="en-US" sz="2800" dirty="0" smtClean="0"/>
              <a:t>concept.</a:t>
            </a:r>
          </a:p>
          <a:p>
            <a:pPr marL="514350" indent="-514350" algn="just">
              <a:buAutoNum type="arabicPeriod"/>
            </a:pPr>
            <a:r>
              <a:rPr lang="en-US" sz="2800" dirty="0" smtClean="0"/>
              <a:t>An </a:t>
            </a:r>
            <a:r>
              <a:rPr lang="en-US" sz="2800" dirty="0" smtClean="0"/>
              <a:t>abbreviation is pronounced as the original word letter by </a:t>
            </a:r>
            <a:r>
              <a:rPr lang="en-US" sz="2800" dirty="0" smtClean="0"/>
              <a:t>letter.</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Acronyms</a:t>
            </a:r>
            <a:endParaRPr lang="en-US" sz="3200" dirty="0"/>
          </a:p>
        </p:txBody>
      </p:sp>
      <p:sp>
        <p:nvSpPr>
          <p:cNvPr id="3" name="Content Placeholder 2"/>
          <p:cNvSpPr>
            <a:spLocks noGrp="1"/>
          </p:cNvSpPr>
          <p:nvPr>
            <p:ph idx="1"/>
          </p:nvPr>
        </p:nvSpPr>
        <p:spPr/>
        <p:txBody>
          <a:bodyPr/>
          <a:lstStyle/>
          <a:p>
            <a:pPr algn="just"/>
            <a:r>
              <a:rPr lang="en-US" sz="2500" dirty="0" smtClean="0"/>
              <a:t>An </a:t>
            </a:r>
            <a:r>
              <a:rPr lang="en-US" sz="2500" dirty="0" smtClean="0"/>
              <a:t>acronym is formed from the first letters of a series of words. For example: AIDS; it is formed from the words Acquired Immune Deficiency Syndrome whereas, an abbreviation may not include only the first letter from the words. For example: </a:t>
            </a:r>
            <a:r>
              <a:rPr lang="en-US" sz="2500" dirty="0" smtClean="0"/>
              <a:t>Dr</a:t>
            </a:r>
            <a:r>
              <a:rPr lang="en-US" sz="2500" dirty="0" smtClean="0"/>
              <a:t>.; it is formed from Doctor. Another difference between an abbreviation and acronym is that an acronym is pronounced as a word. For example: NATO, it is formed from the word North Atlantic Treaty Organization, but is pronounced as a new word whereas an abbreviation is pronounced as a separate letter. For example: BBC; British Broadcasting Corporation. It is spoken as B, B, C letter by letter. </a:t>
            </a:r>
            <a:endParaRPr lang="en-US" sz="2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Acronyms</a:t>
            </a:r>
            <a:endParaRPr lang="en-US" sz="3200" dirty="0"/>
          </a:p>
        </p:txBody>
      </p:sp>
      <p:sp>
        <p:nvSpPr>
          <p:cNvPr id="3" name="Content Placeholder 2"/>
          <p:cNvSpPr>
            <a:spLocks noGrp="1"/>
          </p:cNvSpPr>
          <p:nvPr>
            <p:ph idx="1"/>
          </p:nvPr>
        </p:nvSpPr>
        <p:spPr/>
        <p:txBody>
          <a:bodyPr/>
          <a:lstStyle/>
          <a:p>
            <a:pPr algn="just">
              <a:tabLst>
                <a:tab pos="344488" algn="l"/>
                <a:tab pos="404813" algn="l"/>
                <a:tab pos="3148013" algn="l"/>
              </a:tabLst>
            </a:pPr>
            <a:r>
              <a:rPr lang="en-US" sz="2800" dirty="0" smtClean="0"/>
              <a:t>Another difference between an abbreviation and an acronym is that an abbreviation contains periods in between for example I.D, Mr., I.Q etc. Whereas an acronym has no periods in between, it is a </a:t>
            </a:r>
            <a:r>
              <a:rPr lang="en-US" sz="2800" dirty="0" smtClean="0"/>
              <a:t>short description.</a:t>
            </a:r>
          </a:p>
          <a:p>
            <a:pPr algn="just">
              <a:tabLst>
                <a:tab pos="344488" algn="l"/>
                <a:tab pos="404813" algn="l"/>
                <a:tab pos="3148013" algn="l"/>
              </a:tabLst>
            </a:pPr>
            <a:r>
              <a:rPr lang="en-US" sz="2800" dirty="0" smtClean="0"/>
              <a:t>All </a:t>
            </a:r>
            <a:r>
              <a:rPr lang="en-US" sz="2800" dirty="0" smtClean="0"/>
              <a:t>acronyms can be abbreviations, but all abbreviations cannot be acronyms.</a:t>
            </a:r>
          </a:p>
          <a:p>
            <a:pPr algn="just"/>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Derivation</a:t>
            </a:r>
            <a:r>
              <a:rPr lang="en-US" sz="2800" dirty="0" smtClean="0"/>
              <a:t> is </a:t>
            </a:r>
            <a:r>
              <a:rPr lang="en-US" sz="2800" dirty="0" smtClean="0"/>
              <a:t>the process of forming new </a:t>
            </a:r>
            <a:r>
              <a:rPr lang="en-US" sz="2800" dirty="0" smtClean="0"/>
              <a:t>words by </a:t>
            </a:r>
            <a:r>
              <a:rPr lang="en-US" sz="2800" dirty="0" smtClean="0"/>
              <a:t>adding </a:t>
            </a:r>
            <a:r>
              <a:rPr lang="en-US" sz="2800" b="1" i="1" dirty="0" smtClean="0"/>
              <a:t>affixes</a:t>
            </a:r>
            <a:r>
              <a:rPr lang="en-US" sz="2800" dirty="0" smtClean="0"/>
              <a:t>. It </a:t>
            </a:r>
            <a:r>
              <a:rPr lang="en-US" sz="2800" dirty="0" smtClean="0"/>
              <a:t>is </a:t>
            </a:r>
            <a:r>
              <a:rPr lang="en-US" sz="2800" dirty="0" smtClean="0"/>
              <a:t>the </a:t>
            </a:r>
            <a:r>
              <a:rPr lang="en-US" sz="2800" dirty="0" smtClean="0"/>
              <a:t>most common </a:t>
            </a:r>
            <a:r>
              <a:rPr lang="en-US" sz="2800" dirty="0" smtClean="0"/>
              <a:t>word formation process </a:t>
            </a:r>
            <a:r>
              <a:rPr lang="en-US" sz="2800" dirty="0" smtClean="0"/>
              <a:t>to be found in the production of new English words</a:t>
            </a:r>
            <a:r>
              <a:rPr lang="en-US" sz="2800" dirty="0" smtClean="0"/>
              <a:t>.</a:t>
            </a:r>
          </a:p>
          <a:p>
            <a:pPr algn="just"/>
            <a:r>
              <a:rPr lang="en-US" sz="2800" dirty="0" smtClean="0"/>
              <a:t>Some familiar examples are the elements </a:t>
            </a:r>
            <a:r>
              <a:rPr lang="en-US" sz="2800" i="1" dirty="0" smtClean="0"/>
              <a:t>un-, </a:t>
            </a:r>
            <a:r>
              <a:rPr lang="en-US" sz="2800" i="1" dirty="0" err="1" smtClean="0"/>
              <a:t>mis</a:t>
            </a:r>
            <a:r>
              <a:rPr lang="en-US" sz="2800" i="1" dirty="0" smtClean="0"/>
              <a:t>-, pre-, -</a:t>
            </a:r>
            <a:r>
              <a:rPr lang="en-US" sz="2800" i="1" dirty="0" err="1" smtClean="0"/>
              <a:t>ful</a:t>
            </a:r>
            <a:r>
              <a:rPr lang="en-US" sz="2800" i="1" dirty="0" smtClean="0"/>
              <a:t>, -less, -</a:t>
            </a:r>
            <a:r>
              <a:rPr lang="en-US" sz="2800" i="1" dirty="0" err="1" smtClean="0"/>
              <a:t>ish</a:t>
            </a:r>
            <a:r>
              <a:rPr lang="en-US" sz="2800" i="1" dirty="0" smtClean="0"/>
              <a:t>, -</a:t>
            </a:r>
            <a:r>
              <a:rPr lang="en-US" sz="2800" i="1" dirty="0" smtClean="0"/>
              <a:t>ism </a:t>
            </a:r>
            <a:r>
              <a:rPr lang="en-US" sz="2800" dirty="0" smtClean="0"/>
              <a:t>and </a:t>
            </a:r>
            <a:r>
              <a:rPr lang="en-US" sz="2800" i="1" dirty="0" smtClean="0"/>
              <a:t>-</a:t>
            </a:r>
            <a:r>
              <a:rPr lang="en-US" sz="2800" i="1" dirty="0" err="1" smtClean="0"/>
              <a:t>ness</a:t>
            </a:r>
            <a:r>
              <a:rPr lang="en-US" sz="2800" i="1" dirty="0" smtClean="0"/>
              <a:t> which appear in words like unhappy, misrepresent, prejudge, </a:t>
            </a:r>
            <a:r>
              <a:rPr lang="en-US" sz="2800" i="1" dirty="0" smtClean="0"/>
              <a:t>joyful, careless</a:t>
            </a:r>
            <a:r>
              <a:rPr lang="en-US" sz="2800" i="1" dirty="0" smtClean="0"/>
              <a:t>, boyish, terrorism and sadness.</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dirty="0" smtClean="0"/>
              <a:t>Looking more closely at the preceding group of words, we can see that </a:t>
            </a:r>
            <a:r>
              <a:rPr lang="en-US" dirty="0" smtClean="0"/>
              <a:t>some affixes </a:t>
            </a:r>
            <a:r>
              <a:rPr lang="en-US" dirty="0" smtClean="0"/>
              <a:t>have to be added to the beginning of the word (e.g. </a:t>
            </a:r>
            <a:r>
              <a:rPr lang="en-US" i="1" dirty="0" smtClean="0"/>
              <a:t>un-). These are </a:t>
            </a:r>
            <a:r>
              <a:rPr lang="en-US" i="1" dirty="0" smtClean="0"/>
              <a:t>called </a:t>
            </a:r>
            <a:r>
              <a:rPr lang="en-US" b="1" dirty="0" smtClean="0"/>
              <a:t>prefixes</a:t>
            </a:r>
            <a:r>
              <a:rPr lang="en-US" dirty="0" smtClean="0"/>
              <a:t>.</a:t>
            </a:r>
            <a:r>
              <a:rPr lang="en-US" b="1" dirty="0" smtClean="0"/>
              <a:t> </a:t>
            </a:r>
            <a:r>
              <a:rPr lang="en-US" dirty="0" smtClean="0"/>
              <a:t>Other affixes have to be added to the end of the word (e.g. </a:t>
            </a:r>
            <a:r>
              <a:rPr lang="en-US" i="1" dirty="0" smtClean="0"/>
              <a:t>-</a:t>
            </a:r>
            <a:r>
              <a:rPr lang="en-US" i="1" dirty="0" err="1" smtClean="0"/>
              <a:t>ish</a:t>
            </a:r>
            <a:r>
              <a:rPr lang="en-US" i="1" dirty="0" smtClean="0"/>
              <a:t>) </a:t>
            </a:r>
            <a:r>
              <a:rPr lang="en-US" i="1" dirty="0" smtClean="0"/>
              <a:t>and </a:t>
            </a:r>
            <a:r>
              <a:rPr lang="en-US" dirty="0" smtClean="0"/>
              <a:t>are </a:t>
            </a:r>
            <a:r>
              <a:rPr lang="en-US" dirty="0" smtClean="0"/>
              <a:t>called </a:t>
            </a:r>
            <a:r>
              <a:rPr lang="en-US" b="1" dirty="0" smtClean="0"/>
              <a:t>suffixes</a:t>
            </a:r>
            <a:r>
              <a:rPr lang="en-US" dirty="0" smtClean="0"/>
              <a: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There is a third type of affix, not normally used in English, but found in </a:t>
            </a:r>
            <a:r>
              <a:rPr lang="en-US" sz="2800" dirty="0" smtClean="0"/>
              <a:t>some other </a:t>
            </a:r>
            <a:r>
              <a:rPr lang="en-US" sz="2800" dirty="0" smtClean="0"/>
              <a:t>languages. This is called an </a:t>
            </a:r>
            <a:r>
              <a:rPr lang="en-US" sz="2800" b="1" dirty="0" smtClean="0"/>
              <a:t>infix </a:t>
            </a:r>
            <a:r>
              <a:rPr lang="en-US" sz="2800" dirty="0" smtClean="0"/>
              <a:t>and, as the </a:t>
            </a:r>
            <a:r>
              <a:rPr lang="en-US" sz="2800" dirty="0" smtClean="0"/>
              <a:t>term suggests</a:t>
            </a:r>
            <a:r>
              <a:rPr lang="en-US" sz="2800" dirty="0" smtClean="0"/>
              <a:t>, it is an affix </a:t>
            </a:r>
            <a:r>
              <a:rPr lang="en-US" sz="2800" dirty="0" smtClean="0"/>
              <a:t>that is </a:t>
            </a:r>
            <a:r>
              <a:rPr lang="en-US" sz="2800" dirty="0" smtClean="0"/>
              <a:t>incorporated inside another word</a:t>
            </a:r>
            <a:r>
              <a:rPr lang="en-US" sz="2800" dirty="0" smtClean="0"/>
              <a:t>.</a:t>
            </a:r>
          </a:p>
          <a:p>
            <a:pPr algn="just"/>
            <a:r>
              <a:rPr lang="en-US" sz="2800" dirty="0" smtClean="0"/>
              <a:t>Arabic is very well known using infixes.</a:t>
            </a:r>
          </a:p>
          <a:p>
            <a:pPr algn="ctr" rtl="1"/>
            <a:r>
              <a:rPr lang="ar-SA" sz="2800" b="1" dirty="0" smtClean="0">
                <a:solidFill>
                  <a:srgbClr val="FF9966"/>
                </a:solidFill>
                <a:cs typeface="Traditional Arabic" pitchFamily="2" charset="-78"/>
              </a:rPr>
              <a:t>عَلِمَ</a:t>
            </a:r>
            <a:endParaRPr lang="ar-SA" sz="2800" dirty="0" smtClean="0"/>
          </a:p>
          <a:p>
            <a:pPr algn="just" rtl="1"/>
            <a:r>
              <a:rPr lang="ar-SA" sz="2800" b="1" dirty="0" smtClean="0">
                <a:solidFill>
                  <a:schemeClr val="tx2"/>
                </a:solidFill>
                <a:cs typeface="Traditional Arabic" pitchFamily="2" charset="-78"/>
              </a:rPr>
              <a:t>أفعال : </a:t>
            </a:r>
            <a:r>
              <a:rPr lang="ar-SA" sz="2800" b="1" dirty="0" smtClean="0">
                <a:solidFill>
                  <a:srgbClr val="FF9966"/>
                </a:solidFill>
                <a:cs typeface="Traditional Arabic" pitchFamily="2" charset="-78"/>
              </a:rPr>
              <a:t>أعْلَمَ </a:t>
            </a:r>
            <a:r>
              <a:rPr lang="ar-SA" sz="2800" b="1" dirty="0" smtClean="0">
                <a:solidFill>
                  <a:srgbClr val="FF9966"/>
                </a:solidFill>
                <a:cs typeface="Traditional Arabic" pitchFamily="2" charset="-78"/>
              </a:rPr>
              <a:t>– عَلَّمَ – تَعَلَّمَ – تَعالَمَ - اسْتَعْلَمَ ...</a:t>
            </a:r>
          </a:p>
          <a:p>
            <a:pPr algn="just" rtl="1"/>
            <a:r>
              <a:rPr lang="ar-SA" sz="2800" b="1" dirty="0" smtClean="0">
                <a:solidFill>
                  <a:schemeClr val="tx2"/>
                </a:solidFill>
                <a:cs typeface="Traditional Arabic" pitchFamily="2" charset="-78"/>
              </a:rPr>
              <a:t>أسماء مشتقة:</a:t>
            </a:r>
            <a:r>
              <a:rPr lang="ar-SA" sz="2800" b="1" dirty="0" smtClean="0">
                <a:solidFill>
                  <a:srgbClr val="FF9966"/>
                </a:solidFill>
                <a:cs typeface="Traditional Arabic" pitchFamily="2" charset="-78"/>
              </a:rPr>
              <a:t> عالِم – مَعْلُوم – علاّمة – مَعْلَمَة – عَلِيم ...</a:t>
            </a:r>
          </a:p>
          <a:p>
            <a:pPr algn="just" rtl="1"/>
            <a:r>
              <a:rPr lang="ar-SA" sz="2800" b="1" dirty="0" smtClean="0">
                <a:solidFill>
                  <a:schemeClr val="tx2"/>
                </a:solidFill>
                <a:cs typeface="Traditional Arabic" pitchFamily="2" charset="-78"/>
              </a:rPr>
              <a:t>مصادر:</a:t>
            </a:r>
            <a:r>
              <a:rPr lang="ar-SA" sz="2800" b="1" dirty="0" smtClean="0">
                <a:solidFill>
                  <a:srgbClr val="FF9966"/>
                </a:solidFill>
                <a:cs typeface="Traditional Arabic" pitchFamily="2" charset="-78"/>
              </a:rPr>
              <a:t> إعْلام – تَعَلُّم – تَعْلِيم – اسْتِعْلام ...</a:t>
            </a:r>
            <a:endParaRPr lang="en-US" sz="2800" b="1" dirty="0" smtClean="0">
              <a:solidFill>
                <a:srgbClr val="FF9966"/>
              </a:solidFill>
              <a:cs typeface="Traditional Arabic" pitchFamily="2" charset="-78"/>
            </a:endParaRPr>
          </a:p>
          <a:p>
            <a:pPr algn="just" rtl="1"/>
            <a:endParaRPr lang="ar-SA" sz="2800" dirty="0" smtClean="0"/>
          </a:p>
          <a:p>
            <a:pPr algn="just" rtl="1"/>
            <a:endParaRPr lang="ar-SA" sz="2800" dirty="0" smtClean="0"/>
          </a:p>
          <a:p>
            <a:pPr algn="just" rtl="1"/>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the process of word formation, more than one of the techniques or processes mentioned earlier can be used to form a new word. </a:t>
            </a:r>
            <a:r>
              <a:rPr lang="en-US" sz="2800" dirty="0" smtClean="0"/>
              <a:t>Forms that begin as acronyms can also go through other </a:t>
            </a:r>
            <a:r>
              <a:rPr lang="en-US" sz="2800" dirty="0" smtClean="0"/>
              <a:t>processes, as </a:t>
            </a:r>
            <a:r>
              <a:rPr lang="en-US" sz="2800" dirty="0" smtClean="0"/>
              <a:t>in the use of </a:t>
            </a:r>
            <a:r>
              <a:rPr lang="en-US" sz="2800" dirty="0" err="1" smtClean="0"/>
              <a:t>lase</a:t>
            </a:r>
            <a:r>
              <a:rPr lang="en-US" sz="2800" dirty="0" smtClean="0"/>
              <a:t> as a verb, the result of backformation from laser</a:t>
            </a:r>
            <a:r>
              <a:rPr lang="en-US" sz="2800" dirty="0" smtClean="0"/>
              <a:t>.</a:t>
            </a:r>
          </a:p>
          <a:p>
            <a:pPr algn="just"/>
            <a:r>
              <a:rPr lang="en-US" sz="2800" dirty="0" smtClean="0"/>
              <a:t>Some of </a:t>
            </a:r>
            <a:r>
              <a:rPr lang="en-US" sz="2800" dirty="0" smtClean="0"/>
              <a:t>the formed words lasted </a:t>
            </a:r>
            <a:r>
              <a:rPr lang="en-US" sz="2800" dirty="0" smtClean="0"/>
              <a:t>for a long time and became part of the language, but others were resisted and disappeared after a period.</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2576</TotalTime>
  <Words>1820</Words>
  <Application>Microsoft Office PowerPoint</Application>
  <PresentationFormat>A4 Paper (210x297 mm)</PresentationFormat>
  <Paragraphs>160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6th Lecture</vt:lpstr>
      <vt:lpstr>Slide 3</vt:lpstr>
      <vt:lpstr>Lecture Elements</vt:lpstr>
      <vt:lpstr>Slide 5</vt:lpstr>
      <vt:lpstr>Slide 6</vt:lpstr>
      <vt:lpstr>Etymology</vt:lpstr>
      <vt:lpstr>Slide 8</vt:lpstr>
      <vt:lpstr>Slide 9</vt:lpstr>
      <vt:lpstr>Borrowing</vt:lpstr>
      <vt:lpstr>Slide 11</vt:lpstr>
      <vt:lpstr>Compounding</vt:lpstr>
      <vt:lpstr>Compounding</vt:lpstr>
      <vt:lpstr>Slide 14</vt:lpstr>
      <vt:lpstr>Blending</vt:lpstr>
      <vt:lpstr>Slide 16</vt:lpstr>
      <vt:lpstr>Clipping</vt:lpstr>
      <vt:lpstr>Slide 18</vt:lpstr>
      <vt:lpstr>Slide 19</vt:lpstr>
      <vt:lpstr>Conversion</vt:lpstr>
      <vt:lpstr>Conversion</vt:lpstr>
      <vt:lpstr>Slide 22</vt:lpstr>
      <vt:lpstr>Acronyms</vt:lpstr>
      <vt:lpstr>Acronyms</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206</cp:revision>
  <dcterms:created xsi:type="dcterms:W3CDTF">2009-10-14T19:14:34Z</dcterms:created>
  <dcterms:modified xsi:type="dcterms:W3CDTF">2011-10-14T11:44:56Z</dcterms:modified>
</cp:coreProperties>
</file>