
<file path=[Content_Types].xml><?xml version="1.0" encoding="utf-8"?>
<Types xmlns="http://schemas.openxmlformats.org/package/2006/content-types">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diagrams/layout7.xml" ContentType="application/vnd.openxmlformats-officedocument.drawingml.diagramLayout+xml"/>
  <Override PartName="/ppt/diagrams/data8.xml" ContentType="application/vnd.openxmlformats-officedocument.drawingml.diagramData+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diagrams/layout3.xml" ContentType="application/vnd.openxmlformats-officedocument.drawingml.diagramLayout+xml"/>
  <Override PartName="/ppt/diagrams/data4.xml" ContentType="application/vnd.openxmlformats-officedocument.drawingml.diagramData+xml"/>
  <Override PartName="/ppt/diagrams/colors8.xml" ContentType="application/vnd.openxmlformats-officedocument.drawingml.diagramColors+xml"/>
  <Override PartName="/ppt/diagrams/drawing9.xml" ContentType="application/vnd.ms-office.drawingml.diagramDrawing+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diagrams/drawing7.xml" ContentType="application/vnd.ms-office.drawingml.diagramDrawing+xml"/>
  <Override PartName="/ppt/diagrams/quickStyle9.xml" ContentType="application/vnd.openxmlformats-officedocument.drawingml.diagramStyl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drawing5.xml" ContentType="application/vnd.ms-office.drawingml.diagramDrawing+xml"/>
  <Override PartName="/ppt/diagrams/quickStyle7.xml" ContentType="application/vnd.openxmlformats-officedocument.drawingml.diagramStyle+xml"/>
  <Override PartName="/ppt/diagrams/drawing10.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drawing3.xml" ContentType="application/vnd.ms-office.drawingml.diagramDrawing+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diagrams/colors10.xml" ContentType="application/vnd.openxmlformats-officedocument.drawingml.diagramColor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diagrams/layout8.xml" ContentType="application/vnd.openxmlformats-officedocument.drawingml.diagram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rawing8.xml" ContentType="application/vnd.ms-office.drawingml.diagramDrawing+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diagrams/quickStyle8.xml" ContentType="application/vnd.openxmlformats-officedocument.drawingml.diagramStyle+xml"/>
  <Override PartName="/ppt/diagrams/quickStyle10.xml" ContentType="application/vnd.openxmlformats-officedocument.drawingml.diagramStyle+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57" r:id="rId3"/>
    <p:sldId id="267" r:id="rId4"/>
    <p:sldId id="311" r:id="rId5"/>
    <p:sldId id="259" r:id="rId6"/>
    <p:sldId id="300" r:id="rId7"/>
    <p:sldId id="302" r:id="rId8"/>
    <p:sldId id="297" r:id="rId9"/>
    <p:sldId id="303" r:id="rId10"/>
    <p:sldId id="312" r:id="rId11"/>
    <p:sldId id="304" r:id="rId12"/>
    <p:sldId id="305" r:id="rId13"/>
    <p:sldId id="306" r:id="rId14"/>
    <p:sldId id="307" r:id="rId15"/>
    <p:sldId id="308" r:id="rId16"/>
    <p:sldId id="318" r:id="rId17"/>
    <p:sldId id="309" r:id="rId18"/>
    <p:sldId id="310" r:id="rId19"/>
    <p:sldId id="317" r:id="rId20"/>
    <p:sldId id="316" r:id="rId21"/>
    <p:sldId id="315" r:id="rId22"/>
    <p:sldId id="314" r:id="rId23"/>
    <p:sldId id="313" r:id="rId24"/>
    <p:sldId id="321" r:id="rId25"/>
    <p:sldId id="320" r:id="rId26"/>
    <p:sldId id="319" r:id="rId27"/>
    <p:sldId id="324" r:id="rId28"/>
    <p:sldId id="266" r:id="rId2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8000"/>
    <a:srgbClr val="009900"/>
    <a:srgbClr val="3B84AF"/>
    <a:srgbClr val="709256"/>
    <a:srgbClr val="AD9968"/>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15" autoAdjust="0"/>
    <p:restoredTop sz="94624" autoAdjust="0"/>
  </p:normalViewPr>
  <p:slideViewPr>
    <p:cSldViewPr>
      <p:cViewPr>
        <p:scale>
          <a:sx n="69" d="100"/>
          <a:sy n="69" d="100"/>
        </p:scale>
        <p:origin x="-390" y="-126"/>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2856"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8BCC10-429C-4778-9461-90749BC78985}"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6BA9D6D6-8247-49C6-8274-D852C614CF26}">
      <dgm:prSet custT="1"/>
      <dgm:spPr/>
      <dgm:t>
        <a:bodyPr/>
        <a:lstStyle/>
        <a:p>
          <a:pPr algn="ctr" rtl="0"/>
          <a:r>
            <a:rPr lang="en-US" sz="4800" b="1" baseline="0" dirty="0" smtClean="0"/>
            <a:t>Lecture Elements</a:t>
          </a:r>
          <a:endParaRPr lang="en-US" sz="4800" b="1" baseline="0" dirty="0"/>
        </a:p>
      </dgm:t>
    </dgm:pt>
    <dgm:pt modelId="{DC6E5FE6-AB6A-4DE7-88F7-A2F8EBBF5736}" type="parTrans" cxnId="{9151D7DB-2196-4A7F-8D36-3031C3601188}">
      <dgm:prSet/>
      <dgm:spPr/>
      <dgm:t>
        <a:bodyPr/>
        <a:lstStyle/>
        <a:p>
          <a:endParaRPr lang="en-US"/>
        </a:p>
      </dgm:t>
    </dgm:pt>
    <dgm:pt modelId="{D864EE96-68E2-4F56-9150-FF4DADA96099}" type="sibTrans" cxnId="{9151D7DB-2196-4A7F-8D36-3031C3601188}">
      <dgm:prSet/>
      <dgm:spPr/>
      <dgm:t>
        <a:bodyPr/>
        <a:lstStyle/>
        <a:p>
          <a:endParaRPr lang="en-US"/>
        </a:p>
      </dgm:t>
    </dgm:pt>
    <dgm:pt modelId="{E9771FBC-1AF2-460C-875E-5BB12AB6E5CC}" type="pres">
      <dgm:prSet presAssocID="{FF8BCC10-429C-4778-9461-90749BC78985}" presName="linear" presStyleCnt="0">
        <dgm:presLayoutVars>
          <dgm:animLvl val="lvl"/>
          <dgm:resizeHandles val="exact"/>
        </dgm:presLayoutVars>
      </dgm:prSet>
      <dgm:spPr/>
      <dgm:t>
        <a:bodyPr/>
        <a:lstStyle/>
        <a:p>
          <a:endParaRPr lang="en-US"/>
        </a:p>
      </dgm:t>
    </dgm:pt>
    <dgm:pt modelId="{DB757AF6-E0FA-44B7-AFA9-9F70C07AC635}" type="pres">
      <dgm:prSet presAssocID="{6BA9D6D6-8247-49C6-8274-D852C614CF26}" presName="parentText" presStyleLbl="node1" presStyleIdx="0" presStyleCnt="1">
        <dgm:presLayoutVars>
          <dgm:chMax val="0"/>
          <dgm:bulletEnabled val="1"/>
        </dgm:presLayoutVars>
      </dgm:prSet>
      <dgm:spPr/>
      <dgm:t>
        <a:bodyPr/>
        <a:lstStyle/>
        <a:p>
          <a:endParaRPr lang="en-US"/>
        </a:p>
      </dgm:t>
    </dgm:pt>
  </dgm:ptLst>
  <dgm:cxnLst>
    <dgm:cxn modelId="{9151D7DB-2196-4A7F-8D36-3031C3601188}" srcId="{FF8BCC10-429C-4778-9461-90749BC78985}" destId="{6BA9D6D6-8247-49C6-8274-D852C614CF26}" srcOrd="0" destOrd="0" parTransId="{DC6E5FE6-AB6A-4DE7-88F7-A2F8EBBF5736}" sibTransId="{D864EE96-68E2-4F56-9150-FF4DADA96099}"/>
    <dgm:cxn modelId="{6008CFFC-814E-4380-9478-6D8F3BD9F693}" type="presOf" srcId="{FF8BCC10-429C-4778-9461-90749BC78985}" destId="{E9771FBC-1AF2-460C-875E-5BB12AB6E5CC}" srcOrd="0" destOrd="0" presId="urn:microsoft.com/office/officeart/2005/8/layout/vList2"/>
    <dgm:cxn modelId="{F9F1FF5F-53DA-4995-A00A-C98F7AECDB98}" type="presOf" srcId="{6BA9D6D6-8247-49C6-8274-D852C614CF26}" destId="{DB757AF6-E0FA-44B7-AFA9-9F70C07AC635}" srcOrd="0" destOrd="0" presId="urn:microsoft.com/office/officeart/2005/8/layout/vList2"/>
    <dgm:cxn modelId="{5EF07303-A85D-461A-A8FD-83F356972BB9}" type="presParOf" srcId="{E9771FBC-1AF2-460C-875E-5BB12AB6E5CC}" destId="{DB757AF6-E0FA-44B7-AFA9-9F70C07AC635}"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C652D3A-5C55-48EF-815F-CA87465E4D75}"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1724ED74-CB1A-4FFA-A9A8-2322622DAE1F}">
      <dgm:prSet custT="1"/>
      <dgm:spPr/>
      <dgm:t>
        <a:bodyPr/>
        <a:lstStyle/>
        <a:p>
          <a:pPr algn="ctr" rtl="0"/>
          <a:r>
            <a:rPr lang="en-US" sz="4800" b="1" baseline="0" dirty="0" smtClean="0"/>
            <a:t>Lecture Elements</a:t>
          </a:r>
          <a:endParaRPr lang="en-US" sz="4800" baseline="0" dirty="0"/>
        </a:p>
      </dgm:t>
    </dgm:pt>
    <dgm:pt modelId="{3FF2CFFE-12D2-49CF-B782-7349DED7A49E}" type="parTrans" cxnId="{AC93F176-E523-4C8B-A29D-673E57D6A1D7}">
      <dgm:prSet/>
      <dgm:spPr/>
      <dgm:t>
        <a:bodyPr/>
        <a:lstStyle/>
        <a:p>
          <a:endParaRPr lang="en-US"/>
        </a:p>
      </dgm:t>
    </dgm:pt>
    <dgm:pt modelId="{41307EAB-36F3-4149-ABB2-DC8E7974312D}" type="sibTrans" cxnId="{AC93F176-E523-4C8B-A29D-673E57D6A1D7}">
      <dgm:prSet/>
      <dgm:spPr/>
      <dgm:t>
        <a:bodyPr/>
        <a:lstStyle/>
        <a:p>
          <a:endParaRPr lang="en-US"/>
        </a:p>
      </dgm:t>
    </dgm:pt>
    <dgm:pt modelId="{9B5BFDC4-3A91-437F-9EBC-9181701843FB}" type="pres">
      <dgm:prSet presAssocID="{4C652D3A-5C55-48EF-815F-CA87465E4D75}" presName="linear" presStyleCnt="0">
        <dgm:presLayoutVars>
          <dgm:animLvl val="lvl"/>
          <dgm:resizeHandles val="exact"/>
        </dgm:presLayoutVars>
      </dgm:prSet>
      <dgm:spPr/>
      <dgm:t>
        <a:bodyPr/>
        <a:lstStyle/>
        <a:p>
          <a:endParaRPr lang="en-US"/>
        </a:p>
      </dgm:t>
    </dgm:pt>
    <dgm:pt modelId="{48449B62-3AB7-454D-93E4-F89D06101C9C}" type="pres">
      <dgm:prSet presAssocID="{1724ED74-CB1A-4FFA-A9A8-2322622DAE1F}" presName="parentText" presStyleLbl="node1" presStyleIdx="0" presStyleCnt="1">
        <dgm:presLayoutVars>
          <dgm:chMax val="0"/>
          <dgm:bulletEnabled val="1"/>
        </dgm:presLayoutVars>
      </dgm:prSet>
      <dgm:spPr/>
      <dgm:t>
        <a:bodyPr/>
        <a:lstStyle/>
        <a:p>
          <a:endParaRPr lang="en-US"/>
        </a:p>
      </dgm:t>
    </dgm:pt>
  </dgm:ptLst>
  <dgm:cxnLst>
    <dgm:cxn modelId="{AC93F176-E523-4C8B-A29D-673E57D6A1D7}" srcId="{4C652D3A-5C55-48EF-815F-CA87465E4D75}" destId="{1724ED74-CB1A-4FFA-A9A8-2322622DAE1F}" srcOrd="0" destOrd="0" parTransId="{3FF2CFFE-12D2-49CF-B782-7349DED7A49E}" sibTransId="{41307EAB-36F3-4149-ABB2-DC8E7974312D}"/>
    <dgm:cxn modelId="{E5C1B728-8567-43B0-B74A-2597439070C1}" type="presOf" srcId="{1724ED74-CB1A-4FFA-A9A8-2322622DAE1F}" destId="{48449B62-3AB7-454D-93E4-F89D06101C9C}" srcOrd="0" destOrd="0" presId="urn:microsoft.com/office/officeart/2005/8/layout/vList2"/>
    <dgm:cxn modelId="{EC837278-661B-4F33-9951-88F0F548C464}" type="presOf" srcId="{4C652D3A-5C55-48EF-815F-CA87465E4D75}" destId="{9B5BFDC4-3A91-437F-9EBC-9181701843FB}" srcOrd="0" destOrd="0" presId="urn:microsoft.com/office/officeart/2005/8/layout/vList2"/>
    <dgm:cxn modelId="{F4473EBD-C582-4BAC-B0E0-525834D23DF8}" type="presParOf" srcId="{9B5BFDC4-3A91-437F-9EBC-9181701843FB}" destId="{48449B62-3AB7-454D-93E4-F89D06101C9C}"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042CF68-6F2A-4761-9651-74D997154963}"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A078BA64-13FB-42F6-9066-CF24AA235B7A}">
      <dgm:prSet custT="1"/>
      <dgm:spPr/>
      <dgm:t>
        <a:bodyPr/>
        <a:lstStyle/>
        <a:p>
          <a:pPr algn="ctr" rtl="0"/>
          <a:r>
            <a:rPr lang="en-US" sz="4800" b="1" baseline="0" dirty="0" smtClean="0"/>
            <a:t>Introduction</a:t>
          </a:r>
          <a:r>
            <a:rPr lang="en-US" sz="2800" baseline="0" dirty="0" smtClean="0"/>
            <a:t/>
          </a:r>
          <a:br>
            <a:rPr lang="en-US" sz="2800" baseline="0" dirty="0" smtClean="0"/>
          </a:br>
          <a:endParaRPr lang="en-US" sz="2800" baseline="0" dirty="0"/>
        </a:p>
      </dgm:t>
    </dgm:pt>
    <dgm:pt modelId="{489B58E5-BCEB-46B0-BE14-2B3EFA7CE92B}" type="parTrans" cxnId="{D2E595D4-B209-4108-B82B-4E340B97BD28}">
      <dgm:prSet/>
      <dgm:spPr/>
      <dgm:t>
        <a:bodyPr/>
        <a:lstStyle/>
        <a:p>
          <a:endParaRPr lang="en-US"/>
        </a:p>
      </dgm:t>
    </dgm:pt>
    <dgm:pt modelId="{F6AD41DF-E0C2-48DD-A1D8-C1AF103D5FE5}" type="sibTrans" cxnId="{D2E595D4-B209-4108-B82B-4E340B97BD28}">
      <dgm:prSet/>
      <dgm:spPr/>
      <dgm:t>
        <a:bodyPr/>
        <a:lstStyle/>
        <a:p>
          <a:endParaRPr lang="en-US"/>
        </a:p>
      </dgm:t>
    </dgm:pt>
    <dgm:pt modelId="{6F70681A-C7EF-4634-9B35-BE1F37CFF518}" type="pres">
      <dgm:prSet presAssocID="{E042CF68-6F2A-4761-9651-74D997154963}" presName="linear" presStyleCnt="0">
        <dgm:presLayoutVars>
          <dgm:animLvl val="lvl"/>
          <dgm:resizeHandles val="exact"/>
        </dgm:presLayoutVars>
      </dgm:prSet>
      <dgm:spPr/>
      <dgm:t>
        <a:bodyPr/>
        <a:lstStyle/>
        <a:p>
          <a:endParaRPr lang="en-US"/>
        </a:p>
      </dgm:t>
    </dgm:pt>
    <dgm:pt modelId="{FD6AF0C8-F7A0-4125-8011-343C71C77472}" type="pres">
      <dgm:prSet presAssocID="{A078BA64-13FB-42F6-9066-CF24AA235B7A}" presName="parentText" presStyleLbl="node1" presStyleIdx="0" presStyleCnt="1">
        <dgm:presLayoutVars>
          <dgm:chMax val="0"/>
          <dgm:bulletEnabled val="1"/>
        </dgm:presLayoutVars>
      </dgm:prSet>
      <dgm:spPr/>
      <dgm:t>
        <a:bodyPr/>
        <a:lstStyle/>
        <a:p>
          <a:endParaRPr lang="en-US"/>
        </a:p>
      </dgm:t>
    </dgm:pt>
  </dgm:ptLst>
  <dgm:cxnLst>
    <dgm:cxn modelId="{3FDE7D2B-06DA-453C-8590-C63E95993AC0}" type="presOf" srcId="{E042CF68-6F2A-4761-9651-74D997154963}" destId="{6F70681A-C7EF-4634-9B35-BE1F37CFF518}" srcOrd="0" destOrd="0" presId="urn:microsoft.com/office/officeart/2005/8/layout/vList2"/>
    <dgm:cxn modelId="{1982CF42-E6F9-4AE8-B8F1-530BEB2D1137}" type="presOf" srcId="{A078BA64-13FB-42F6-9066-CF24AA235B7A}" destId="{FD6AF0C8-F7A0-4125-8011-343C71C77472}" srcOrd="0" destOrd="0" presId="urn:microsoft.com/office/officeart/2005/8/layout/vList2"/>
    <dgm:cxn modelId="{D2E595D4-B209-4108-B82B-4E340B97BD28}" srcId="{E042CF68-6F2A-4761-9651-74D997154963}" destId="{A078BA64-13FB-42F6-9066-CF24AA235B7A}" srcOrd="0" destOrd="0" parTransId="{489B58E5-BCEB-46B0-BE14-2B3EFA7CE92B}" sibTransId="{F6AD41DF-E0C2-48DD-A1D8-C1AF103D5FE5}"/>
    <dgm:cxn modelId="{844C20D8-E0D1-478A-A38C-4FB2A97AAD06}" type="presParOf" srcId="{6F70681A-C7EF-4634-9B35-BE1F37CFF518}" destId="{FD6AF0C8-F7A0-4125-8011-343C71C77472}"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CF1682B-28FF-4F5C-8E6E-3D73C8DA853C}"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2B06F1AE-E444-43C3-BE6E-46CC149C645F}">
      <dgm:prSet/>
      <dgm:spPr/>
      <dgm:t>
        <a:bodyPr/>
        <a:lstStyle/>
        <a:p>
          <a:pPr algn="ctr" rtl="0"/>
          <a:r>
            <a:rPr lang="en-US" b="1" baseline="0" dirty="0" smtClean="0"/>
            <a:t>Phonetics</a:t>
          </a:r>
          <a:endParaRPr lang="en-US" baseline="0" dirty="0"/>
        </a:p>
      </dgm:t>
    </dgm:pt>
    <dgm:pt modelId="{7CDDA134-F906-4694-B344-7508D9D8DB41}" type="parTrans" cxnId="{E49796E0-AB1D-4E40-884E-21F22AB2B3FE}">
      <dgm:prSet/>
      <dgm:spPr/>
      <dgm:t>
        <a:bodyPr/>
        <a:lstStyle/>
        <a:p>
          <a:endParaRPr lang="en-US"/>
        </a:p>
      </dgm:t>
    </dgm:pt>
    <dgm:pt modelId="{D701F8EB-9C94-4D1A-AEC1-3C914342E01B}" type="sibTrans" cxnId="{E49796E0-AB1D-4E40-884E-21F22AB2B3FE}">
      <dgm:prSet/>
      <dgm:spPr/>
      <dgm:t>
        <a:bodyPr/>
        <a:lstStyle/>
        <a:p>
          <a:endParaRPr lang="en-US"/>
        </a:p>
      </dgm:t>
    </dgm:pt>
    <dgm:pt modelId="{2C04479B-105B-4B2B-8E26-DD92F5339137}" type="pres">
      <dgm:prSet presAssocID="{ACF1682B-28FF-4F5C-8E6E-3D73C8DA853C}" presName="linear" presStyleCnt="0">
        <dgm:presLayoutVars>
          <dgm:animLvl val="lvl"/>
          <dgm:resizeHandles val="exact"/>
        </dgm:presLayoutVars>
      </dgm:prSet>
      <dgm:spPr/>
      <dgm:t>
        <a:bodyPr/>
        <a:lstStyle/>
        <a:p>
          <a:endParaRPr lang="en-US"/>
        </a:p>
      </dgm:t>
    </dgm:pt>
    <dgm:pt modelId="{2EC7FAE4-2FBC-4F54-AFAF-AB44EB5B5AB4}" type="pres">
      <dgm:prSet presAssocID="{2B06F1AE-E444-43C3-BE6E-46CC149C645F}" presName="parentText" presStyleLbl="node1" presStyleIdx="0" presStyleCnt="1">
        <dgm:presLayoutVars>
          <dgm:chMax val="0"/>
          <dgm:bulletEnabled val="1"/>
        </dgm:presLayoutVars>
      </dgm:prSet>
      <dgm:spPr/>
      <dgm:t>
        <a:bodyPr/>
        <a:lstStyle/>
        <a:p>
          <a:endParaRPr lang="en-US"/>
        </a:p>
      </dgm:t>
    </dgm:pt>
  </dgm:ptLst>
  <dgm:cxnLst>
    <dgm:cxn modelId="{9A87CED7-907E-45F7-9E05-037727DDED0E}" type="presOf" srcId="{2B06F1AE-E444-43C3-BE6E-46CC149C645F}" destId="{2EC7FAE4-2FBC-4F54-AFAF-AB44EB5B5AB4}" srcOrd="0" destOrd="0" presId="urn:microsoft.com/office/officeart/2005/8/layout/vList2"/>
    <dgm:cxn modelId="{13684501-A1C8-4597-9A08-7477C820AED7}" type="presOf" srcId="{ACF1682B-28FF-4F5C-8E6E-3D73C8DA853C}" destId="{2C04479B-105B-4B2B-8E26-DD92F5339137}" srcOrd="0" destOrd="0" presId="urn:microsoft.com/office/officeart/2005/8/layout/vList2"/>
    <dgm:cxn modelId="{E49796E0-AB1D-4E40-884E-21F22AB2B3FE}" srcId="{ACF1682B-28FF-4F5C-8E6E-3D73C8DA853C}" destId="{2B06F1AE-E444-43C3-BE6E-46CC149C645F}" srcOrd="0" destOrd="0" parTransId="{7CDDA134-F906-4694-B344-7508D9D8DB41}" sibTransId="{D701F8EB-9C94-4D1A-AEC1-3C914342E01B}"/>
    <dgm:cxn modelId="{3742F9F2-A9D2-4E9C-89EB-B341DA757C89}" type="presParOf" srcId="{2C04479B-105B-4B2B-8E26-DD92F5339137}" destId="{2EC7FAE4-2FBC-4F54-AFAF-AB44EB5B5AB4}"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0B4ED04-7442-49B2-8E06-6C7F3BDD845B}"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FF2BCA29-34ED-4430-8F7A-D996CE9063C9}">
      <dgm:prSet/>
      <dgm:spPr/>
      <dgm:t>
        <a:bodyPr/>
        <a:lstStyle/>
        <a:p>
          <a:pPr algn="ctr" rtl="0"/>
          <a:r>
            <a:rPr lang="en-US" b="1" baseline="0" dirty="0" smtClean="0"/>
            <a:t>Voiced and voiceless sounds</a:t>
          </a:r>
          <a:endParaRPr lang="en-US" baseline="0" dirty="0"/>
        </a:p>
      </dgm:t>
    </dgm:pt>
    <dgm:pt modelId="{EA0CDD91-E9F4-4F51-9528-95CBC2C2251C}" type="parTrans" cxnId="{8ADC8FF0-F4BB-49CA-B0AF-90E8ADE0EBA6}">
      <dgm:prSet/>
      <dgm:spPr/>
      <dgm:t>
        <a:bodyPr/>
        <a:lstStyle/>
        <a:p>
          <a:endParaRPr lang="en-US"/>
        </a:p>
      </dgm:t>
    </dgm:pt>
    <dgm:pt modelId="{A3DC913A-9443-4A34-90CD-CCFAAB677DD4}" type="sibTrans" cxnId="{8ADC8FF0-F4BB-49CA-B0AF-90E8ADE0EBA6}">
      <dgm:prSet/>
      <dgm:spPr/>
      <dgm:t>
        <a:bodyPr/>
        <a:lstStyle/>
        <a:p>
          <a:endParaRPr lang="en-US"/>
        </a:p>
      </dgm:t>
    </dgm:pt>
    <dgm:pt modelId="{FCFBAD33-F18C-4343-A7BC-C70F9D879641}" type="pres">
      <dgm:prSet presAssocID="{60B4ED04-7442-49B2-8E06-6C7F3BDD845B}" presName="linear" presStyleCnt="0">
        <dgm:presLayoutVars>
          <dgm:animLvl val="lvl"/>
          <dgm:resizeHandles val="exact"/>
        </dgm:presLayoutVars>
      </dgm:prSet>
      <dgm:spPr/>
      <dgm:t>
        <a:bodyPr/>
        <a:lstStyle/>
        <a:p>
          <a:endParaRPr lang="en-US"/>
        </a:p>
      </dgm:t>
    </dgm:pt>
    <dgm:pt modelId="{31298C0E-FA74-4EFC-8765-D544A100BCF2}" type="pres">
      <dgm:prSet presAssocID="{FF2BCA29-34ED-4430-8F7A-D996CE9063C9}" presName="parentText" presStyleLbl="node1" presStyleIdx="0" presStyleCnt="1">
        <dgm:presLayoutVars>
          <dgm:chMax val="0"/>
          <dgm:bulletEnabled val="1"/>
        </dgm:presLayoutVars>
      </dgm:prSet>
      <dgm:spPr/>
      <dgm:t>
        <a:bodyPr/>
        <a:lstStyle/>
        <a:p>
          <a:endParaRPr lang="en-US"/>
        </a:p>
      </dgm:t>
    </dgm:pt>
  </dgm:ptLst>
  <dgm:cxnLst>
    <dgm:cxn modelId="{59A9544E-E1AA-45E1-9F9F-298AEABF2319}" type="presOf" srcId="{60B4ED04-7442-49B2-8E06-6C7F3BDD845B}" destId="{FCFBAD33-F18C-4343-A7BC-C70F9D879641}" srcOrd="0" destOrd="0" presId="urn:microsoft.com/office/officeart/2005/8/layout/vList2"/>
    <dgm:cxn modelId="{8ADC8FF0-F4BB-49CA-B0AF-90E8ADE0EBA6}" srcId="{60B4ED04-7442-49B2-8E06-6C7F3BDD845B}" destId="{FF2BCA29-34ED-4430-8F7A-D996CE9063C9}" srcOrd="0" destOrd="0" parTransId="{EA0CDD91-E9F4-4F51-9528-95CBC2C2251C}" sibTransId="{A3DC913A-9443-4A34-90CD-CCFAAB677DD4}"/>
    <dgm:cxn modelId="{F2DFA8BF-6358-40C6-8570-A81B84DBC55E}" type="presOf" srcId="{FF2BCA29-34ED-4430-8F7A-D996CE9063C9}" destId="{31298C0E-FA74-4EFC-8765-D544A100BCF2}" srcOrd="0" destOrd="0" presId="urn:microsoft.com/office/officeart/2005/8/layout/vList2"/>
    <dgm:cxn modelId="{43BE8054-F7E3-4B76-94B7-765648D9660B}" type="presParOf" srcId="{FCFBAD33-F18C-4343-A7BC-C70F9D879641}" destId="{31298C0E-FA74-4EFC-8765-D544A100BCF2}"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9D93609-2198-4FE2-B061-F29B866413AC}"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BB536FE8-C237-433E-B48B-A18B38D4FE84}">
      <dgm:prSet/>
      <dgm:spPr/>
      <dgm:t>
        <a:bodyPr/>
        <a:lstStyle/>
        <a:p>
          <a:pPr algn="ctr" rtl="0"/>
          <a:r>
            <a:rPr lang="en-US" b="1" baseline="0" dirty="0" smtClean="0"/>
            <a:t>Place of articulation</a:t>
          </a:r>
          <a:endParaRPr lang="en-US" baseline="0" dirty="0"/>
        </a:p>
      </dgm:t>
    </dgm:pt>
    <dgm:pt modelId="{50E05680-4962-4C9B-AC26-3A1E90818CE6}" type="parTrans" cxnId="{BC6D3F08-F51A-4BD2-ACE1-A29BEDD966B5}">
      <dgm:prSet/>
      <dgm:spPr/>
      <dgm:t>
        <a:bodyPr/>
        <a:lstStyle/>
        <a:p>
          <a:endParaRPr lang="en-US"/>
        </a:p>
      </dgm:t>
    </dgm:pt>
    <dgm:pt modelId="{2229832F-DE38-43C4-87E1-D3D5AEDBC074}" type="sibTrans" cxnId="{BC6D3F08-F51A-4BD2-ACE1-A29BEDD966B5}">
      <dgm:prSet/>
      <dgm:spPr/>
      <dgm:t>
        <a:bodyPr/>
        <a:lstStyle/>
        <a:p>
          <a:endParaRPr lang="en-US"/>
        </a:p>
      </dgm:t>
    </dgm:pt>
    <dgm:pt modelId="{9ED18BA2-3D36-4734-AAFF-A5C3B539AB45}" type="pres">
      <dgm:prSet presAssocID="{E9D93609-2198-4FE2-B061-F29B866413AC}" presName="linear" presStyleCnt="0">
        <dgm:presLayoutVars>
          <dgm:animLvl val="lvl"/>
          <dgm:resizeHandles val="exact"/>
        </dgm:presLayoutVars>
      </dgm:prSet>
      <dgm:spPr/>
      <dgm:t>
        <a:bodyPr/>
        <a:lstStyle/>
        <a:p>
          <a:endParaRPr lang="en-US"/>
        </a:p>
      </dgm:t>
    </dgm:pt>
    <dgm:pt modelId="{65F45325-3A51-471A-94C6-08EDF063470D}" type="pres">
      <dgm:prSet presAssocID="{BB536FE8-C237-433E-B48B-A18B38D4FE84}" presName="parentText" presStyleLbl="node1" presStyleIdx="0" presStyleCnt="1">
        <dgm:presLayoutVars>
          <dgm:chMax val="0"/>
          <dgm:bulletEnabled val="1"/>
        </dgm:presLayoutVars>
      </dgm:prSet>
      <dgm:spPr/>
      <dgm:t>
        <a:bodyPr/>
        <a:lstStyle/>
        <a:p>
          <a:endParaRPr lang="en-US"/>
        </a:p>
      </dgm:t>
    </dgm:pt>
  </dgm:ptLst>
  <dgm:cxnLst>
    <dgm:cxn modelId="{BC6D3F08-F51A-4BD2-ACE1-A29BEDD966B5}" srcId="{E9D93609-2198-4FE2-B061-F29B866413AC}" destId="{BB536FE8-C237-433E-B48B-A18B38D4FE84}" srcOrd="0" destOrd="0" parTransId="{50E05680-4962-4C9B-AC26-3A1E90818CE6}" sibTransId="{2229832F-DE38-43C4-87E1-D3D5AEDBC074}"/>
    <dgm:cxn modelId="{6B39ABA0-15C1-4CE2-88AC-3AA702140903}" type="presOf" srcId="{BB536FE8-C237-433E-B48B-A18B38D4FE84}" destId="{65F45325-3A51-471A-94C6-08EDF063470D}" srcOrd="0" destOrd="0" presId="urn:microsoft.com/office/officeart/2005/8/layout/vList2"/>
    <dgm:cxn modelId="{6D546245-6D21-425C-B8D2-37BE5803F0DA}" type="presOf" srcId="{E9D93609-2198-4FE2-B061-F29B866413AC}" destId="{9ED18BA2-3D36-4734-AAFF-A5C3B539AB45}" srcOrd="0" destOrd="0" presId="urn:microsoft.com/office/officeart/2005/8/layout/vList2"/>
    <dgm:cxn modelId="{2CA850B1-29D9-4F6F-BDC1-BB56E7E70E13}" type="presParOf" srcId="{9ED18BA2-3D36-4734-AAFF-A5C3B539AB45}" destId="{65F45325-3A51-471A-94C6-08EDF063470D}"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23CEB66-C4D9-4C80-B4C2-2FB832177E1D}"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1C816B3B-F4C5-4B5B-A036-445F590F110A}">
      <dgm:prSet/>
      <dgm:spPr/>
      <dgm:t>
        <a:bodyPr/>
        <a:lstStyle/>
        <a:p>
          <a:pPr algn="ctr" rtl="0"/>
          <a:r>
            <a:rPr lang="en-US" b="1" baseline="0" dirty="0" smtClean="0"/>
            <a:t>Charting consonant sounds</a:t>
          </a:r>
          <a:endParaRPr lang="en-US" baseline="0" dirty="0"/>
        </a:p>
      </dgm:t>
    </dgm:pt>
    <dgm:pt modelId="{C1AA35A5-FA08-4E48-83E7-EC80F85ABB0E}" type="parTrans" cxnId="{78BAFF81-7F79-49BB-955B-0764ED0816FA}">
      <dgm:prSet/>
      <dgm:spPr/>
      <dgm:t>
        <a:bodyPr/>
        <a:lstStyle/>
        <a:p>
          <a:endParaRPr lang="en-US"/>
        </a:p>
      </dgm:t>
    </dgm:pt>
    <dgm:pt modelId="{E1BC33DB-568B-4F3C-BFD3-A8E8AAB76808}" type="sibTrans" cxnId="{78BAFF81-7F79-49BB-955B-0764ED0816FA}">
      <dgm:prSet/>
      <dgm:spPr/>
      <dgm:t>
        <a:bodyPr/>
        <a:lstStyle/>
        <a:p>
          <a:endParaRPr lang="en-US"/>
        </a:p>
      </dgm:t>
    </dgm:pt>
    <dgm:pt modelId="{A42D9F4B-A686-4F13-B11A-5C40F18ED4BC}" type="pres">
      <dgm:prSet presAssocID="{F23CEB66-C4D9-4C80-B4C2-2FB832177E1D}" presName="linear" presStyleCnt="0">
        <dgm:presLayoutVars>
          <dgm:animLvl val="lvl"/>
          <dgm:resizeHandles val="exact"/>
        </dgm:presLayoutVars>
      </dgm:prSet>
      <dgm:spPr/>
      <dgm:t>
        <a:bodyPr/>
        <a:lstStyle/>
        <a:p>
          <a:endParaRPr lang="en-US"/>
        </a:p>
      </dgm:t>
    </dgm:pt>
    <dgm:pt modelId="{519E22DA-7C2A-42AB-A5C9-0E9FEF25759F}" type="pres">
      <dgm:prSet presAssocID="{1C816B3B-F4C5-4B5B-A036-445F590F110A}" presName="parentText" presStyleLbl="node1" presStyleIdx="0" presStyleCnt="1">
        <dgm:presLayoutVars>
          <dgm:chMax val="0"/>
          <dgm:bulletEnabled val="1"/>
        </dgm:presLayoutVars>
      </dgm:prSet>
      <dgm:spPr/>
      <dgm:t>
        <a:bodyPr/>
        <a:lstStyle/>
        <a:p>
          <a:endParaRPr lang="en-US"/>
        </a:p>
      </dgm:t>
    </dgm:pt>
  </dgm:ptLst>
  <dgm:cxnLst>
    <dgm:cxn modelId="{EFC4A911-8CD7-483A-92B5-C151F763C25E}" type="presOf" srcId="{F23CEB66-C4D9-4C80-B4C2-2FB832177E1D}" destId="{A42D9F4B-A686-4F13-B11A-5C40F18ED4BC}" srcOrd="0" destOrd="0" presId="urn:microsoft.com/office/officeart/2005/8/layout/vList2"/>
    <dgm:cxn modelId="{B14AF8E1-6FB5-4952-9F63-5E26B03CB358}" type="presOf" srcId="{1C816B3B-F4C5-4B5B-A036-445F590F110A}" destId="{519E22DA-7C2A-42AB-A5C9-0E9FEF25759F}" srcOrd="0" destOrd="0" presId="urn:microsoft.com/office/officeart/2005/8/layout/vList2"/>
    <dgm:cxn modelId="{78BAFF81-7F79-49BB-955B-0764ED0816FA}" srcId="{F23CEB66-C4D9-4C80-B4C2-2FB832177E1D}" destId="{1C816B3B-F4C5-4B5B-A036-445F590F110A}" srcOrd="0" destOrd="0" parTransId="{C1AA35A5-FA08-4E48-83E7-EC80F85ABB0E}" sibTransId="{E1BC33DB-568B-4F3C-BFD3-A8E8AAB76808}"/>
    <dgm:cxn modelId="{034B09E1-EEDA-4416-B72D-904EBA524A81}" type="presParOf" srcId="{A42D9F4B-A686-4F13-B11A-5C40F18ED4BC}" destId="{519E22DA-7C2A-42AB-A5C9-0E9FEF25759F}"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1A1A067-50F4-4128-9D2D-A791D9FCE264}"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3636C22F-6190-46CA-9498-FC4685F5E812}" type="pres">
      <dgm:prSet presAssocID="{C1A1A067-50F4-4128-9D2D-A791D9FCE264}" presName="linear" presStyleCnt="0">
        <dgm:presLayoutVars>
          <dgm:animLvl val="lvl"/>
          <dgm:resizeHandles val="exact"/>
        </dgm:presLayoutVars>
      </dgm:prSet>
      <dgm:spPr/>
      <dgm:t>
        <a:bodyPr/>
        <a:lstStyle/>
        <a:p>
          <a:endParaRPr lang="en-US"/>
        </a:p>
      </dgm:t>
    </dgm:pt>
  </dgm:ptLst>
  <dgm:cxnLst>
    <dgm:cxn modelId="{AC20D8E2-26BE-4621-B48B-E1F9AAC586B7}" type="presOf" srcId="{C1A1A067-50F4-4128-9D2D-A791D9FCE264}" destId="{3636C22F-6190-46CA-9498-FC4685F5E812}" srcOrd="0" destOrd="0" presId="urn:microsoft.com/office/officeart/2005/8/layout/vList2"/>
  </dgm:cxnLst>
  <dgm:bg/>
  <dgm:whole>
    <a:ln>
      <a:noFill/>
    </a:ln>
  </dgm:whole>
  <dgm:extLst>
    <a:ext uri="http://schemas.microsoft.com/office/drawing/2008/diagram">
      <dsp:dataModelExt xmlns:dsp="http://schemas.microsoft.com/office/drawing/2008/diagram" xmlns=""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8E2CEDF-965B-43B4-A04E-D292C1F83DC0}"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D0462073-4061-49D6-97B1-A4AACCC4411C}">
      <dgm:prSet/>
      <dgm:spPr/>
      <dgm:t>
        <a:bodyPr/>
        <a:lstStyle/>
        <a:p>
          <a:pPr algn="ctr" rtl="0"/>
          <a:r>
            <a:rPr lang="en-US" b="1" baseline="0" dirty="0" smtClean="0"/>
            <a:t>Manner of articulation</a:t>
          </a:r>
          <a:endParaRPr lang="en-US" baseline="0" dirty="0"/>
        </a:p>
      </dgm:t>
    </dgm:pt>
    <dgm:pt modelId="{41988125-98C2-4197-828C-DFB08489C815}" type="parTrans" cxnId="{E69C6E82-0F07-4B35-9EE8-68CDE19ED74A}">
      <dgm:prSet/>
      <dgm:spPr/>
      <dgm:t>
        <a:bodyPr/>
        <a:lstStyle/>
        <a:p>
          <a:endParaRPr lang="en-US"/>
        </a:p>
      </dgm:t>
    </dgm:pt>
    <dgm:pt modelId="{B4C4432F-9B77-470E-8CDE-D704522756EC}" type="sibTrans" cxnId="{E69C6E82-0F07-4B35-9EE8-68CDE19ED74A}">
      <dgm:prSet/>
      <dgm:spPr/>
      <dgm:t>
        <a:bodyPr/>
        <a:lstStyle/>
        <a:p>
          <a:endParaRPr lang="en-US"/>
        </a:p>
      </dgm:t>
    </dgm:pt>
    <dgm:pt modelId="{75DE7030-1D64-4D81-8B8B-6F6337093DCB}" type="pres">
      <dgm:prSet presAssocID="{C8E2CEDF-965B-43B4-A04E-D292C1F83DC0}" presName="linear" presStyleCnt="0">
        <dgm:presLayoutVars>
          <dgm:animLvl val="lvl"/>
          <dgm:resizeHandles val="exact"/>
        </dgm:presLayoutVars>
      </dgm:prSet>
      <dgm:spPr/>
      <dgm:t>
        <a:bodyPr/>
        <a:lstStyle/>
        <a:p>
          <a:endParaRPr lang="en-US"/>
        </a:p>
      </dgm:t>
    </dgm:pt>
    <dgm:pt modelId="{A4817DEC-5098-4468-9E7D-FCF7A9D7D610}" type="pres">
      <dgm:prSet presAssocID="{D0462073-4061-49D6-97B1-A4AACCC4411C}" presName="parentText" presStyleLbl="node1" presStyleIdx="0" presStyleCnt="1">
        <dgm:presLayoutVars>
          <dgm:chMax val="0"/>
          <dgm:bulletEnabled val="1"/>
        </dgm:presLayoutVars>
      </dgm:prSet>
      <dgm:spPr/>
      <dgm:t>
        <a:bodyPr/>
        <a:lstStyle/>
        <a:p>
          <a:endParaRPr lang="en-US"/>
        </a:p>
      </dgm:t>
    </dgm:pt>
  </dgm:ptLst>
  <dgm:cxnLst>
    <dgm:cxn modelId="{38D1A51D-0A99-49CC-AA90-0BB2CFBF4A3A}" type="presOf" srcId="{D0462073-4061-49D6-97B1-A4AACCC4411C}" destId="{A4817DEC-5098-4468-9E7D-FCF7A9D7D610}" srcOrd="0" destOrd="0" presId="urn:microsoft.com/office/officeart/2005/8/layout/vList2"/>
    <dgm:cxn modelId="{E69C6E82-0F07-4B35-9EE8-68CDE19ED74A}" srcId="{C8E2CEDF-965B-43B4-A04E-D292C1F83DC0}" destId="{D0462073-4061-49D6-97B1-A4AACCC4411C}" srcOrd="0" destOrd="0" parTransId="{41988125-98C2-4197-828C-DFB08489C815}" sibTransId="{B4C4432F-9B77-470E-8CDE-D704522756EC}"/>
    <dgm:cxn modelId="{19173E80-BD31-4D9C-9962-DA9B25F73B28}" type="presOf" srcId="{C8E2CEDF-965B-43B4-A04E-D292C1F83DC0}" destId="{75DE7030-1D64-4D81-8B8B-6F6337093DCB}" srcOrd="0" destOrd="0" presId="urn:microsoft.com/office/officeart/2005/8/layout/vList2"/>
    <dgm:cxn modelId="{7989E979-C9CC-480C-A038-2498CE2C3DC9}" type="presParOf" srcId="{75DE7030-1D64-4D81-8B8B-6F6337093DCB}" destId="{A4817DEC-5098-4468-9E7D-FCF7A9D7D610}"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299B11A-2EB6-498D-A853-50DC3C68E039}"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FBE8B093-6011-46E2-A6B2-7C7714B00278}">
      <dgm:prSet/>
      <dgm:spPr/>
      <dgm:t>
        <a:bodyPr/>
        <a:lstStyle/>
        <a:p>
          <a:pPr algn="ctr" rtl="0"/>
          <a:r>
            <a:rPr lang="en-US" b="1" baseline="0" dirty="0" smtClean="0"/>
            <a:t>Subtle individual variation</a:t>
          </a:r>
          <a:endParaRPr lang="en-US" baseline="0" dirty="0"/>
        </a:p>
      </dgm:t>
    </dgm:pt>
    <dgm:pt modelId="{E201916A-0865-414A-A108-8C11BFB63226}" type="parTrans" cxnId="{1B96E2CC-43D6-4961-AE8A-2EA6D3845A37}">
      <dgm:prSet/>
      <dgm:spPr/>
      <dgm:t>
        <a:bodyPr/>
        <a:lstStyle/>
        <a:p>
          <a:endParaRPr lang="en-US"/>
        </a:p>
      </dgm:t>
    </dgm:pt>
    <dgm:pt modelId="{E1D4390C-9646-4A53-91CF-1A599C91C9B8}" type="sibTrans" cxnId="{1B96E2CC-43D6-4961-AE8A-2EA6D3845A37}">
      <dgm:prSet/>
      <dgm:spPr/>
      <dgm:t>
        <a:bodyPr/>
        <a:lstStyle/>
        <a:p>
          <a:endParaRPr lang="en-US"/>
        </a:p>
      </dgm:t>
    </dgm:pt>
    <dgm:pt modelId="{FC510C0C-2D30-43E3-82FC-E156934C0F12}" type="pres">
      <dgm:prSet presAssocID="{1299B11A-2EB6-498D-A853-50DC3C68E039}" presName="linear" presStyleCnt="0">
        <dgm:presLayoutVars>
          <dgm:animLvl val="lvl"/>
          <dgm:resizeHandles val="exact"/>
        </dgm:presLayoutVars>
      </dgm:prSet>
      <dgm:spPr/>
      <dgm:t>
        <a:bodyPr/>
        <a:lstStyle/>
        <a:p>
          <a:endParaRPr lang="en-US"/>
        </a:p>
      </dgm:t>
    </dgm:pt>
    <dgm:pt modelId="{189A56ED-189A-4438-9079-D524D852B0AB}" type="pres">
      <dgm:prSet presAssocID="{FBE8B093-6011-46E2-A6B2-7C7714B00278}" presName="parentText" presStyleLbl="node1" presStyleIdx="0" presStyleCnt="1">
        <dgm:presLayoutVars>
          <dgm:chMax val="0"/>
          <dgm:bulletEnabled val="1"/>
        </dgm:presLayoutVars>
      </dgm:prSet>
      <dgm:spPr/>
      <dgm:t>
        <a:bodyPr/>
        <a:lstStyle/>
        <a:p>
          <a:endParaRPr lang="en-US"/>
        </a:p>
      </dgm:t>
    </dgm:pt>
  </dgm:ptLst>
  <dgm:cxnLst>
    <dgm:cxn modelId="{1B96E2CC-43D6-4961-AE8A-2EA6D3845A37}" srcId="{1299B11A-2EB6-498D-A853-50DC3C68E039}" destId="{FBE8B093-6011-46E2-A6B2-7C7714B00278}" srcOrd="0" destOrd="0" parTransId="{E201916A-0865-414A-A108-8C11BFB63226}" sibTransId="{E1D4390C-9646-4A53-91CF-1A599C91C9B8}"/>
    <dgm:cxn modelId="{D02060AC-9A8C-4654-A3BE-E094CF26C0AA}" type="presOf" srcId="{1299B11A-2EB6-498D-A853-50DC3C68E039}" destId="{FC510C0C-2D30-43E3-82FC-E156934C0F12}" srcOrd="0" destOrd="0" presId="urn:microsoft.com/office/officeart/2005/8/layout/vList2"/>
    <dgm:cxn modelId="{E3C1AA60-9D5A-4E68-8582-B03A21B0B98F}" type="presOf" srcId="{FBE8B093-6011-46E2-A6B2-7C7714B00278}" destId="{189A56ED-189A-4438-9079-D524D852B0AB}" srcOrd="0" destOrd="0" presId="urn:microsoft.com/office/officeart/2005/8/layout/vList2"/>
    <dgm:cxn modelId="{7DEBEAD5-13BC-439C-9B46-2AA930DB01A7}" type="presParOf" srcId="{FC510C0C-2D30-43E3-82FC-E156934C0F12}" destId="{189A56ED-189A-4438-9079-D524D852B0AB}"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B757AF6-E0FA-44B7-AFA9-9F70C07AC635}">
      <dsp:nvSpPr>
        <dsp:cNvPr id="0" name=""/>
        <dsp:cNvSpPr/>
      </dsp:nvSpPr>
      <dsp:spPr>
        <a:xfrm>
          <a:off x="0" y="210"/>
          <a:ext cx="8915400" cy="114257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lvl="0" algn="ctr" defTabSz="2133600" rtl="0">
            <a:lnSpc>
              <a:spcPct val="90000"/>
            </a:lnSpc>
            <a:spcBef>
              <a:spcPct val="0"/>
            </a:spcBef>
            <a:spcAft>
              <a:spcPct val="35000"/>
            </a:spcAft>
          </a:pPr>
          <a:r>
            <a:rPr lang="en-US" sz="4800" b="1" kern="1200" baseline="0" dirty="0" smtClean="0"/>
            <a:t>Lecture Elements</a:t>
          </a:r>
          <a:endParaRPr lang="en-US" sz="4800" b="1" kern="1200" baseline="0" dirty="0"/>
        </a:p>
      </dsp:txBody>
      <dsp:txXfrm>
        <a:off x="0" y="210"/>
        <a:ext cx="8915400" cy="1142578"/>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8449B62-3AB7-454D-93E4-F89D06101C9C}">
      <dsp:nvSpPr>
        <dsp:cNvPr id="0" name=""/>
        <dsp:cNvSpPr/>
      </dsp:nvSpPr>
      <dsp:spPr>
        <a:xfrm>
          <a:off x="0" y="210"/>
          <a:ext cx="8915400" cy="114257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lvl="0" algn="ctr" defTabSz="2133600" rtl="0">
            <a:lnSpc>
              <a:spcPct val="90000"/>
            </a:lnSpc>
            <a:spcBef>
              <a:spcPct val="0"/>
            </a:spcBef>
            <a:spcAft>
              <a:spcPct val="35000"/>
            </a:spcAft>
          </a:pPr>
          <a:r>
            <a:rPr lang="en-US" sz="4800" b="1" kern="1200" baseline="0" dirty="0" smtClean="0"/>
            <a:t>Lecture Elements</a:t>
          </a:r>
          <a:endParaRPr lang="en-US" sz="4800" kern="1200" baseline="0" dirty="0"/>
        </a:p>
      </dsp:txBody>
      <dsp:txXfrm>
        <a:off x="0" y="210"/>
        <a:ext cx="8915400" cy="1142578"/>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D6AF0C8-F7A0-4125-8011-343C71C77472}">
      <dsp:nvSpPr>
        <dsp:cNvPr id="0" name=""/>
        <dsp:cNvSpPr/>
      </dsp:nvSpPr>
      <dsp:spPr>
        <a:xfrm>
          <a:off x="0" y="439"/>
          <a:ext cx="8915400" cy="114212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lvl="0" algn="ctr" defTabSz="2133600" rtl="0">
            <a:lnSpc>
              <a:spcPct val="90000"/>
            </a:lnSpc>
            <a:spcBef>
              <a:spcPct val="0"/>
            </a:spcBef>
            <a:spcAft>
              <a:spcPct val="35000"/>
            </a:spcAft>
          </a:pPr>
          <a:r>
            <a:rPr lang="en-US" sz="4800" b="1" kern="1200" baseline="0" dirty="0" smtClean="0"/>
            <a:t>Introduction</a:t>
          </a:r>
          <a:r>
            <a:rPr lang="en-US" sz="2800" kern="1200" baseline="0" dirty="0" smtClean="0"/>
            <a:t/>
          </a:r>
          <a:br>
            <a:rPr lang="en-US" sz="2800" kern="1200" baseline="0" dirty="0" smtClean="0"/>
          </a:br>
          <a:endParaRPr lang="en-US" sz="2800" kern="1200" baseline="0" dirty="0"/>
        </a:p>
      </dsp:txBody>
      <dsp:txXfrm>
        <a:off x="0" y="439"/>
        <a:ext cx="8915400" cy="1142121"/>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EC7FAE4-2FBC-4F54-AFAF-AB44EB5B5AB4}">
      <dsp:nvSpPr>
        <dsp:cNvPr id="0" name=""/>
        <dsp:cNvSpPr/>
      </dsp:nvSpPr>
      <dsp:spPr>
        <a:xfrm>
          <a:off x="0" y="7852"/>
          <a:ext cx="8915400" cy="112729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rtl="0">
            <a:lnSpc>
              <a:spcPct val="90000"/>
            </a:lnSpc>
            <a:spcBef>
              <a:spcPct val="0"/>
            </a:spcBef>
            <a:spcAft>
              <a:spcPct val="35000"/>
            </a:spcAft>
          </a:pPr>
          <a:r>
            <a:rPr lang="en-US" sz="4700" b="1" kern="1200" baseline="0" dirty="0" smtClean="0"/>
            <a:t>Phonetics</a:t>
          </a:r>
          <a:endParaRPr lang="en-US" sz="4700" kern="1200" baseline="0" dirty="0"/>
        </a:p>
      </dsp:txBody>
      <dsp:txXfrm>
        <a:off x="0" y="7852"/>
        <a:ext cx="8915400" cy="1127295"/>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1298C0E-FA74-4EFC-8765-D544A100BCF2}">
      <dsp:nvSpPr>
        <dsp:cNvPr id="0" name=""/>
        <dsp:cNvSpPr/>
      </dsp:nvSpPr>
      <dsp:spPr>
        <a:xfrm>
          <a:off x="0" y="7852"/>
          <a:ext cx="8915400" cy="112729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rtl="0">
            <a:lnSpc>
              <a:spcPct val="90000"/>
            </a:lnSpc>
            <a:spcBef>
              <a:spcPct val="0"/>
            </a:spcBef>
            <a:spcAft>
              <a:spcPct val="35000"/>
            </a:spcAft>
          </a:pPr>
          <a:r>
            <a:rPr lang="en-US" sz="4700" b="1" kern="1200" baseline="0" dirty="0" smtClean="0"/>
            <a:t>Voiced and voiceless sounds</a:t>
          </a:r>
          <a:endParaRPr lang="en-US" sz="4700" kern="1200" baseline="0" dirty="0"/>
        </a:p>
      </dsp:txBody>
      <dsp:txXfrm>
        <a:off x="0" y="7852"/>
        <a:ext cx="8915400" cy="1127295"/>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5F45325-3A51-471A-94C6-08EDF063470D}">
      <dsp:nvSpPr>
        <dsp:cNvPr id="0" name=""/>
        <dsp:cNvSpPr/>
      </dsp:nvSpPr>
      <dsp:spPr>
        <a:xfrm>
          <a:off x="0" y="7852"/>
          <a:ext cx="8915400" cy="112729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rtl="0">
            <a:lnSpc>
              <a:spcPct val="90000"/>
            </a:lnSpc>
            <a:spcBef>
              <a:spcPct val="0"/>
            </a:spcBef>
            <a:spcAft>
              <a:spcPct val="35000"/>
            </a:spcAft>
          </a:pPr>
          <a:r>
            <a:rPr lang="en-US" sz="4700" b="1" kern="1200" baseline="0" dirty="0" smtClean="0"/>
            <a:t>Place of articulation</a:t>
          </a:r>
          <a:endParaRPr lang="en-US" sz="4700" kern="1200" baseline="0" dirty="0"/>
        </a:p>
      </dsp:txBody>
      <dsp:txXfrm>
        <a:off x="0" y="7852"/>
        <a:ext cx="8915400" cy="1127295"/>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19E22DA-7C2A-42AB-A5C9-0E9FEF25759F}">
      <dsp:nvSpPr>
        <dsp:cNvPr id="0" name=""/>
        <dsp:cNvSpPr/>
      </dsp:nvSpPr>
      <dsp:spPr>
        <a:xfrm>
          <a:off x="0" y="7852"/>
          <a:ext cx="8915400" cy="112729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rtl="0">
            <a:lnSpc>
              <a:spcPct val="90000"/>
            </a:lnSpc>
            <a:spcBef>
              <a:spcPct val="0"/>
            </a:spcBef>
            <a:spcAft>
              <a:spcPct val="35000"/>
            </a:spcAft>
          </a:pPr>
          <a:r>
            <a:rPr lang="en-US" sz="4700" b="1" kern="1200" baseline="0" dirty="0" smtClean="0"/>
            <a:t>Charting consonant sounds</a:t>
          </a:r>
          <a:endParaRPr lang="en-US" sz="4700" kern="1200" baseline="0" dirty="0"/>
        </a:p>
      </dsp:txBody>
      <dsp:txXfrm>
        <a:off x="0" y="7852"/>
        <a:ext cx="8915400" cy="1127295"/>
      </dsp:txXfrm>
    </dsp:sp>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4817DEC-5098-4468-9E7D-FCF7A9D7D610}">
      <dsp:nvSpPr>
        <dsp:cNvPr id="0" name=""/>
        <dsp:cNvSpPr/>
      </dsp:nvSpPr>
      <dsp:spPr>
        <a:xfrm>
          <a:off x="0" y="7852"/>
          <a:ext cx="8915400" cy="112729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rtl="0">
            <a:lnSpc>
              <a:spcPct val="90000"/>
            </a:lnSpc>
            <a:spcBef>
              <a:spcPct val="0"/>
            </a:spcBef>
            <a:spcAft>
              <a:spcPct val="35000"/>
            </a:spcAft>
          </a:pPr>
          <a:r>
            <a:rPr lang="en-US" sz="4700" b="1" kern="1200" baseline="0" dirty="0" smtClean="0"/>
            <a:t>Manner of articulation</a:t>
          </a:r>
          <a:endParaRPr lang="en-US" sz="4700" kern="1200" baseline="0" dirty="0"/>
        </a:p>
      </dsp:txBody>
      <dsp:txXfrm>
        <a:off x="0" y="7852"/>
        <a:ext cx="8915400" cy="1127295"/>
      </dsp:txXfrm>
    </dsp:sp>
  </dsp:spTree>
</dsp:drawing>
</file>

<file path=ppt/diagrams/drawing1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89A56ED-189A-4438-9079-D524D852B0AB}">
      <dsp:nvSpPr>
        <dsp:cNvPr id="0" name=""/>
        <dsp:cNvSpPr/>
      </dsp:nvSpPr>
      <dsp:spPr>
        <a:xfrm>
          <a:off x="0" y="7852"/>
          <a:ext cx="8915400" cy="112729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rtl="0">
            <a:lnSpc>
              <a:spcPct val="90000"/>
            </a:lnSpc>
            <a:spcBef>
              <a:spcPct val="0"/>
            </a:spcBef>
            <a:spcAft>
              <a:spcPct val="35000"/>
            </a:spcAft>
          </a:pPr>
          <a:r>
            <a:rPr lang="en-US" sz="4700" b="1" kern="1200" baseline="0" dirty="0" smtClean="0"/>
            <a:t>Subtle individual variation</a:t>
          </a:r>
          <a:endParaRPr lang="en-US" sz="4700" kern="1200" baseline="0" dirty="0"/>
        </a:p>
      </dsp:txBody>
      <dsp:txXfrm>
        <a:off x="0" y="7852"/>
        <a:ext cx="8915400" cy="112729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10/9/2011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4.jpe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uiowa.edu/~acadtech/phonetics/english/frameset.html" TargetMode="External"/><Relationship Id="rId2" Type="http://schemas.openxmlformats.org/officeDocument/2006/relationships/hyperlink" Target="http://www.uiowa.edu/~acadtech/phonetics/anatomy.htm"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7.xml.rels><?xml version="1.0" encoding="UTF-8" standalone="yes"?>
<Relationships xmlns="http://schemas.openxmlformats.org/package/2006/relationships"><Relationship Id="rId8" Type="http://schemas.openxmlformats.org/officeDocument/2006/relationships/hyperlink" Target="http://www.stuff.co.uk/calcul_nd.htm" TargetMode="External"/><Relationship Id="rId3" Type="http://schemas.openxmlformats.org/officeDocument/2006/relationships/diagramLayout" Target="../diagrams/layout8.xml"/><Relationship Id="rId7" Type="http://schemas.openxmlformats.org/officeDocument/2006/relationships/hyperlink" Target="http://www.antimoon.com/misc/phonchart2008.pdf" TargetMode="Externa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257800" y="4648200"/>
            <a:ext cx="4648200" cy="1066800"/>
          </a:xfrm>
          <a:prstGeom prst="rect">
            <a:avLst/>
          </a:prstGeom>
          <a:noFill/>
          <a:ln w="9525">
            <a:noFill/>
            <a:miter lim="800000"/>
            <a:headEnd/>
            <a:tailEnd/>
          </a:ln>
        </p:spPr>
        <p:txBody>
          <a:bodyPr/>
          <a:lstStyle/>
          <a:p>
            <a:pPr algn="ctr" rtl="0">
              <a:spcBef>
                <a:spcPct val="20000"/>
              </a:spcBef>
              <a:buFont typeface="Arial" pitchFamily="34" charset="0"/>
              <a:buNone/>
            </a:pPr>
            <a:r>
              <a:rPr lang="en-US" b="1" dirty="0" smtClean="0">
                <a:solidFill>
                  <a:schemeClr val="tx2">
                    <a:lumMod val="75000"/>
                  </a:schemeClr>
                </a:solidFill>
                <a:latin typeface="Calibri" pitchFamily="34" charset="0"/>
              </a:rPr>
              <a:t>King Faisal University</a:t>
            </a:r>
          </a:p>
          <a:p>
            <a:pPr algn="ctr" rtl="0">
              <a:spcBef>
                <a:spcPct val="20000"/>
              </a:spcBef>
              <a:buFont typeface="Arial" pitchFamily="34" charset="0"/>
              <a:buNone/>
            </a:pPr>
            <a:r>
              <a:rPr lang="en-US" b="1" dirty="0" smtClean="0">
                <a:solidFill>
                  <a:schemeClr val="tx2">
                    <a:lumMod val="75000"/>
                  </a:schemeClr>
                </a:solidFill>
                <a:latin typeface="Calibri" pitchFamily="34" charset="0"/>
              </a:rPr>
              <a:t>Deanship of E-Learning and Distance Education</a:t>
            </a:r>
            <a:endParaRPr lang="en-US"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2800" b="1" dirty="0" smtClean="0">
                <a:solidFill>
                  <a:srgbClr val="7F7F7F"/>
                </a:solidFill>
                <a:latin typeface="Calibri" pitchFamily="34" charset="0"/>
                <a:cs typeface="Times New Roman" pitchFamily="18" charset="0"/>
              </a:rPr>
              <a:t>Introduction to Linguistics</a:t>
            </a:r>
            <a:endParaRPr lang="en-US" sz="2800" b="1" dirty="0">
              <a:solidFill>
                <a:srgbClr val="7F7F7F"/>
              </a:solidFill>
              <a:latin typeface="Calibri" pitchFamily="34" charset="0"/>
              <a:cs typeface="Times New Roman" pitchFamily="18" charset="0"/>
            </a:endParaRPr>
          </a:p>
          <a:p>
            <a:pPr algn="ctr"/>
            <a:r>
              <a:rPr lang="en-US" sz="2600" b="1" dirty="0" smtClean="0">
                <a:solidFill>
                  <a:srgbClr val="7F7F7F"/>
                </a:solidFill>
                <a:latin typeface="Calibri" pitchFamily="34" charset="0"/>
                <a:cs typeface="Times New Roman" pitchFamily="18" charset="0"/>
              </a:rPr>
              <a:t>Instructor : Hassen Ammari</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en-US" sz="6000" b="1" spc="-150" dirty="0" smtClean="0">
                <a:solidFill>
                  <a:srgbClr val="376092"/>
                </a:solidFill>
                <a:latin typeface="+mn-lt"/>
                <a:cs typeface="ae_AlMateen" pitchFamily="2" charset="-78"/>
              </a:rPr>
              <a:t>4</a:t>
            </a:r>
            <a:r>
              <a:rPr lang="en-US" sz="6000" b="1" spc="-150" baseline="30000" dirty="0" smtClean="0">
                <a:solidFill>
                  <a:srgbClr val="376092"/>
                </a:solidFill>
                <a:latin typeface="+mn-lt"/>
                <a:cs typeface="ae_AlMateen" pitchFamily="2" charset="-78"/>
              </a:rPr>
              <a:t>th</a:t>
            </a:r>
            <a:r>
              <a:rPr lang="en-US" sz="6000" b="1" spc="-150" dirty="0" smtClean="0">
                <a:solidFill>
                  <a:srgbClr val="376092"/>
                </a:solidFill>
                <a:latin typeface="+mn-lt"/>
                <a:cs typeface="ae_AlMateen" pitchFamily="2" charset="-78"/>
              </a:rPr>
              <a:t> Lecture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171" name="Text Placeholder 5"/>
          <p:cNvSpPr>
            <a:spLocks noGrp="1"/>
          </p:cNvSpPr>
          <p:nvPr>
            <p:ph idx="1"/>
          </p:nvPr>
        </p:nvSpPr>
        <p:spPr>
          <a:xfrm>
            <a:off x="495300" y="1600200"/>
            <a:ext cx="8915400" cy="4191000"/>
          </a:xfrm>
        </p:spPr>
        <p:txBody>
          <a:bodyPr/>
          <a:lstStyle/>
          <a:p>
            <a:pPr algn="ctr" eaLnBrk="1" hangingPunct="1"/>
            <a:r>
              <a:rPr lang="en-US" sz="3600" b="1" i="1" dirty="0" smtClean="0">
                <a:latin typeface="Algerian" pitchFamily="82" charset="0"/>
              </a:rPr>
              <a:t>The sounds of language</a:t>
            </a:r>
            <a:endParaRPr lang="en-US" sz="3600" b="1" i="1" dirty="0" smtClean="0">
              <a:latin typeface="Algerian" pitchFamily="82" charset="0"/>
              <a:cs typeface="Arial" pitchFamily="34" charset="0"/>
            </a:endParaRPr>
          </a:p>
          <a:p>
            <a:pPr marL="1082675" algn="just" eaLnBrk="1" hangingPunct="1">
              <a:buFont typeface="Wingdings" pitchFamily="2" charset="2"/>
              <a:buChar char="Ø"/>
            </a:pPr>
            <a:r>
              <a:rPr lang="en-US" sz="2800" dirty="0" smtClean="0">
                <a:cs typeface="Arial" pitchFamily="34" charset="0"/>
              </a:rPr>
              <a:t>Introduction</a:t>
            </a:r>
          </a:p>
          <a:p>
            <a:pPr marL="1082675" algn="just">
              <a:buFont typeface="Wingdings" pitchFamily="2" charset="2"/>
              <a:buChar char="Ø"/>
            </a:pPr>
            <a:r>
              <a:rPr lang="en-US" sz="2800" dirty="0" smtClean="0"/>
              <a:t>Phonetics</a:t>
            </a:r>
          </a:p>
          <a:p>
            <a:pPr marL="1082675" algn="just">
              <a:buFont typeface="Wingdings" pitchFamily="2" charset="2"/>
              <a:buChar char="Ø"/>
            </a:pPr>
            <a:r>
              <a:rPr lang="en-US" sz="2800" dirty="0" smtClean="0"/>
              <a:t>Voiced and voiceless sounds</a:t>
            </a:r>
          </a:p>
          <a:p>
            <a:pPr marL="1082675" algn="just">
              <a:buFont typeface="Wingdings" pitchFamily="2" charset="2"/>
              <a:buChar char="Ø"/>
            </a:pPr>
            <a:r>
              <a:rPr lang="en-US" sz="2800" dirty="0" smtClean="0"/>
              <a:t>Place of articulation: Bilabials / Labiodentals / Dentals / Alveolars / Palatals / Velars / Glottals</a:t>
            </a:r>
          </a:p>
          <a:p>
            <a:pPr marL="1082675" algn="just">
              <a:buFont typeface="Wingdings" pitchFamily="2" charset="2"/>
              <a:buChar char="Ø"/>
            </a:pPr>
            <a:r>
              <a:rPr lang="en-US" sz="2800" dirty="0" smtClean="0"/>
              <a:t>Charting consonant sounds</a:t>
            </a:r>
          </a:p>
          <a:p>
            <a:pPr marL="1082675" algn="just"/>
            <a:endParaRPr lang="en-US" sz="2800" dirty="0" smtClean="0"/>
          </a:p>
          <a:p>
            <a:pPr marL="1082675" algn="just"/>
            <a:endParaRPr lang="en-US" sz="2800"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buFont typeface="Wingdings" pitchFamily="2" charset="2"/>
              <a:buChar char="Ø"/>
            </a:pPr>
            <a:r>
              <a:rPr lang="en-US" sz="2800" dirty="0" smtClean="0"/>
              <a:t>Manner of articulation : Stops / Fricatives / Affricates / Nasals / Liquids / Glides / Vowels / Diphthongs </a:t>
            </a:r>
          </a:p>
          <a:p>
            <a:pPr algn="just">
              <a:buFont typeface="Wingdings" pitchFamily="2" charset="2"/>
              <a:buChar char="Ø"/>
            </a:pPr>
            <a:r>
              <a:rPr lang="en-US" sz="2800" dirty="0" smtClean="0"/>
              <a:t>Subtle individual variation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Diagram 10"/>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Content Placeholder 7"/>
          <p:cNvSpPr>
            <a:spLocks noGrp="1"/>
          </p:cNvSpPr>
          <p:nvPr>
            <p:ph idx="1"/>
          </p:nvPr>
        </p:nvSpPr>
        <p:spPr/>
        <p:txBody>
          <a:bodyPr/>
          <a:lstStyle/>
          <a:p>
            <a:pPr algn="just"/>
            <a:r>
              <a:rPr lang="en-US" sz="2800" dirty="0" smtClean="0"/>
              <a:t>The sounds of spoken English do not match up, a lot of the time, with letters of written English.</a:t>
            </a:r>
          </a:p>
          <a:p>
            <a:pPr algn="just"/>
            <a:r>
              <a:rPr lang="en-US" sz="2800" dirty="0" smtClean="0"/>
              <a:t>If we cannot use the letters of the alphabet in a consistent way to represent the sounds we make, how do we go about describing the sounds of a language like English? One solution is to produce a separate alphabet with symbols that represent sounds. Such a set of symbols does exist and is called the </a:t>
            </a:r>
            <a:r>
              <a:rPr lang="en-US" sz="2800" u="sng" dirty="0" smtClean="0"/>
              <a:t>phonetic alphabet</a:t>
            </a:r>
            <a:r>
              <a:rPr lang="en-US" sz="2800" dirty="0" smtClean="0"/>
              <a:t> (a set of symbols, each one representing a distinct sound segment)</a:t>
            </a:r>
            <a:endParaRPr lang="en-US" sz="2800" dirty="0"/>
          </a:p>
        </p:txBody>
      </p:sp>
      <p:sp>
        <p:nvSpPr>
          <p:cNvPr id="5" name="Slide Number Placeholder 3"/>
          <p:cNvSpPr>
            <a:spLocks noGrp="1"/>
          </p:cNvSpPr>
          <p:nvPr>
            <p:ph type="sldNum" sz="quarter" idx="4294967295"/>
          </p:nvPr>
        </p:nvSpPr>
        <p:spPr bwMode="auto">
          <a:xfrm>
            <a:off x="94234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ontent Placeholder 5"/>
          <p:cNvSpPr>
            <a:spLocks noGrp="1"/>
          </p:cNvSpPr>
          <p:nvPr>
            <p:ph idx="1"/>
          </p:nvPr>
        </p:nvSpPr>
        <p:spPr/>
        <p:txBody>
          <a:bodyPr/>
          <a:lstStyle/>
          <a:p>
            <a:pPr algn="just"/>
            <a:r>
              <a:rPr lang="en-US" sz="2800" b="1" dirty="0" smtClean="0"/>
              <a:t>Phonetics</a:t>
            </a:r>
            <a:r>
              <a:rPr lang="en-US" sz="2800" dirty="0" smtClean="0"/>
              <a:t> is the study of the characteristics of speech sounds.</a:t>
            </a:r>
          </a:p>
          <a:p>
            <a:pPr algn="just"/>
            <a:r>
              <a:rPr lang="en-US" sz="2800" b="1" dirty="0" smtClean="0"/>
              <a:t>Articulatory phonetics </a:t>
            </a:r>
            <a:r>
              <a:rPr lang="en-US" sz="2800" dirty="0" smtClean="0"/>
              <a:t>is the study of how speech sounds are produced.</a:t>
            </a:r>
          </a:p>
          <a:p>
            <a:pPr algn="just"/>
            <a:r>
              <a:rPr lang="en-US" sz="2800" b="1" dirty="0" smtClean="0"/>
              <a:t>Acoustic phonetics </a:t>
            </a:r>
            <a:r>
              <a:rPr lang="en-US" sz="2800" dirty="0" smtClean="0"/>
              <a:t>is the study of the physical properties of speech as sound waves.</a:t>
            </a:r>
          </a:p>
          <a:p>
            <a:pPr algn="just"/>
            <a:r>
              <a:rPr lang="en-US" sz="2800" b="1" dirty="0" smtClean="0"/>
              <a:t>Auditory phonetics </a:t>
            </a:r>
            <a:r>
              <a:rPr lang="en-US" sz="2800" dirty="0" smtClean="0"/>
              <a:t>is the study of the perception of speech sounds by the ear, also called “perceptual phonetics”.</a:t>
            </a:r>
            <a:endParaRPr lang="en-US" sz="2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In articulatory phonetics, we investigate how speech sounds are produced using the fairly complex oral equipment we have. We start with the air pushed out by the lungs up through the trachea /ˈ</a:t>
            </a:r>
            <a:r>
              <a:rPr lang="en-US" sz="2800" dirty="0" err="1" smtClean="0"/>
              <a:t>treɪkiə</a:t>
            </a:r>
            <a:r>
              <a:rPr lang="en-US" sz="2800" dirty="0" smtClean="0"/>
              <a:t>/ (or ‘windpipe’) to the larynx. Inside the larynx are your vocal cords, which take two basic positions.</a:t>
            </a:r>
          </a:p>
          <a:p>
            <a:pPr algn="just"/>
            <a:r>
              <a:rPr lang="en-US" sz="2800" dirty="0" smtClean="0"/>
              <a:t>1 When the vocal cords are spread apart, the air from the lungs passes between them unimpeded. Sounds produced in this way are described as </a:t>
            </a:r>
            <a:r>
              <a:rPr lang="en-US" sz="2800" b="1" dirty="0" smtClean="0"/>
              <a:t>voiceless.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lvl="0" algn="just"/>
            <a:r>
              <a:rPr lang="en-US" sz="3200" b="1" dirty="0" smtClean="0"/>
              <a:t>Voiced and voiceless sounds</a:t>
            </a:r>
            <a:endParaRPr lang="en-US" sz="3200" dirty="0"/>
          </a:p>
        </p:txBody>
      </p:sp>
      <p:sp>
        <p:nvSpPr>
          <p:cNvPr id="9" name="Content Placeholder 8"/>
          <p:cNvSpPr>
            <a:spLocks noGrp="1"/>
          </p:cNvSpPr>
          <p:nvPr>
            <p:ph idx="1"/>
          </p:nvPr>
        </p:nvSpPr>
        <p:spPr/>
        <p:txBody>
          <a:bodyPr/>
          <a:lstStyle/>
          <a:p>
            <a:pPr algn="just"/>
            <a:r>
              <a:rPr lang="en-US" sz="2800" dirty="0" smtClean="0"/>
              <a:t>2 When the vocal cords are drawn together, the air from the lungs repeatedly pushes them apart as it passes through, creating a vibration effect. Sounds produced in this way are described as </a:t>
            </a:r>
            <a:r>
              <a:rPr lang="en-US" sz="2800" b="1" dirty="0" smtClean="0"/>
              <a:t>voiced.</a:t>
            </a:r>
            <a:endParaRPr lang="en-US" sz="2800" dirty="0" smtClean="0"/>
          </a:p>
          <a:p>
            <a:pPr algn="just"/>
            <a:endParaRPr lang="en-US" sz="2800" dirty="0"/>
          </a:p>
        </p:txBody>
      </p:sp>
      <p:sp>
        <p:nvSpPr>
          <p:cNvPr id="5" name="Slide Number Placeholder 3"/>
          <p:cNvSpPr>
            <a:spLocks noGrp="1"/>
          </p:cNvSpPr>
          <p:nvPr>
            <p:ph type="sldNum" sz="quarter" idx="4294967295"/>
          </p:nvPr>
        </p:nvSpPr>
        <p:spPr bwMode="auto">
          <a:xfrm>
            <a:off x="9423400" y="6356350"/>
            <a:ext cx="482600" cy="365125"/>
          </a:xfrm>
          <a:noFill/>
          <a:ln>
            <a:miter lim="800000"/>
            <a:headEnd/>
            <a:tailEnd/>
          </a:ln>
        </p:spPr>
        <p:txBody>
          <a:bodyPr/>
          <a:lstStyle/>
          <a:p>
            <a:fld id="{E1D16D93-8795-4AD6-9A1F-54CC01E741BE}" type="slidenum">
              <a:rPr lang="ar-SA" smtClean="0">
                <a:cs typeface="Arial" pitchFamily="34" charset="0"/>
              </a:rPr>
              <a:pPr/>
              <a:t>8</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2" descr="C:\Users\user\Desktop\midsagsectionbw.jpg"/>
          <p:cNvPicPr>
            <a:picLocks noGrp="1" noChangeAspect="1" noChangeArrowheads="1"/>
          </p:cNvPicPr>
          <p:nvPr>
            <p:ph idx="1"/>
          </p:nvPr>
        </p:nvPicPr>
        <p:blipFill>
          <a:blip r:embed="rId7" cstate="print"/>
          <a:srcRect/>
          <a:stretch>
            <a:fillRect/>
          </a:stretch>
        </p:blipFill>
        <p:spPr bwMode="auto">
          <a:xfrm>
            <a:off x="2209800" y="1542485"/>
            <a:ext cx="4940808" cy="4741045"/>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sz="3200" b="1" dirty="0" smtClean="0"/>
              <a:t>Place of articulation</a:t>
            </a:r>
            <a:endParaRPr lang="en-US" sz="3200" dirty="0"/>
          </a:p>
        </p:txBody>
      </p:sp>
      <p:pic>
        <p:nvPicPr>
          <p:cNvPr id="4" name="Picture 4"/>
          <p:cNvPicPr>
            <a:picLocks noGrp="1" noChangeAspect="1" noChangeArrowheads="1"/>
          </p:cNvPicPr>
          <p:nvPr>
            <p:ph idx="1"/>
          </p:nvPr>
        </p:nvPicPr>
        <p:blipFill>
          <a:blip r:embed="rId2" cstate="print"/>
          <a:srcRect/>
          <a:stretch>
            <a:fillRect/>
          </a:stretch>
        </p:blipFill>
        <p:spPr bwMode="auto">
          <a:xfrm>
            <a:off x="2438400" y="1524000"/>
            <a:ext cx="4405312" cy="4724400"/>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sz="3200" b="1" dirty="0" smtClean="0"/>
              <a:t>Place of articulation</a:t>
            </a:r>
            <a:endParaRPr lang="en-US" sz="3200" dirty="0"/>
          </a:p>
        </p:txBody>
      </p:sp>
      <p:sp>
        <p:nvSpPr>
          <p:cNvPr id="5" name="Content Placeholder 4"/>
          <p:cNvSpPr>
            <a:spLocks noGrp="1"/>
          </p:cNvSpPr>
          <p:nvPr>
            <p:ph idx="1"/>
          </p:nvPr>
        </p:nvSpPr>
        <p:spPr/>
        <p:txBody>
          <a:bodyPr/>
          <a:lstStyle/>
          <a:p>
            <a:pPr algn="just"/>
            <a:r>
              <a:rPr lang="en-US" sz="2800" dirty="0" smtClean="0"/>
              <a:t>Once the air leave the lungs and passes through the larynx, it comes up and out through the mouth and/or the nose. Most consonant sounds are produced by using the tongue and other parts of the mouth to limit, in some way, the shape of the oral cavity through which the air is passing. The terms used to describe many sounds are those which denote the place of articulation of the sound: that is, the location inside the mouth at which the constriction takes place.</a:t>
            </a:r>
            <a:endParaRPr lang="en-US" sz="2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sz="3200" b="1" dirty="0" smtClean="0"/>
              <a:t>Place of articulation</a:t>
            </a:r>
            <a:endParaRPr lang="en-US" sz="3200" dirty="0"/>
          </a:p>
        </p:txBody>
      </p:sp>
      <p:sp>
        <p:nvSpPr>
          <p:cNvPr id="3" name="Content Placeholder 2"/>
          <p:cNvSpPr>
            <a:spLocks noGrp="1"/>
          </p:cNvSpPr>
          <p:nvPr>
            <p:ph idx="1"/>
          </p:nvPr>
        </p:nvSpPr>
        <p:spPr/>
        <p:txBody>
          <a:bodyPr/>
          <a:lstStyle/>
          <a:p>
            <a:pPr algn="just"/>
            <a:r>
              <a:rPr lang="en-US" sz="2800" dirty="0" smtClean="0"/>
              <a:t>The following links are very helpful to learn about different places and manners of articulation</a:t>
            </a:r>
          </a:p>
          <a:p>
            <a:pPr algn="just"/>
            <a:endParaRPr lang="en-US" sz="2800" dirty="0" smtClean="0">
              <a:hlinkClick r:id="rId2"/>
            </a:endParaRPr>
          </a:p>
          <a:p>
            <a:pPr algn="just"/>
            <a:r>
              <a:rPr lang="en-US" sz="2800" dirty="0" smtClean="0">
                <a:hlinkClick r:id="rId2"/>
              </a:rPr>
              <a:t>http://www.uiowa.edu/~acadtech/phonetics/anatomy.htm</a:t>
            </a:r>
            <a:endParaRPr lang="en-US" sz="2800" dirty="0" smtClean="0"/>
          </a:p>
          <a:p>
            <a:pPr algn="just"/>
            <a:r>
              <a:rPr lang="en-US" sz="2800" dirty="0" smtClean="0"/>
              <a:t>and</a:t>
            </a:r>
          </a:p>
          <a:p>
            <a:pPr algn="just"/>
            <a:r>
              <a:rPr lang="en-US" sz="2800" dirty="0" smtClean="0">
                <a:hlinkClick r:id="rId3"/>
              </a:rPr>
              <a:t>http://www.uiowa.edu/~acadtech/phonetics/english/frameset.html</a:t>
            </a:r>
            <a:endParaRPr lang="en-US" sz="2800"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sz="3200" b="1" dirty="0" smtClean="0"/>
              <a:t>Place of articulation</a:t>
            </a:r>
            <a:endParaRPr lang="en-US" sz="3200" dirty="0"/>
          </a:p>
        </p:txBody>
      </p:sp>
      <p:sp>
        <p:nvSpPr>
          <p:cNvPr id="3" name="Content Placeholder 2"/>
          <p:cNvSpPr>
            <a:spLocks noGrp="1"/>
          </p:cNvSpPr>
          <p:nvPr>
            <p:ph idx="1"/>
          </p:nvPr>
        </p:nvSpPr>
        <p:spPr/>
        <p:txBody>
          <a:bodyPr/>
          <a:lstStyle/>
          <a:p>
            <a:pPr algn="just"/>
            <a:r>
              <a:rPr lang="en-US" sz="2800" b="1" dirty="0" smtClean="0"/>
              <a:t>Bilabials: </a:t>
            </a:r>
            <a:r>
              <a:rPr lang="en-US" sz="2800" dirty="0" smtClean="0"/>
              <a:t>are sounds formed using both upper and lower lips. The lower lip articulates against the upper lip. [p] is voiceless, and [b], [m] and [w] are voiced.</a:t>
            </a:r>
          </a:p>
          <a:p>
            <a:pPr algn="just"/>
            <a:r>
              <a:rPr lang="en-US" sz="2800" b="1" dirty="0" smtClean="0"/>
              <a:t>Labiodentals: </a:t>
            </a:r>
            <a:r>
              <a:rPr lang="en-US" sz="2800" dirty="0" smtClean="0"/>
              <a:t>are sounds formed with the upper teeth and the lower lip. The lower lip articulates against the upper teeth. [f] is voiceless, and [v] is voiced.</a:t>
            </a:r>
          </a:p>
          <a:p>
            <a:pPr algn="just"/>
            <a:r>
              <a:rPr lang="en-US" sz="2800" b="1" dirty="0" smtClean="0"/>
              <a:t>Dentals: </a:t>
            </a:r>
            <a:r>
              <a:rPr lang="en-US" sz="2800" dirty="0" smtClean="0"/>
              <a:t>are sounds formed with the tongue tip behind the upper front teeth (also referred to as </a:t>
            </a:r>
            <a:r>
              <a:rPr lang="en-US" sz="2800" i="1" dirty="0" err="1" smtClean="0"/>
              <a:t>interdentals</a:t>
            </a:r>
            <a:r>
              <a:rPr lang="en-US" sz="2800" i="1" dirty="0" smtClean="0"/>
              <a:t>)</a:t>
            </a:r>
            <a:r>
              <a:rPr lang="en-US" sz="2800" dirty="0" smtClean="0"/>
              <a:t>. The tongue tip articulates against the upper teeth. [θ] is voiceless, and [ð] is voiced.</a:t>
            </a:r>
            <a:endParaRPr lang="en-US" sz="2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sz="3200" b="1" dirty="0" smtClean="0"/>
              <a:t>Place of articulation</a:t>
            </a:r>
            <a:endParaRPr lang="en-US" sz="3200" dirty="0"/>
          </a:p>
        </p:txBody>
      </p:sp>
      <p:sp>
        <p:nvSpPr>
          <p:cNvPr id="3" name="Content Placeholder 2"/>
          <p:cNvSpPr>
            <a:spLocks noGrp="1"/>
          </p:cNvSpPr>
          <p:nvPr>
            <p:ph idx="1"/>
          </p:nvPr>
        </p:nvSpPr>
        <p:spPr/>
        <p:txBody>
          <a:bodyPr/>
          <a:lstStyle/>
          <a:p>
            <a:pPr algn="just"/>
            <a:r>
              <a:rPr lang="en-US" sz="2800" b="1" dirty="0" smtClean="0"/>
              <a:t>Alveolars: </a:t>
            </a:r>
            <a:r>
              <a:rPr lang="en-US" sz="2800" dirty="0" smtClean="0"/>
              <a:t>are sounds formed with the front part of the tongue on the alveolar ridge, which is the rough, bony ridge immediately behind and above the upper teeth. The tongue tip and/or blade articulates against the teeth ridge. [t] and [s] are voiceless whereas [d], [z] and [n] are voiced. Other alveolars are [l] and [r].</a:t>
            </a:r>
          </a:p>
          <a:p>
            <a:pPr algn="just"/>
            <a:r>
              <a:rPr lang="en-US" sz="2800" b="1" dirty="0" smtClean="0"/>
              <a:t>Palatals (Alveopalatals): </a:t>
            </a:r>
            <a:r>
              <a:rPr lang="en-US" sz="2800" dirty="0" smtClean="0"/>
              <a:t>are sounds produced with the tongue and the palate</a:t>
            </a:r>
            <a:r>
              <a:rPr lang="en-US" sz="2800" b="1" dirty="0" smtClean="0"/>
              <a:t>. </a:t>
            </a:r>
            <a:r>
              <a:rPr lang="en-US" sz="2800" dirty="0" smtClean="0"/>
              <a:t>The tongue front articulates against the hard palate. [ʃ] and [tʃ] ] are voiceless whereas [ʒ], [dʒ] and [j] are voiced.</a:t>
            </a:r>
            <a:endParaRPr lang="en-US" sz="2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sz="3200" b="1" dirty="0" smtClean="0"/>
              <a:t>Place of articulation</a:t>
            </a:r>
            <a:endParaRPr lang="en-US" sz="3200" dirty="0"/>
          </a:p>
        </p:txBody>
      </p:sp>
      <p:sp>
        <p:nvSpPr>
          <p:cNvPr id="3" name="Content Placeholder 2"/>
          <p:cNvSpPr>
            <a:spLocks noGrp="1"/>
          </p:cNvSpPr>
          <p:nvPr>
            <p:ph idx="1"/>
          </p:nvPr>
        </p:nvSpPr>
        <p:spPr/>
        <p:txBody>
          <a:bodyPr/>
          <a:lstStyle/>
          <a:p>
            <a:pPr algn="just"/>
            <a:r>
              <a:rPr lang="en-US" sz="2800" b="1" dirty="0" smtClean="0"/>
              <a:t>Velars:</a:t>
            </a:r>
            <a:r>
              <a:rPr lang="en-US" sz="2800" dirty="0" smtClean="0"/>
              <a:t> are sounds produced with the back of the tongue against the velum. The tongue back articulates against the soft palate. [k] is  voiceless whereas [g] and [ŋ] are voiced.</a:t>
            </a:r>
          </a:p>
          <a:p>
            <a:pPr algn="just"/>
            <a:r>
              <a:rPr lang="en-US" sz="2800" b="1" dirty="0" smtClean="0"/>
              <a:t>Glottals: </a:t>
            </a:r>
            <a:r>
              <a:rPr lang="en-US" sz="2800" dirty="0" smtClean="0"/>
              <a:t>In fact there is only one sound that is produced without the active use of the tongue and other parts of the mouth. It is the voiceless sound [h].</a:t>
            </a:r>
            <a:r>
              <a:rPr lang="en-US" sz="2800" b="1" dirty="0" smtClean="0"/>
              <a:t> </a:t>
            </a:r>
            <a:r>
              <a:rPr lang="en-US" sz="2800" dirty="0" smtClean="0"/>
              <a:t>The vocal folds themselves are the place of articulation.</a:t>
            </a:r>
            <a:endParaRPr lang="en-US" sz="2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Having described in some detail the place of articulation of English consonant sounds, we can summarize the basic information in the accompanying chart. Along the top of the chart are the different labels for places of articulation and, under each, the labels −V (= voiceless) and +V (= voiced). Also included in this chart, on the left-hand side, is a set of terms used to describe ‘manner of articulation’ which we will discuss in the following section</a:t>
            </a:r>
          </a:p>
          <a:p>
            <a:pPr algn="just"/>
            <a:endParaRPr lang="en-US" sz="2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Content Placeholder 4"/>
          <p:cNvGraphicFramePr>
            <a:graphicFrameLocks noGrp="1"/>
          </p:cNvGraphicFramePr>
          <p:nvPr>
            <p:ph idx="1"/>
          </p:nvPr>
        </p:nvGraphicFramePr>
        <p:xfrm>
          <a:off x="533400" y="2590800"/>
          <a:ext cx="8915407" cy="3235960"/>
        </p:xfrm>
        <a:graphic>
          <a:graphicData uri="http://schemas.openxmlformats.org/drawingml/2006/table">
            <a:tbl>
              <a:tblPr firstRow="1" bandRow="1">
                <a:tableStyleId>{5C22544A-7EE6-4342-B048-85BDC9FD1C3A}</a:tableStyleId>
              </a:tblPr>
              <a:tblGrid>
                <a:gridCol w="1114425"/>
                <a:gridCol w="557213"/>
                <a:gridCol w="557213"/>
                <a:gridCol w="557213"/>
                <a:gridCol w="557213"/>
                <a:gridCol w="557213"/>
                <a:gridCol w="557213"/>
                <a:gridCol w="557213"/>
                <a:gridCol w="557213"/>
                <a:gridCol w="557213"/>
                <a:gridCol w="557213"/>
                <a:gridCol w="557213"/>
                <a:gridCol w="557213"/>
                <a:gridCol w="557213"/>
                <a:gridCol w="557213"/>
              </a:tblGrid>
              <a:tr h="370840">
                <a:tc>
                  <a:txBody>
                    <a:bodyPr/>
                    <a:lstStyle/>
                    <a:p>
                      <a:endParaRPr lang="en-US" dirty="0"/>
                    </a:p>
                  </a:txBody>
                  <a:tcPr/>
                </a:tc>
                <a:tc gridSpan="2">
                  <a:txBody>
                    <a:bodyPr/>
                    <a:lstStyle/>
                    <a:p>
                      <a:r>
                        <a:rPr lang="en-US" sz="1800" b="1" kern="1200" dirty="0" smtClean="0">
                          <a:solidFill>
                            <a:schemeClr val="lt1"/>
                          </a:solidFill>
                          <a:latin typeface="+mn-lt"/>
                          <a:ea typeface="+mn-ea"/>
                          <a:cs typeface="+mn-cs"/>
                        </a:rPr>
                        <a:t>Bilabial </a:t>
                      </a:r>
                      <a:endParaRPr lang="en-US" dirty="0"/>
                    </a:p>
                  </a:txBody>
                  <a:tcPr/>
                </a:tc>
                <a:tc hMerge="1">
                  <a:txBody>
                    <a:bodyPr/>
                    <a:lstStyle/>
                    <a:p>
                      <a:endParaRPr lang="en-US"/>
                    </a:p>
                  </a:txBody>
                  <a:tcPr/>
                </a:tc>
                <a:tc gridSpan="2">
                  <a:txBody>
                    <a:bodyPr/>
                    <a:lstStyle/>
                    <a:p>
                      <a:r>
                        <a:rPr lang="en-US" sz="1800" b="1" kern="1200" dirty="0" err="1" smtClean="0">
                          <a:solidFill>
                            <a:schemeClr val="lt1"/>
                          </a:solidFill>
                          <a:latin typeface="+mn-lt"/>
                          <a:ea typeface="+mn-ea"/>
                          <a:cs typeface="+mn-cs"/>
                        </a:rPr>
                        <a:t>Labio</a:t>
                      </a:r>
                      <a:r>
                        <a:rPr lang="en-US" sz="1800" b="1" kern="1200" dirty="0" smtClean="0">
                          <a:solidFill>
                            <a:schemeClr val="lt1"/>
                          </a:solidFill>
                          <a:latin typeface="+mn-lt"/>
                          <a:ea typeface="+mn-ea"/>
                          <a:cs typeface="+mn-cs"/>
                        </a:rPr>
                        <a:t>-dental </a:t>
                      </a:r>
                      <a:endParaRPr lang="en-US" dirty="0"/>
                    </a:p>
                  </a:txBody>
                  <a:tcPr/>
                </a:tc>
                <a:tc hMerge="1">
                  <a:txBody>
                    <a:bodyPr/>
                    <a:lstStyle/>
                    <a:p>
                      <a:endParaRPr lang="en-US"/>
                    </a:p>
                  </a:txBody>
                  <a:tcPr/>
                </a:tc>
                <a:tc gridSpan="2">
                  <a:txBody>
                    <a:bodyPr/>
                    <a:lstStyle/>
                    <a:p>
                      <a:r>
                        <a:rPr lang="en-US" sz="1800" b="1" kern="1200" dirty="0" smtClean="0">
                          <a:solidFill>
                            <a:schemeClr val="lt1"/>
                          </a:solidFill>
                          <a:latin typeface="+mn-lt"/>
                          <a:ea typeface="+mn-ea"/>
                          <a:cs typeface="+mn-cs"/>
                        </a:rPr>
                        <a:t>Dental </a:t>
                      </a:r>
                      <a:endParaRPr lang="en-US" dirty="0"/>
                    </a:p>
                  </a:txBody>
                  <a:tcPr/>
                </a:tc>
                <a:tc hMerge="1">
                  <a:txBody>
                    <a:bodyPr/>
                    <a:lstStyle/>
                    <a:p>
                      <a:endParaRPr lang="en-US"/>
                    </a:p>
                  </a:txBody>
                  <a:tcPr/>
                </a:tc>
                <a:tc gridSpan="2">
                  <a:txBody>
                    <a:bodyPr/>
                    <a:lstStyle/>
                    <a:p>
                      <a:r>
                        <a:rPr lang="en-US" sz="1800" b="1" kern="1200" dirty="0" smtClean="0">
                          <a:solidFill>
                            <a:schemeClr val="lt1"/>
                          </a:solidFill>
                          <a:latin typeface="+mn-lt"/>
                          <a:ea typeface="+mn-ea"/>
                          <a:cs typeface="+mn-cs"/>
                        </a:rPr>
                        <a:t>Alveolar </a:t>
                      </a:r>
                      <a:endParaRPr lang="en-US" dirty="0"/>
                    </a:p>
                  </a:txBody>
                  <a:tcPr/>
                </a:tc>
                <a:tc hMerge="1">
                  <a:txBody>
                    <a:bodyPr/>
                    <a:lstStyle/>
                    <a:p>
                      <a:endParaRPr lang="en-US"/>
                    </a:p>
                  </a:txBody>
                  <a:tcPr/>
                </a:tc>
                <a:tc gridSpan="2">
                  <a:txBody>
                    <a:bodyPr/>
                    <a:lstStyle/>
                    <a:p>
                      <a:r>
                        <a:rPr lang="en-US" sz="1800" b="1" kern="1200" dirty="0" smtClean="0">
                          <a:solidFill>
                            <a:schemeClr val="lt1"/>
                          </a:solidFill>
                          <a:latin typeface="+mn-lt"/>
                          <a:ea typeface="+mn-ea"/>
                          <a:cs typeface="+mn-cs"/>
                        </a:rPr>
                        <a:t>Palatal </a:t>
                      </a:r>
                      <a:endParaRPr lang="en-US" dirty="0"/>
                    </a:p>
                  </a:txBody>
                  <a:tcPr/>
                </a:tc>
                <a:tc hMerge="1">
                  <a:txBody>
                    <a:bodyPr/>
                    <a:lstStyle/>
                    <a:p>
                      <a:endParaRPr lang="en-US"/>
                    </a:p>
                  </a:txBody>
                  <a:tcPr/>
                </a:tc>
                <a:tc gridSpan="2">
                  <a:txBody>
                    <a:bodyPr/>
                    <a:lstStyle/>
                    <a:p>
                      <a:r>
                        <a:rPr lang="en-US" sz="1800" b="1" kern="1200" dirty="0" smtClean="0">
                          <a:solidFill>
                            <a:schemeClr val="lt1"/>
                          </a:solidFill>
                          <a:latin typeface="+mn-lt"/>
                          <a:ea typeface="+mn-ea"/>
                          <a:cs typeface="+mn-cs"/>
                        </a:rPr>
                        <a:t>Velar </a:t>
                      </a:r>
                      <a:endParaRPr lang="en-US" dirty="0"/>
                    </a:p>
                  </a:txBody>
                  <a:tcPr/>
                </a:tc>
                <a:tc hMerge="1">
                  <a:txBody>
                    <a:bodyPr/>
                    <a:lstStyle/>
                    <a:p>
                      <a:endParaRPr lang="en-US"/>
                    </a:p>
                  </a:txBody>
                  <a:tcPr/>
                </a:tc>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kern="1200" dirty="0" smtClean="0">
                          <a:solidFill>
                            <a:schemeClr val="lt1"/>
                          </a:solidFill>
                          <a:latin typeface="+mn-lt"/>
                          <a:ea typeface="+mn-ea"/>
                          <a:cs typeface="+mn-cs"/>
                        </a:rPr>
                        <a:t>Glottal</a:t>
                      </a:r>
                    </a:p>
                    <a:p>
                      <a:endParaRPr lang="en-US" dirty="0"/>
                    </a:p>
                  </a:txBody>
                  <a:tcPr/>
                </a:tc>
                <a:tc hMerge="1">
                  <a:txBody>
                    <a:bodyPr/>
                    <a:lstStyle/>
                    <a:p>
                      <a:endParaRPr lang="en-US"/>
                    </a:p>
                  </a:txBody>
                  <a:tcPr/>
                </a:tc>
              </a:tr>
              <a:tr h="370840">
                <a:tc>
                  <a:txBody>
                    <a:bodyPr/>
                    <a:lstStyle/>
                    <a:p>
                      <a:endParaRPr lang="en-US" dirty="0"/>
                    </a:p>
                  </a:txBody>
                  <a:tcPr/>
                </a:tc>
                <a:tc>
                  <a:txBody>
                    <a:bodyPr/>
                    <a:lstStyle/>
                    <a:p>
                      <a:r>
                        <a:rPr lang="en-US" dirty="0" smtClean="0"/>
                        <a:t>-V</a:t>
                      </a:r>
                      <a:endParaRPr lang="en-US" dirty="0"/>
                    </a:p>
                  </a:txBody>
                  <a:tcPr/>
                </a:tc>
                <a:tc>
                  <a:txBody>
                    <a:bodyPr/>
                    <a:lstStyle/>
                    <a:p>
                      <a:r>
                        <a:rPr lang="en-US" dirty="0" smtClean="0"/>
                        <a:t>+V</a:t>
                      </a:r>
                      <a:endParaRPr lang="en-US" dirty="0"/>
                    </a:p>
                  </a:txBody>
                  <a:tcPr/>
                </a:tc>
                <a:tc>
                  <a:txBody>
                    <a:bodyPr/>
                    <a:lstStyle/>
                    <a:p>
                      <a:r>
                        <a:rPr lang="en-US" dirty="0" smtClean="0"/>
                        <a:t>-V</a:t>
                      </a:r>
                      <a:endParaRPr lang="en-US" dirty="0"/>
                    </a:p>
                  </a:txBody>
                  <a:tcPr/>
                </a:tc>
                <a:tc>
                  <a:txBody>
                    <a:bodyPr/>
                    <a:lstStyle/>
                    <a:p>
                      <a:r>
                        <a:rPr lang="en-US" dirty="0" smtClean="0"/>
                        <a:t>+V</a:t>
                      </a:r>
                      <a:endParaRPr lang="en-US" dirty="0"/>
                    </a:p>
                  </a:txBody>
                  <a:tcPr/>
                </a:tc>
                <a:tc>
                  <a:txBody>
                    <a:bodyPr/>
                    <a:lstStyle/>
                    <a:p>
                      <a:r>
                        <a:rPr lang="en-US" dirty="0" smtClean="0"/>
                        <a:t>-V</a:t>
                      </a:r>
                      <a:endParaRPr lang="en-US" dirty="0"/>
                    </a:p>
                  </a:txBody>
                  <a:tcPr/>
                </a:tc>
                <a:tc>
                  <a:txBody>
                    <a:bodyPr/>
                    <a:lstStyle/>
                    <a:p>
                      <a:r>
                        <a:rPr lang="en-US" dirty="0" smtClean="0"/>
                        <a:t>+V</a:t>
                      </a:r>
                      <a:endParaRPr lang="en-US" dirty="0"/>
                    </a:p>
                  </a:txBody>
                  <a:tcPr/>
                </a:tc>
                <a:tc>
                  <a:txBody>
                    <a:bodyPr/>
                    <a:lstStyle/>
                    <a:p>
                      <a:r>
                        <a:rPr lang="en-US" dirty="0" smtClean="0"/>
                        <a:t>-V</a:t>
                      </a:r>
                      <a:endParaRPr lang="en-US" dirty="0"/>
                    </a:p>
                  </a:txBody>
                  <a:tcPr/>
                </a:tc>
                <a:tc>
                  <a:txBody>
                    <a:bodyPr/>
                    <a:lstStyle/>
                    <a:p>
                      <a:r>
                        <a:rPr lang="en-US" dirty="0" smtClean="0"/>
                        <a:t>+V</a:t>
                      </a:r>
                      <a:endParaRPr lang="en-US" dirty="0"/>
                    </a:p>
                  </a:txBody>
                  <a:tcPr/>
                </a:tc>
                <a:tc>
                  <a:txBody>
                    <a:bodyPr/>
                    <a:lstStyle/>
                    <a:p>
                      <a:r>
                        <a:rPr lang="en-US" dirty="0" smtClean="0"/>
                        <a:t>-V</a:t>
                      </a:r>
                      <a:endParaRPr lang="en-US" dirty="0"/>
                    </a:p>
                  </a:txBody>
                  <a:tcPr/>
                </a:tc>
                <a:tc>
                  <a:txBody>
                    <a:bodyPr/>
                    <a:lstStyle/>
                    <a:p>
                      <a:r>
                        <a:rPr lang="en-US" dirty="0" smtClean="0"/>
                        <a:t>+V</a:t>
                      </a:r>
                      <a:endParaRPr lang="en-US" dirty="0"/>
                    </a:p>
                  </a:txBody>
                  <a:tcPr/>
                </a:tc>
                <a:tc>
                  <a:txBody>
                    <a:bodyPr/>
                    <a:lstStyle/>
                    <a:p>
                      <a:r>
                        <a:rPr lang="en-US" dirty="0" smtClean="0"/>
                        <a:t>-V</a:t>
                      </a:r>
                      <a:endParaRPr lang="en-US" dirty="0"/>
                    </a:p>
                  </a:txBody>
                  <a:tcPr/>
                </a:tc>
                <a:tc>
                  <a:txBody>
                    <a:bodyPr/>
                    <a:lstStyle/>
                    <a:p>
                      <a:r>
                        <a:rPr lang="en-US" dirty="0" smtClean="0"/>
                        <a:t>+V</a:t>
                      </a:r>
                      <a:endParaRPr lang="en-US" dirty="0"/>
                    </a:p>
                  </a:txBody>
                  <a:tcPr/>
                </a:tc>
                <a:tc>
                  <a:txBody>
                    <a:bodyPr/>
                    <a:lstStyle/>
                    <a:p>
                      <a:r>
                        <a:rPr lang="en-US" dirty="0" smtClean="0"/>
                        <a:t>-V</a:t>
                      </a:r>
                      <a:endParaRPr lang="en-US" dirty="0"/>
                    </a:p>
                  </a:txBody>
                  <a:tcPr/>
                </a:tc>
                <a:tc>
                  <a:txBody>
                    <a:bodyPr/>
                    <a:lstStyle/>
                    <a:p>
                      <a:r>
                        <a:rPr lang="en-US" dirty="0" smtClean="0"/>
                        <a:t>+V</a:t>
                      </a:r>
                      <a:endParaRPr lang="en-US" dirty="0"/>
                    </a:p>
                  </a:txBody>
                  <a:tcPr/>
                </a:tc>
              </a:tr>
              <a:tr h="370840">
                <a:tc>
                  <a:txBody>
                    <a:bodyPr/>
                    <a:lstStyle/>
                    <a:p>
                      <a:r>
                        <a:rPr lang="en-US" sz="1800" kern="1200" dirty="0" smtClean="0">
                          <a:solidFill>
                            <a:schemeClr val="dk1"/>
                          </a:solidFill>
                          <a:latin typeface="+mn-lt"/>
                          <a:ea typeface="+mn-ea"/>
                          <a:cs typeface="+mn-cs"/>
                        </a:rPr>
                        <a:t>Stops </a:t>
                      </a:r>
                      <a:endParaRPr lang="en-US" dirty="0"/>
                    </a:p>
                  </a:txBody>
                  <a:tcPr/>
                </a:tc>
                <a:tc>
                  <a:txBody>
                    <a:bodyPr/>
                    <a:lstStyle/>
                    <a:p>
                      <a:r>
                        <a:rPr lang="en-US" dirty="0" smtClean="0"/>
                        <a:t>p     </a:t>
                      </a:r>
                      <a:endParaRPr lang="en-US" dirty="0"/>
                    </a:p>
                  </a:txBody>
                  <a:tcPr/>
                </a:tc>
                <a:tc>
                  <a:txBody>
                    <a:bodyPr/>
                    <a:lstStyle/>
                    <a:p>
                      <a:r>
                        <a:rPr lang="en-US" dirty="0" smtClean="0"/>
                        <a:t>b</a:t>
                      </a:r>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r>
                        <a:rPr lang="en-US" dirty="0" smtClean="0"/>
                        <a:t>t</a:t>
                      </a:r>
                      <a:endParaRPr lang="en-US" dirty="0"/>
                    </a:p>
                  </a:txBody>
                  <a:tcPr/>
                </a:tc>
                <a:tc>
                  <a:txBody>
                    <a:bodyPr/>
                    <a:lstStyle/>
                    <a:p>
                      <a:r>
                        <a:rPr lang="en-US" dirty="0" smtClean="0"/>
                        <a:t>d</a:t>
                      </a:r>
                      <a:endParaRPr lang="en-US" dirty="0"/>
                    </a:p>
                  </a:txBody>
                  <a:tcPr/>
                </a:tc>
                <a:tc>
                  <a:txBody>
                    <a:bodyPr/>
                    <a:lstStyle/>
                    <a:p>
                      <a:endParaRPr lang="en-US" dirty="0"/>
                    </a:p>
                  </a:txBody>
                  <a:tcPr/>
                </a:tc>
                <a:tc>
                  <a:txBody>
                    <a:bodyPr/>
                    <a:lstStyle/>
                    <a:p>
                      <a:endParaRPr lang="en-US" dirty="0"/>
                    </a:p>
                  </a:txBody>
                  <a:tcPr/>
                </a:tc>
                <a:tc>
                  <a:txBody>
                    <a:bodyPr/>
                    <a:lstStyle/>
                    <a:p>
                      <a:r>
                        <a:rPr lang="en-US" dirty="0" smtClean="0"/>
                        <a:t>k</a:t>
                      </a:r>
                      <a:endParaRPr lang="en-US" dirty="0"/>
                    </a:p>
                  </a:txBody>
                  <a:tcPr/>
                </a:tc>
                <a:tc>
                  <a:txBody>
                    <a:bodyPr/>
                    <a:lstStyle/>
                    <a:p>
                      <a:r>
                        <a:rPr lang="en-US" dirty="0" smtClean="0"/>
                        <a:t>g</a:t>
                      </a:r>
                      <a:endParaRPr lang="en-US" dirty="0"/>
                    </a:p>
                  </a:txBody>
                  <a:tcPr/>
                </a:tc>
                <a:tc>
                  <a:txBody>
                    <a:bodyPr/>
                    <a:lstStyle/>
                    <a:p>
                      <a:endParaRPr lang="en-US" dirty="0"/>
                    </a:p>
                  </a:txBody>
                  <a:tcPr/>
                </a:tc>
                <a:tc>
                  <a:txBody>
                    <a:bodyPr/>
                    <a:lstStyle/>
                    <a:p>
                      <a:endParaRPr lang="en-US" dirty="0"/>
                    </a:p>
                  </a:txBody>
                  <a:tcPr/>
                </a:tc>
              </a:tr>
              <a:tr h="370840">
                <a:tc>
                  <a:txBody>
                    <a:bodyPr/>
                    <a:lstStyle/>
                    <a:p>
                      <a:r>
                        <a:rPr lang="en-US" sz="1800" kern="1200" dirty="0" smtClean="0">
                          <a:solidFill>
                            <a:schemeClr val="dk1"/>
                          </a:solidFill>
                          <a:latin typeface="+mn-lt"/>
                          <a:ea typeface="+mn-ea"/>
                          <a:cs typeface="+mn-cs"/>
                        </a:rPr>
                        <a:t>Fricatives </a:t>
                      </a:r>
                      <a:endParaRPr lang="en-US" dirty="0"/>
                    </a:p>
                  </a:txBody>
                  <a:tcPr/>
                </a:tc>
                <a:tc>
                  <a:txBody>
                    <a:bodyPr/>
                    <a:lstStyle/>
                    <a:p>
                      <a:endParaRPr lang="en-US" dirty="0"/>
                    </a:p>
                  </a:txBody>
                  <a:tcPr/>
                </a:tc>
                <a:tc>
                  <a:txBody>
                    <a:bodyPr/>
                    <a:lstStyle/>
                    <a:p>
                      <a:endParaRPr lang="en-US" dirty="0"/>
                    </a:p>
                  </a:txBody>
                  <a:tcPr/>
                </a:tc>
                <a:tc>
                  <a:txBody>
                    <a:bodyPr/>
                    <a:lstStyle/>
                    <a:p>
                      <a:r>
                        <a:rPr lang="en-US" dirty="0" smtClean="0"/>
                        <a:t>f</a:t>
                      </a:r>
                      <a:endParaRPr lang="en-US" dirty="0"/>
                    </a:p>
                  </a:txBody>
                  <a:tcPr/>
                </a:tc>
                <a:tc>
                  <a:txBody>
                    <a:bodyPr/>
                    <a:lstStyle/>
                    <a:p>
                      <a:r>
                        <a:rPr lang="en-US" dirty="0" smtClean="0"/>
                        <a:t>v</a:t>
                      </a:r>
                      <a:endParaRPr lang="en-US" dirty="0"/>
                    </a:p>
                  </a:txBody>
                  <a:tcPr/>
                </a:tc>
                <a:tc>
                  <a:txBody>
                    <a:bodyPr/>
                    <a:lstStyle/>
                    <a:p>
                      <a:r>
                        <a:rPr lang="el-GR" sz="1800" kern="1200" dirty="0" smtClean="0">
                          <a:solidFill>
                            <a:schemeClr val="dk1"/>
                          </a:solidFill>
                          <a:latin typeface="+mn-lt"/>
                          <a:ea typeface="+mn-ea"/>
                          <a:cs typeface="+mn-cs"/>
                        </a:rPr>
                        <a:t>θ</a:t>
                      </a:r>
                      <a:endParaRPr lang="en-US" dirty="0"/>
                    </a:p>
                  </a:txBody>
                  <a:tcPr/>
                </a:tc>
                <a:tc>
                  <a:txBody>
                    <a:bodyPr/>
                    <a:lstStyle/>
                    <a:p>
                      <a:r>
                        <a:rPr lang="en-US" sz="1800" kern="1200" dirty="0" smtClean="0">
                          <a:solidFill>
                            <a:schemeClr val="dk1"/>
                          </a:solidFill>
                          <a:latin typeface="+mn-lt"/>
                          <a:ea typeface="+mn-ea"/>
                          <a:cs typeface="+mn-cs"/>
                        </a:rPr>
                        <a:t>ð</a:t>
                      </a:r>
                      <a:endParaRPr lang="en-US" dirty="0"/>
                    </a:p>
                  </a:txBody>
                  <a:tcPr/>
                </a:tc>
                <a:tc>
                  <a:txBody>
                    <a:bodyPr/>
                    <a:lstStyle/>
                    <a:p>
                      <a:r>
                        <a:rPr lang="en-US" dirty="0" smtClean="0"/>
                        <a:t>s</a:t>
                      </a:r>
                      <a:endParaRPr lang="en-US" dirty="0"/>
                    </a:p>
                  </a:txBody>
                  <a:tcPr/>
                </a:tc>
                <a:tc>
                  <a:txBody>
                    <a:bodyPr/>
                    <a:lstStyle/>
                    <a:p>
                      <a:r>
                        <a:rPr lang="en-US" dirty="0" smtClean="0"/>
                        <a:t>z</a:t>
                      </a:r>
                      <a:endParaRPr lang="en-US" dirty="0"/>
                    </a:p>
                  </a:txBody>
                  <a:tcPr/>
                </a:tc>
                <a:tc>
                  <a:txBody>
                    <a:bodyPr/>
                    <a:lstStyle/>
                    <a:p>
                      <a:r>
                        <a:rPr lang="en-US" sz="1800" dirty="0" smtClean="0"/>
                        <a:t>ʃ</a:t>
                      </a:r>
                      <a:endParaRPr lang="en-US" dirty="0"/>
                    </a:p>
                  </a:txBody>
                  <a:tcPr/>
                </a:tc>
                <a:tc>
                  <a:txBody>
                    <a:bodyPr/>
                    <a:lstStyle/>
                    <a:p>
                      <a:r>
                        <a:rPr lang="en-US" sz="1800" dirty="0" smtClean="0"/>
                        <a:t>ʒ</a:t>
                      </a:r>
                      <a:endParaRPr lang="en-US" dirty="0"/>
                    </a:p>
                  </a:txBody>
                  <a:tcPr/>
                </a:tc>
                <a:tc>
                  <a:txBody>
                    <a:bodyPr/>
                    <a:lstStyle/>
                    <a:p>
                      <a:endParaRPr lang="en-US" dirty="0"/>
                    </a:p>
                  </a:txBody>
                  <a:tcPr/>
                </a:tc>
                <a:tc>
                  <a:txBody>
                    <a:bodyPr/>
                    <a:lstStyle/>
                    <a:p>
                      <a:endParaRPr lang="en-US" dirty="0"/>
                    </a:p>
                  </a:txBody>
                  <a:tcPr/>
                </a:tc>
                <a:tc>
                  <a:txBody>
                    <a:bodyPr/>
                    <a:lstStyle/>
                    <a:p>
                      <a:endParaRPr lang="en-US"/>
                    </a:p>
                  </a:txBody>
                  <a:tcPr/>
                </a:tc>
                <a:tc>
                  <a:txBody>
                    <a:bodyPr/>
                    <a:lstStyle/>
                    <a:p>
                      <a:endParaRPr lang="en-US"/>
                    </a:p>
                  </a:txBody>
                  <a:tcPr/>
                </a:tc>
              </a:tr>
              <a:tr h="370840">
                <a:tc>
                  <a:txBody>
                    <a:bodyPr/>
                    <a:lstStyle/>
                    <a:p>
                      <a:r>
                        <a:rPr lang="en-US" sz="1800" kern="1200" dirty="0" smtClean="0">
                          <a:solidFill>
                            <a:schemeClr val="dk1"/>
                          </a:solidFill>
                          <a:latin typeface="+mn-lt"/>
                          <a:ea typeface="+mn-ea"/>
                          <a:cs typeface="+mn-cs"/>
                        </a:rPr>
                        <a:t>Affricates </a:t>
                      </a:r>
                      <a:endParaRPr lang="en-US" dirty="0"/>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r>
                        <a:rPr lang="en-US" sz="1800" dirty="0" smtClean="0"/>
                        <a:t>tʃ</a:t>
                      </a:r>
                      <a:endParaRPr lang="en-US" dirty="0"/>
                    </a:p>
                  </a:txBody>
                  <a:tcPr/>
                </a:tc>
                <a:tc>
                  <a:txBody>
                    <a:bodyPr/>
                    <a:lstStyle/>
                    <a:p>
                      <a:r>
                        <a:rPr lang="en-US" sz="1800" dirty="0" smtClean="0"/>
                        <a:t>dʒ</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370840">
                <a:tc>
                  <a:txBody>
                    <a:bodyPr/>
                    <a:lstStyle/>
                    <a:p>
                      <a:r>
                        <a:rPr lang="en-US" sz="1800" kern="1200" dirty="0" smtClean="0">
                          <a:solidFill>
                            <a:schemeClr val="dk1"/>
                          </a:solidFill>
                          <a:latin typeface="+mn-lt"/>
                          <a:ea typeface="+mn-ea"/>
                          <a:cs typeface="+mn-cs"/>
                        </a:rPr>
                        <a:t>Nasals </a:t>
                      </a:r>
                      <a:endParaRPr lang="en-US" dirty="0"/>
                    </a:p>
                  </a:txBody>
                  <a:tcPr/>
                </a:tc>
                <a:tc>
                  <a:txBody>
                    <a:bodyPr/>
                    <a:lstStyle/>
                    <a:p>
                      <a:endParaRPr lang="en-US"/>
                    </a:p>
                  </a:txBody>
                  <a:tcPr/>
                </a:tc>
                <a:tc>
                  <a:txBody>
                    <a:bodyPr/>
                    <a:lstStyle/>
                    <a:p>
                      <a:r>
                        <a:rPr lang="en-US" dirty="0" smtClean="0"/>
                        <a:t>m</a:t>
                      </a:r>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a:p>
                  </a:txBody>
                  <a:tcPr/>
                </a:tc>
                <a:tc>
                  <a:txBody>
                    <a:bodyPr/>
                    <a:lstStyle/>
                    <a:p>
                      <a:r>
                        <a:rPr lang="en-US" dirty="0" smtClean="0"/>
                        <a:t>n</a:t>
                      </a:r>
                      <a:endParaRPr lang="en-US" dirty="0"/>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r>
                        <a:rPr lang="en-US" sz="1800" kern="1200" dirty="0" smtClean="0">
                          <a:solidFill>
                            <a:schemeClr val="dk1"/>
                          </a:solidFill>
                          <a:latin typeface="+mn-lt"/>
                          <a:ea typeface="+mn-ea"/>
                          <a:cs typeface="+mn-cs"/>
                        </a:rPr>
                        <a:t>ŋ</a:t>
                      </a:r>
                      <a:endParaRPr lang="en-US" dirty="0"/>
                    </a:p>
                  </a:txBody>
                  <a:tcPr/>
                </a:tc>
                <a:tc>
                  <a:txBody>
                    <a:bodyPr/>
                    <a:lstStyle/>
                    <a:p>
                      <a:endParaRPr lang="en-US"/>
                    </a:p>
                  </a:txBody>
                  <a:tcPr/>
                </a:tc>
                <a:tc>
                  <a:txBody>
                    <a:bodyPr/>
                    <a:lstStyle/>
                    <a:p>
                      <a:endParaRPr lang="en-US"/>
                    </a:p>
                  </a:txBody>
                  <a:tcPr/>
                </a:tc>
              </a:tr>
              <a:tr h="370840">
                <a:tc>
                  <a:txBody>
                    <a:bodyPr/>
                    <a:lstStyle/>
                    <a:p>
                      <a:r>
                        <a:rPr lang="en-US" sz="1800" kern="1200" dirty="0" smtClean="0">
                          <a:solidFill>
                            <a:schemeClr val="dk1"/>
                          </a:solidFill>
                          <a:latin typeface="+mn-lt"/>
                          <a:ea typeface="+mn-ea"/>
                          <a:cs typeface="+mn-cs"/>
                        </a:rPr>
                        <a:t>Liquids </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dirty="0"/>
                    </a:p>
                  </a:txBody>
                  <a:tcPr/>
                </a:tc>
                <a:tc>
                  <a:txBody>
                    <a:bodyPr/>
                    <a:lstStyle/>
                    <a:p>
                      <a:endParaRPr lang="en-US"/>
                    </a:p>
                  </a:txBody>
                  <a:tcPr/>
                </a:tc>
                <a:tc>
                  <a:txBody>
                    <a:bodyPr/>
                    <a:lstStyle/>
                    <a:p>
                      <a:r>
                        <a:rPr lang="en-US" dirty="0" smtClean="0"/>
                        <a:t>l, r</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370840">
                <a:tc>
                  <a:txBody>
                    <a:bodyPr/>
                    <a:lstStyle/>
                    <a:p>
                      <a:r>
                        <a:rPr lang="en-US" sz="1800" kern="1200" dirty="0" smtClean="0">
                          <a:solidFill>
                            <a:schemeClr val="dk1"/>
                          </a:solidFill>
                          <a:latin typeface="+mn-lt"/>
                          <a:ea typeface="+mn-ea"/>
                          <a:cs typeface="+mn-cs"/>
                        </a:rPr>
                        <a:t>Glides </a:t>
                      </a:r>
                      <a:endParaRPr lang="en-US" dirty="0"/>
                    </a:p>
                  </a:txBody>
                  <a:tcPr/>
                </a:tc>
                <a:tc>
                  <a:txBody>
                    <a:bodyPr/>
                    <a:lstStyle/>
                    <a:p>
                      <a:endParaRPr lang="en-US"/>
                    </a:p>
                  </a:txBody>
                  <a:tcPr/>
                </a:tc>
                <a:tc>
                  <a:txBody>
                    <a:bodyPr/>
                    <a:lstStyle/>
                    <a:p>
                      <a:r>
                        <a:rPr lang="en-US" dirty="0" smtClean="0"/>
                        <a:t>w</a:t>
                      </a:r>
                      <a:endParaRPr lang="en-US" dirty="0"/>
                    </a:p>
                  </a:txBody>
                  <a:tcPr/>
                </a:tc>
                <a:tc>
                  <a:txBody>
                    <a:bodyPr/>
                    <a:lstStyle/>
                    <a:p>
                      <a:endParaRPr lang="en-US" dirty="0"/>
                    </a:p>
                  </a:txBody>
                  <a:tcPr/>
                </a:tc>
                <a:tc>
                  <a:txBody>
                    <a:bodyPr/>
                    <a:lstStyle/>
                    <a:p>
                      <a:endParaRPr lang="en-US"/>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r>
                        <a:rPr lang="en-US" dirty="0" smtClean="0"/>
                        <a:t>j</a:t>
                      </a:r>
                      <a:endParaRPr lang="en-US" dirty="0"/>
                    </a:p>
                  </a:txBody>
                  <a:tcPr/>
                </a:tc>
                <a:tc>
                  <a:txBody>
                    <a:bodyPr/>
                    <a:lstStyle/>
                    <a:p>
                      <a:endParaRPr lang="en-US" dirty="0"/>
                    </a:p>
                  </a:txBody>
                  <a:tcPr/>
                </a:tc>
                <a:tc>
                  <a:txBody>
                    <a:bodyPr/>
                    <a:lstStyle/>
                    <a:p>
                      <a:endParaRPr lang="en-US" dirty="0"/>
                    </a:p>
                  </a:txBody>
                  <a:tcPr/>
                </a:tc>
                <a:tc>
                  <a:txBody>
                    <a:bodyPr/>
                    <a:lstStyle/>
                    <a:p>
                      <a:r>
                        <a:rPr lang="en-US" dirty="0" smtClean="0"/>
                        <a:t>h</a:t>
                      </a:r>
                      <a:endParaRPr lang="en-US" dirty="0"/>
                    </a:p>
                  </a:txBody>
                  <a:tcPr/>
                </a:tc>
                <a:tc>
                  <a:txBody>
                    <a:bodyPr/>
                    <a:lstStyle/>
                    <a:p>
                      <a:endParaRPr lang="en-US" dirty="0"/>
                    </a:p>
                  </a:txBody>
                  <a:tcPr/>
                </a:tc>
              </a:tr>
            </a:tbl>
          </a:graphicData>
        </a:graphic>
      </p:graphicFrame>
      <p:sp>
        <p:nvSpPr>
          <p:cNvPr id="9" name="Title 1"/>
          <p:cNvSpPr>
            <a:spLocks noGrp="1"/>
          </p:cNvSpPr>
          <p:nvPr>
            <p:ph type="title"/>
          </p:nvPr>
        </p:nvSpPr>
        <p:spPr>
          <a:xfrm>
            <a:off x="609600" y="228600"/>
            <a:ext cx="8915400" cy="1143000"/>
          </a:xfrm>
        </p:spPr>
        <p:txBody>
          <a:bodyPr/>
          <a:lstStyle/>
          <a:p>
            <a:pPr lvl="0" algn="just"/>
            <a:r>
              <a:rPr lang="en-US" sz="3200" b="1" dirty="0" smtClean="0"/>
              <a:t>Charting consonant sounds</a:t>
            </a:r>
            <a:endParaRPr lang="en-US" sz="3200" dirty="0"/>
          </a:p>
        </p:txBody>
      </p:sp>
      <p:sp>
        <p:nvSpPr>
          <p:cNvPr id="10" name="Rectangle 9"/>
          <p:cNvSpPr/>
          <p:nvPr/>
        </p:nvSpPr>
        <p:spPr>
          <a:xfrm>
            <a:off x="533400" y="1447800"/>
            <a:ext cx="8915400" cy="1015663"/>
          </a:xfrm>
          <a:prstGeom prst="rect">
            <a:avLst/>
          </a:prstGeom>
        </p:spPr>
        <p:txBody>
          <a:bodyPr wrap="square">
            <a:spAutoFit/>
          </a:bodyPr>
          <a:lstStyle/>
          <a:p>
            <a:pPr algn="just" rtl="0"/>
            <a:r>
              <a:rPr lang="en-US" sz="2000" dirty="0" smtClean="0"/>
              <a:t>The links below may be of great help to practice the consonant sounds</a:t>
            </a:r>
            <a:endParaRPr lang="en-US" sz="2000" dirty="0" smtClean="0">
              <a:hlinkClick r:id="rId7"/>
            </a:endParaRPr>
          </a:p>
          <a:p>
            <a:pPr algn="just" rtl="0"/>
            <a:r>
              <a:rPr lang="en-US" sz="2000" u="sng" dirty="0" smtClean="0">
                <a:hlinkClick r:id="rId7"/>
              </a:rPr>
              <a:t>http://www.antimoon.com/misc/phonchart2008.pdf</a:t>
            </a:r>
            <a:endParaRPr lang="en-US" sz="2000" dirty="0" smtClean="0"/>
          </a:p>
          <a:p>
            <a:pPr algn="just" rtl="0"/>
            <a:r>
              <a:rPr lang="en-US" sz="2000" u="sng" dirty="0" smtClean="0">
                <a:hlinkClick r:id="rId8"/>
              </a:rPr>
              <a:t>http://www.stuff.co.uk/calcul_nd.htm</a:t>
            </a:r>
            <a:endParaRPr lang="en-US" sz="2000" dirty="0"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600" dirty="0" smtClean="0"/>
              <a:t>So far, we have concentrated on describing consonant sounds in terms of where they are articulated. We can also describe the same sounds in terms of how they are articulated. Such a description is necessary if we want to be able to differentiate between some sounds which, in the preceding discussion, we have placed in the same category. For example, we can say that [t] and [s] are both voiceless alveolar sounds. How do they differ? They differ in their manner of articulation, that is, in the way they are pronounced. The [t] sound is one of a set of sounds called stops and the [s] sound is one of a set called fricatives</a:t>
            </a:r>
            <a:endParaRPr lang="en-US" sz="2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sz="3200" b="1" dirty="0" smtClean="0"/>
              <a:t>Manner of articulation</a:t>
            </a:r>
            <a:endParaRPr lang="en-US" sz="3200" dirty="0"/>
          </a:p>
        </p:txBody>
      </p:sp>
      <p:sp>
        <p:nvSpPr>
          <p:cNvPr id="3" name="Content Placeholder 2"/>
          <p:cNvSpPr>
            <a:spLocks noGrp="1"/>
          </p:cNvSpPr>
          <p:nvPr>
            <p:ph idx="1"/>
          </p:nvPr>
        </p:nvSpPr>
        <p:spPr/>
        <p:txBody>
          <a:bodyPr/>
          <a:lstStyle/>
          <a:p>
            <a:pPr algn="just"/>
            <a:r>
              <a:rPr lang="en-US" sz="2500" b="1" dirty="0" smtClean="0"/>
              <a:t>Stops: </a:t>
            </a:r>
            <a:r>
              <a:rPr lang="en-US" sz="2500" dirty="0" smtClean="0"/>
              <a:t>Of the sounds we have already mentioned, the set [p], [b], [t], [d], [k], [g] are all produced by some form of ‘stopping’ of the airstream (very briefly) then letting it go abruptly. This type of consonant sound, resulting from a blocking or stopping effect on the airstream, is called a stop (or a ‘plosive’).</a:t>
            </a:r>
          </a:p>
          <a:p>
            <a:pPr algn="just"/>
            <a:r>
              <a:rPr lang="en-US" sz="2500" b="1" dirty="0" smtClean="0"/>
              <a:t>Fricatives: </a:t>
            </a:r>
            <a:r>
              <a:rPr lang="en-US" sz="2500" dirty="0" smtClean="0"/>
              <a:t>The manner of articulation used in producing the set of sounds [f], [v], [θ], [d], [s], [z], [ʃ], </a:t>
            </a:r>
            <a:r>
              <a:rPr lang="en-US" sz="2500" dirty="0" smtClean="0"/>
              <a:t>[</a:t>
            </a:r>
            <a:r>
              <a:rPr lang="en-US" sz="2500" dirty="0" smtClean="0"/>
              <a:t>ʒ</a:t>
            </a:r>
            <a:r>
              <a:rPr lang="en-US" sz="2500" dirty="0" smtClean="0"/>
              <a:t>] </a:t>
            </a:r>
            <a:r>
              <a:rPr lang="en-US" sz="2500" dirty="0" smtClean="0"/>
              <a:t>involves almost blocking the airstream and having the air push through the very narrow opening. As the air is pushed through, a type of friction is produced and the resulting sounds are called fricatives.</a:t>
            </a:r>
            <a:endParaRPr lang="en-US" sz="25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sz="3200" b="1" dirty="0" smtClean="0"/>
              <a:t>Manner of articulation</a:t>
            </a:r>
            <a:endParaRPr lang="en-US" sz="3200" dirty="0"/>
          </a:p>
        </p:txBody>
      </p:sp>
      <p:sp>
        <p:nvSpPr>
          <p:cNvPr id="3" name="Content Placeholder 2"/>
          <p:cNvSpPr>
            <a:spLocks noGrp="1"/>
          </p:cNvSpPr>
          <p:nvPr>
            <p:ph idx="1"/>
          </p:nvPr>
        </p:nvSpPr>
        <p:spPr/>
        <p:txBody>
          <a:bodyPr/>
          <a:lstStyle/>
          <a:p>
            <a:pPr algn="just"/>
            <a:r>
              <a:rPr lang="en-US" sz="2800" b="1" dirty="0" smtClean="0"/>
              <a:t>Affricates: </a:t>
            </a:r>
            <a:r>
              <a:rPr lang="en-US" sz="2800" dirty="0" smtClean="0"/>
              <a:t>If you combine a brief stopping of the airstream with an obstructed release which causes some friction, you will be able to produce the sounds [tʃ] and [</a:t>
            </a:r>
            <a:r>
              <a:rPr lang="en-US" sz="2800" dirty="0" err="1" smtClean="0"/>
              <a:t>dʒ</a:t>
            </a:r>
            <a:r>
              <a:rPr lang="en-US" sz="2800" dirty="0" smtClean="0"/>
              <a:t>]. </a:t>
            </a:r>
            <a:r>
              <a:rPr lang="en-US" sz="2800" dirty="0" smtClean="0"/>
              <a:t>These are called affricates.</a:t>
            </a:r>
          </a:p>
          <a:p>
            <a:pPr algn="just"/>
            <a:r>
              <a:rPr lang="en-US" sz="2800" b="1" dirty="0" smtClean="0"/>
              <a:t>Nasals: </a:t>
            </a:r>
            <a:r>
              <a:rPr lang="en-US" sz="2800" dirty="0" smtClean="0"/>
              <a:t>Most sounds are produced orally, with the velum raised, preventing airflow from entering the nasal cavity. However, when the velum is lowered and the airstream is allowed to flow out through the nose to produce [m], [n], and [ŋ], the sounds are described as nasals.</a:t>
            </a:r>
            <a:endParaRPr lang="en-US" sz="2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sz="3200" b="1" dirty="0" smtClean="0"/>
              <a:t>Manner of articulation</a:t>
            </a:r>
            <a:endParaRPr lang="en-US" sz="3200" dirty="0"/>
          </a:p>
        </p:txBody>
      </p:sp>
      <p:sp>
        <p:nvSpPr>
          <p:cNvPr id="3" name="Content Placeholder 2"/>
          <p:cNvSpPr>
            <a:spLocks noGrp="1"/>
          </p:cNvSpPr>
          <p:nvPr>
            <p:ph idx="1"/>
          </p:nvPr>
        </p:nvSpPr>
        <p:spPr/>
        <p:txBody>
          <a:bodyPr/>
          <a:lstStyle/>
          <a:p>
            <a:pPr algn="just"/>
            <a:r>
              <a:rPr lang="en-US" sz="2800" b="1" dirty="0" smtClean="0"/>
              <a:t>Liquids: </a:t>
            </a:r>
            <a:r>
              <a:rPr lang="en-US" sz="2800" dirty="0" smtClean="0"/>
              <a:t>The initial sounds in led and red are described as liquids. They are both voiced. The [l] sound is called a lateral liquid and is formed by letting the airstream flow around the sides of the tongue as the tip of the tongue makes contact with the middle of the alveolar ridge. The [r] sound at the beginning of red is formed with the tongue tip raised and curled back near the alveolar ridge.</a:t>
            </a:r>
          </a:p>
          <a:p>
            <a:pPr algn="just"/>
            <a:endParaRPr lang="en-US" sz="2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sz="3200" b="1" dirty="0" smtClean="0"/>
              <a:t>Manner of articulation</a:t>
            </a:r>
            <a:endParaRPr lang="en-US" sz="3200" dirty="0"/>
          </a:p>
        </p:txBody>
      </p:sp>
      <p:sp>
        <p:nvSpPr>
          <p:cNvPr id="3" name="Content Placeholder 2"/>
          <p:cNvSpPr>
            <a:spLocks noGrp="1"/>
          </p:cNvSpPr>
          <p:nvPr>
            <p:ph idx="1"/>
          </p:nvPr>
        </p:nvSpPr>
        <p:spPr/>
        <p:txBody>
          <a:bodyPr/>
          <a:lstStyle/>
          <a:p>
            <a:pPr algn="just"/>
            <a:r>
              <a:rPr lang="en-US" sz="2800" b="1" dirty="0" smtClean="0"/>
              <a:t>Glides: </a:t>
            </a:r>
            <a:r>
              <a:rPr lang="en-US" sz="2800" dirty="0" smtClean="0"/>
              <a:t>The sounds [w] and [j] are described as glides. They are both voiced and occur at the beginning of we, wet, you and yes. These sounds are typically produced with the tongue in motion (or ‘gliding’) to or from the position of a vowel and are sometimes called semi-vowels or approximants.</a:t>
            </a:r>
          </a:p>
          <a:p>
            <a:pPr algn="just"/>
            <a:r>
              <a:rPr lang="en-US" sz="2800" dirty="0" smtClean="0"/>
              <a:t>The sound [h], as in Hi or hello, is voiceless and can be classified as a glide because of the way it combines with other sounds. In some descriptions, it is treated as a fricative.</a:t>
            </a:r>
            <a:endParaRPr lang="en-US" sz="2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sz="3200" b="1" dirty="0" smtClean="0"/>
              <a:t>Manner of articulation</a:t>
            </a:r>
            <a:endParaRPr lang="en-US" sz="3200" dirty="0"/>
          </a:p>
        </p:txBody>
      </p:sp>
      <p:sp>
        <p:nvSpPr>
          <p:cNvPr id="3" name="Content Placeholder 2"/>
          <p:cNvSpPr>
            <a:spLocks noGrp="1"/>
          </p:cNvSpPr>
          <p:nvPr>
            <p:ph idx="1"/>
          </p:nvPr>
        </p:nvSpPr>
        <p:spPr/>
        <p:txBody>
          <a:bodyPr/>
          <a:lstStyle/>
          <a:p>
            <a:pPr algn="just"/>
            <a:r>
              <a:rPr lang="en-US" sz="2800" b="1" dirty="0" smtClean="0"/>
              <a:t>Vowels: </a:t>
            </a:r>
            <a:r>
              <a:rPr lang="en-US" sz="2800" dirty="0" smtClean="0"/>
              <a:t>While the consonant sounds are mostly articulated via closure or obstruction in the vocal tract, vowel sounds are produced with a relatively free flow of air. They are all typically voiced. To describe vowel sounds, we consider the way in which the tongue influences the ‘shape’ through which the airflow must pass. To talk about a place of articulation, we think of the space inside the mouth as having a front versus a back and a high versus a low area.</a:t>
            </a:r>
            <a:endParaRPr lang="en-US" sz="2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user\Desktop\vowel_comp2.jpg"/>
          <p:cNvPicPr>
            <a:picLocks noGrp="1" noChangeAspect="1" noChangeArrowheads="1"/>
          </p:cNvPicPr>
          <p:nvPr>
            <p:ph idx="4294967295"/>
          </p:nvPr>
        </p:nvPicPr>
        <p:blipFill>
          <a:blip r:embed="rId2" cstate="print"/>
          <a:srcRect/>
          <a:stretch>
            <a:fillRect/>
          </a:stretch>
        </p:blipFill>
        <p:spPr bwMode="auto">
          <a:xfrm>
            <a:off x="838200" y="1752600"/>
            <a:ext cx="8534400" cy="4006850"/>
          </a:xfrm>
          <a:prstGeom prst="rect">
            <a:avLst/>
          </a:prstGeom>
          <a:noFill/>
        </p:spPr>
      </p:pic>
      <p:sp>
        <p:nvSpPr>
          <p:cNvPr id="2" name="Title 1"/>
          <p:cNvSpPr>
            <a:spLocks noGrp="1"/>
          </p:cNvSpPr>
          <p:nvPr>
            <p:ph type="title" idx="4294967295"/>
          </p:nvPr>
        </p:nvSpPr>
        <p:spPr>
          <a:xfrm>
            <a:off x="533400" y="274638"/>
            <a:ext cx="8382000" cy="792162"/>
          </a:xfrm>
        </p:spPr>
        <p:txBody>
          <a:bodyPr/>
          <a:lstStyle/>
          <a:p>
            <a:pPr algn="just"/>
            <a:r>
              <a:rPr lang="en-US" sz="3200" b="1" dirty="0" smtClean="0">
                <a:solidFill>
                  <a:srgbClr val="008000"/>
                </a:solidFill>
              </a:rPr>
              <a:t>Manner of articulation</a:t>
            </a:r>
            <a:endParaRPr lang="en-US" sz="3200" dirty="0">
              <a:solidFill>
                <a:srgbClr val="008000"/>
              </a:solidFill>
            </a:endParaRPr>
          </a:p>
        </p:txBody>
      </p:sp>
      <p:sp>
        <p:nvSpPr>
          <p:cNvPr id="7" name="Rectangle 6"/>
          <p:cNvSpPr/>
          <p:nvPr/>
        </p:nvSpPr>
        <p:spPr>
          <a:xfrm>
            <a:off x="533400" y="1143000"/>
            <a:ext cx="9144000" cy="707886"/>
          </a:xfrm>
          <a:prstGeom prst="rect">
            <a:avLst/>
          </a:prstGeom>
        </p:spPr>
        <p:txBody>
          <a:bodyPr wrap="square">
            <a:spAutoFit/>
          </a:bodyPr>
          <a:lstStyle/>
          <a:p>
            <a:pPr algn="just" rtl="0"/>
            <a:r>
              <a:rPr lang="en-US" sz="2000" dirty="0" smtClean="0"/>
              <a:t>The vowel chart (Figure A below) fits into the middle of the mouth as shown in the simple cross-section of the head (Figure B).</a:t>
            </a:r>
            <a:endParaRPr lang="en-US" sz="2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sz="3200" b="1" dirty="0" smtClean="0">
                <a:solidFill>
                  <a:srgbClr val="008000"/>
                </a:solidFill>
              </a:rPr>
              <a:t>Manner of articulation</a:t>
            </a:r>
            <a:endParaRPr lang="en-US" sz="3200" dirty="0"/>
          </a:p>
        </p:txBody>
      </p:sp>
      <p:graphicFrame>
        <p:nvGraphicFramePr>
          <p:cNvPr id="4" name="Content Placeholder 3"/>
          <p:cNvGraphicFramePr>
            <a:graphicFrameLocks noGrp="1"/>
          </p:cNvGraphicFramePr>
          <p:nvPr>
            <p:ph idx="1"/>
          </p:nvPr>
        </p:nvGraphicFramePr>
        <p:xfrm>
          <a:off x="685800" y="2667000"/>
          <a:ext cx="8155940" cy="2590800"/>
        </p:xfrm>
        <a:graphic>
          <a:graphicData uri="http://schemas.openxmlformats.org/drawingml/2006/table">
            <a:tbl>
              <a:tblPr firstRow="1" bandRow="1">
                <a:effectLst>
                  <a:outerShdw blurRad="50800" dist="50800" dir="5400000" algn="ctr" rotWithShape="0">
                    <a:schemeClr val="bg1"/>
                  </a:outerShdw>
                </a:effectLst>
                <a:tableStyleId>{5C22544A-7EE6-4342-B048-85BDC9FD1C3A}</a:tableStyleId>
              </a:tblPr>
              <a:tblGrid>
                <a:gridCol w="5867400"/>
                <a:gridCol w="2288540"/>
              </a:tblGrid>
              <a:tr h="269240">
                <a:tc gridSpan="2">
                  <a:txBody>
                    <a:bodyPr/>
                    <a:lstStyle/>
                    <a:p>
                      <a:pPr algn="ctr"/>
                      <a:r>
                        <a:rPr lang="en-US" sz="2000" b="1" i="0" dirty="0" smtClean="0">
                          <a:solidFill>
                            <a:schemeClr val="tx1"/>
                          </a:solidFill>
                          <a:latin typeface="Times New Roman" pitchFamily="18" charset="0"/>
                          <a:cs typeface="Times New Roman" pitchFamily="18" charset="0"/>
                        </a:rPr>
                        <a:t>vowels</a:t>
                      </a:r>
                      <a:endParaRPr lang="en-US" sz="2000" b="1" i="0" dirty="0">
                        <a:solidFill>
                          <a:schemeClr val="tx1"/>
                        </a:solidFill>
                        <a:latin typeface="Times New Roman" pitchFamily="18" charset="0"/>
                        <a:cs typeface="Times New Roman" pitchFamily="18" charset="0"/>
                      </a:endParaRPr>
                    </a:p>
                  </a:txBody>
                  <a:tcPr>
                    <a:blipFill>
                      <a:blip r:embed="rId2"/>
                      <a:tile tx="0" ty="0" sx="100000" sy="100000" flip="none" algn="tl"/>
                    </a:blipFill>
                  </a:tcPr>
                </a:tc>
                <a:tc hMerge="1">
                  <a:txBody>
                    <a:bodyPr/>
                    <a:lstStyle/>
                    <a:p>
                      <a:endParaRPr lang="en-US" sz="1800" b="0" i="0" dirty="0">
                        <a:solidFill>
                          <a:schemeClr val="tx1"/>
                        </a:solidFill>
                        <a:latin typeface="Times New Roman" pitchFamily="18" charset="0"/>
                        <a:cs typeface="Times New Roman" pitchFamily="18" charset="0"/>
                      </a:endParaRPr>
                    </a:p>
                  </a:txBody>
                  <a:tcPr>
                    <a:blipFill>
                      <a:blip r:embed="rId2"/>
                      <a:tile tx="0" ty="0" sx="100000" sy="100000" flip="none" algn="tl"/>
                    </a:blipFill>
                  </a:tcPr>
                </a:tc>
              </a:tr>
              <a:tr h="269240">
                <a:tc>
                  <a:txBody>
                    <a:bodyPr/>
                    <a:lstStyle/>
                    <a:p>
                      <a:r>
                        <a:rPr lang="en-US" sz="1800" b="0" i="0" kern="1200" baseline="0" dirty="0" smtClean="0">
                          <a:solidFill>
                            <a:schemeClr val="tx1"/>
                          </a:solidFill>
                          <a:latin typeface="Times New Roman" pitchFamily="18" charset="0"/>
                          <a:ea typeface="+mn-ea"/>
                          <a:cs typeface="Times New Roman" pitchFamily="18" charset="0"/>
                        </a:rPr>
                        <a:t>[</a:t>
                      </a:r>
                      <a:r>
                        <a:rPr lang="en-US" sz="1800" b="0" i="0" kern="1200" baseline="0" dirty="0" err="1" smtClean="0">
                          <a:solidFill>
                            <a:schemeClr val="tx1"/>
                          </a:solidFill>
                          <a:latin typeface="Times New Roman" pitchFamily="18" charset="0"/>
                          <a:ea typeface="+mn-ea"/>
                          <a:cs typeface="Times New Roman" pitchFamily="18" charset="0"/>
                        </a:rPr>
                        <a:t>i</a:t>
                      </a:r>
                      <a:r>
                        <a:rPr lang="en-US" sz="1800" b="0" i="0" kern="1200" baseline="0" dirty="0" smtClean="0">
                          <a:solidFill>
                            <a:schemeClr val="tx1"/>
                          </a:solidFill>
                          <a:latin typeface="Times New Roman" pitchFamily="18" charset="0"/>
                          <a:ea typeface="+mn-ea"/>
                          <a:cs typeface="Times New Roman" pitchFamily="18" charset="0"/>
                        </a:rPr>
                        <a:t>] eat, key, see</a:t>
                      </a:r>
                      <a:endParaRPr lang="en-US" sz="1800" b="0" i="0" dirty="0">
                        <a:solidFill>
                          <a:schemeClr val="tx1"/>
                        </a:solidFill>
                        <a:latin typeface="Times New Roman" pitchFamily="18" charset="0"/>
                        <a:cs typeface="Times New Roman" pitchFamily="18" charset="0"/>
                      </a:endParaRPr>
                    </a:p>
                  </a:txBody>
                  <a:tcPr>
                    <a:blipFill>
                      <a:blip r:embed="rId2"/>
                      <a:tile tx="0" ty="0" sx="100000" sy="100000" flip="none" algn="tl"/>
                    </a:blipFill>
                  </a:tcPr>
                </a:tc>
                <a:tc>
                  <a:txBody>
                    <a:bodyPr/>
                    <a:lstStyle/>
                    <a:p>
                      <a:r>
                        <a:rPr lang="en-US" sz="1800" b="0" i="0" kern="1200" baseline="0" dirty="0" smtClean="0">
                          <a:solidFill>
                            <a:schemeClr val="tx1"/>
                          </a:solidFill>
                          <a:latin typeface="Times New Roman" pitchFamily="18" charset="0"/>
                          <a:ea typeface="+mn-ea"/>
                          <a:cs typeface="Times New Roman" pitchFamily="18" charset="0"/>
                        </a:rPr>
                        <a:t>[</a:t>
                      </a:r>
                      <a:r>
                        <a:rPr lang="en-US" sz="1800" b="0" i="0" kern="1200" dirty="0" smtClean="0">
                          <a:solidFill>
                            <a:schemeClr val="tx1"/>
                          </a:solidFill>
                          <a:latin typeface="Times New Roman" pitchFamily="18" charset="0"/>
                          <a:ea typeface="+mn-ea"/>
                          <a:cs typeface="Times New Roman" pitchFamily="18" charset="0"/>
                        </a:rPr>
                        <a:t>ʌ</a:t>
                      </a:r>
                      <a:r>
                        <a:rPr lang="en-US" sz="1800" b="0" i="0" kern="1200" baseline="0" dirty="0" smtClean="0">
                          <a:solidFill>
                            <a:schemeClr val="tx1"/>
                          </a:solidFill>
                          <a:latin typeface="Times New Roman" pitchFamily="18" charset="0"/>
                          <a:ea typeface="+mn-ea"/>
                          <a:cs typeface="Times New Roman" pitchFamily="18" charset="0"/>
                        </a:rPr>
                        <a:t>] blood, putt, tough</a:t>
                      </a:r>
                      <a:endParaRPr lang="en-US" sz="1800" b="0" i="0" dirty="0">
                        <a:solidFill>
                          <a:schemeClr val="tx1"/>
                        </a:solidFill>
                        <a:latin typeface="Times New Roman" pitchFamily="18" charset="0"/>
                        <a:cs typeface="Times New Roman" pitchFamily="18" charset="0"/>
                      </a:endParaRPr>
                    </a:p>
                  </a:txBody>
                  <a:tcPr>
                    <a:blipFill>
                      <a:blip r:embed="rId2"/>
                      <a:tile tx="0" ty="0" sx="100000" sy="100000" flip="none" algn="tl"/>
                    </a:blipFill>
                  </a:tcPr>
                </a:tc>
              </a:tr>
              <a:tr h="269240">
                <a:tc>
                  <a:txBody>
                    <a:bodyPr/>
                    <a:lstStyle/>
                    <a:p>
                      <a:r>
                        <a:rPr lang="en-US" sz="1800" b="0" i="0" kern="1200" baseline="0" dirty="0" smtClean="0">
                          <a:solidFill>
                            <a:schemeClr val="tx1"/>
                          </a:solidFill>
                          <a:latin typeface="Times New Roman" pitchFamily="18" charset="0"/>
                          <a:ea typeface="+mn-ea"/>
                          <a:cs typeface="Times New Roman" pitchFamily="18" charset="0"/>
                        </a:rPr>
                        <a:t>[</a:t>
                      </a:r>
                      <a:r>
                        <a:rPr lang="en-US" sz="1800" b="0" i="0" kern="1200" dirty="0" smtClean="0">
                          <a:solidFill>
                            <a:schemeClr val="tx1"/>
                          </a:solidFill>
                          <a:latin typeface="Times New Roman" pitchFamily="18" charset="0"/>
                          <a:ea typeface="+mn-ea"/>
                          <a:cs typeface="Times New Roman" pitchFamily="18" charset="0"/>
                        </a:rPr>
                        <a:t>ɪ</a:t>
                      </a:r>
                      <a:r>
                        <a:rPr lang="en-US" sz="1800" b="0" i="0" kern="1200" baseline="0" dirty="0" smtClean="0">
                          <a:solidFill>
                            <a:schemeClr val="tx1"/>
                          </a:solidFill>
                          <a:latin typeface="Times New Roman" pitchFamily="18" charset="0"/>
                          <a:ea typeface="+mn-ea"/>
                          <a:cs typeface="Times New Roman" pitchFamily="18" charset="0"/>
                        </a:rPr>
                        <a:t>] hit, myth, women</a:t>
                      </a:r>
                      <a:endParaRPr lang="en-US" sz="1800" b="0" i="0" dirty="0">
                        <a:solidFill>
                          <a:schemeClr val="tx1"/>
                        </a:solidFill>
                        <a:latin typeface="Times New Roman" pitchFamily="18" charset="0"/>
                        <a:cs typeface="Times New Roman" pitchFamily="18" charset="0"/>
                      </a:endParaRPr>
                    </a:p>
                  </a:txBody>
                  <a:tcPr>
                    <a:blipFill>
                      <a:blip r:embed="rId2"/>
                      <a:tile tx="0" ty="0" sx="100000" sy="100000" flip="none" algn="tl"/>
                    </a:blipFill>
                  </a:tcPr>
                </a:tc>
                <a:tc>
                  <a:txBody>
                    <a:bodyPr/>
                    <a:lstStyle/>
                    <a:p>
                      <a:r>
                        <a:rPr lang="en-US" sz="1800" b="0" i="0" kern="1200" baseline="0" dirty="0" smtClean="0">
                          <a:solidFill>
                            <a:schemeClr val="dk1"/>
                          </a:solidFill>
                          <a:latin typeface="Times New Roman" pitchFamily="18" charset="0"/>
                          <a:ea typeface="+mn-ea"/>
                          <a:cs typeface="Times New Roman" pitchFamily="18" charset="0"/>
                        </a:rPr>
                        <a:t>[u] move, two, too</a:t>
                      </a:r>
                      <a:endParaRPr lang="en-US" sz="1800" b="0" i="0" dirty="0">
                        <a:solidFill>
                          <a:schemeClr val="tx1"/>
                        </a:solidFill>
                        <a:latin typeface="Times New Roman" pitchFamily="18" charset="0"/>
                        <a:cs typeface="Times New Roman" pitchFamily="18" charset="0"/>
                      </a:endParaRPr>
                    </a:p>
                  </a:txBody>
                  <a:tcPr>
                    <a:blipFill>
                      <a:blip r:embed="rId2"/>
                      <a:tile tx="0" ty="0" sx="100000" sy="100000" flip="none" algn="tl"/>
                    </a:blipFill>
                  </a:tcPr>
                </a:tc>
              </a:tr>
              <a:tr h="269240">
                <a:tc>
                  <a:txBody>
                    <a:bodyPr/>
                    <a:lstStyle/>
                    <a:p>
                      <a:r>
                        <a:rPr lang="en-US" sz="1800" b="0" i="0" kern="1200" baseline="0" dirty="0" smtClean="0">
                          <a:solidFill>
                            <a:schemeClr val="tx1"/>
                          </a:solidFill>
                          <a:latin typeface="Times New Roman" pitchFamily="18" charset="0"/>
                          <a:ea typeface="+mn-ea"/>
                          <a:cs typeface="Times New Roman" pitchFamily="18" charset="0"/>
                        </a:rPr>
                        <a:t>[e] great, tail, weight</a:t>
                      </a:r>
                      <a:endParaRPr lang="en-US" sz="1800" b="0" i="0" dirty="0">
                        <a:solidFill>
                          <a:schemeClr val="tx1"/>
                        </a:solidFill>
                        <a:latin typeface="Times New Roman" pitchFamily="18" charset="0"/>
                        <a:cs typeface="Times New Roman" pitchFamily="18" charset="0"/>
                      </a:endParaRPr>
                    </a:p>
                  </a:txBody>
                  <a:tcPr>
                    <a:blipFill>
                      <a:blip r:embed="rId2"/>
                      <a:tile tx="0" ty="0" sx="100000" sy="100000" flip="none" algn="tl"/>
                    </a:blipFill>
                  </a:tcPr>
                </a:tc>
                <a:tc>
                  <a:txBody>
                    <a:bodyPr/>
                    <a:lstStyle/>
                    <a:p>
                      <a:r>
                        <a:rPr lang="el-GR" sz="1800" b="0" i="0" kern="1200" baseline="0" dirty="0" smtClean="0">
                          <a:solidFill>
                            <a:schemeClr val="dk1"/>
                          </a:solidFill>
                          <a:latin typeface="Times New Roman" pitchFamily="18" charset="0"/>
                          <a:ea typeface="+mn-ea"/>
                          <a:cs typeface="Times New Roman" pitchFamily="18" charset="0"/>
                        </a:rPr>
                        <a:t>[</a:t>
                      </a:r>
                      <a:r>
                        <a:rPr lang="en-US" sz="1800" i="0" kern="1200" dirty="0" smtClean="0">
                          <a:solidFill>
                            <a:schemeClr val="dk1"/>
                          </a:solidFill>
                          <a:latin typeface="Times New Roman" pitchFamily="18" charset="0"/>
                          <a:ea typeface="+mn-ea"/>
                          <a:cs typeface="Times New Roman" pitchFamily="18" charset="0"/>
                        </a:rPr>
                        <a:t>ʊ</a:t>
                      </a:r>
                      <a:r>
                        <a:rPr lang="el-GR" sz="1800" b="0" i="0" kern="1200" baseline="0" dirty="0" smtClean="0">
                          <a:solidFill>
                            <a:schemeClr val="dk1"/>
                          </a:solidFill>
                          <a:latin typeface="Times New Roman" pitchFamily="18" charset="0"/>
                          <a:ea typeface="+mn-ea"/>
                          <a:cs typeface="Times New Roman" pitchFamily="18" charset="0"/>
                        </a:rPr>
                        <a:t>] </a:t>
                      </a:r>
                      <a:r>
                        <a:rPr lang="en-US" sz="1800" b="0" i="0" kern="1200" baseline="0" dirty="0" smtClean="0">
                          <a:solidFill>
                            <a:schemeClr val="dk1"/>
                          </a:solidFill>
                          <a:latin typeface="Times New Roman" pitchFamily="18" charset="0"/>
                          <a:ea typeface="+mn-ea"/>
                          <a:cs typeface="Times New Roman" pitchFamily="18" charset="0"/>
                        </a:rPr>
                        <a:t>could, foot, put</a:t>
                      </a:r>
                      <a:endParaRPr lang="en-US" sz="1800" b="0" i="0" dirty="0">
                        <a:solidFill>
                          <a:schemeClr val="tx1"/>
                        </a:solidFill>
                        <a:latin typeface="Times New Roman" pitchFamily="18" charset="0"/>
                        <a:cs typeface="Times New Roman" pitchFamily="18" charset="0"/>
                      </a:endParaRPr>
                    </a:p>
                  </a:txBody>
                  <a:tcPr>
                    <a:blipFill>
                      <a:blip r:embed="rId2"/>
                      <a:tile tx="0" ty="0" sx="100000" sy="100000" flip="none" algn="tl"/>
                    </a:blipFill>
                  </a:tcPr>
                </a:tc>
              </a:tr>
              <a:tr h="269240">
                <a:tc>
                  <a:txBody>
                    <a:bodyPr/>
                    <a:lstStyle/>
                    <a:p>
                      <a:r>
                        <a:rPr lang="el-GR" sz="1800" b="0" i="0" kern="1200" baseline="0" dirty="0" smtClean="0">
                          <a:solidFill>
                            <a:schemeClr val="tx1"/>
                          </a:solidFill>
                          <a:latin typeface="Times New Roman" pitchFamily="18" charset="0"/>
                          <a:ea typeface="+mn-ea"/>
                          <a:cs typeface="Times New Roman" pitchFamily="18" charset="0"/>
                        </a:rPr>
                        <a:t>[ε] </a:t>
                      </a:r>
                      <a:r>
                        <a:rPr lang="en-US" sz="1800" b="0" i="0" kern="1200" baseline="0" dirty="0" smtClean="0">
                          <a:solidFill>
                            <a:schemeClr val="tx1"/>
                          </a:solidFill>
                          <a:latin typeface="Times New Roman" pitchFamily="18" charset="0"/>
                          <a:ea typeface="+mn-ea"/>
                          <a:cs typeface="Times New Roman" pitchFamily="18" charset="0"/>
                        </a:rPr>
                        <a:t>dead, pet, said</a:t>
                      </a:r>
                      <a:endParaRPr lang="en-US" sz="1800" b="0" i="0" dirty="0">
                        <a:solidFill>
                          <a:schemeClr val="tx1"/>
                        </a:solidFill>
                        <a:latin typeface="Times New Roman" pitchFamily="18" charset="0"/>
                        <a:cs typeface="Times New Roman" pitchFamily="18" charset="0"/>
                      </a:endParaRPr>
                    </a:p>
                  </a:txBody>
                  <a:tcPr>
                    <a:blipFill>
                      <a:blip r:embed="rId2"/>
                      <a:tile tx="0" ty="0" sx="100000" sy="100000" flip="none" algn="tl"/>
                    </a:blipFill>
                  </a:tcPr>
                </a:tc>
                <a:tc>
                  <a:txBody>
                    <a:bodyPr/>
                    <a:lstStyle/>
                    <a:p>
                      <a:r>
                        <a:rPr lang="en-US" sz="1800" i="0" kern="1200" baseline="0" dirty="0" smtClean="0">
                          <a:solidFill>
                            <a:schemeClr val="dk1"/>
                          </a:solidFill>
                          <a:latin typeface="Times New Roman" pitchFamily="18" charset="0"/>
                          <a:ea typeface="+mn-ea"/>
                          <a:cs typeface="Times New Roman" pitchFamily="18" charset="0"/>
                        </a:rPr>
                        <a:t>[o] no, road, toe</a:t>
                      </a:r>
                      <a:endParaRPr lang="en-US" sz="1800" b="0" i="0" dirty="0">
                        <a:solidFill>
                          <a:schemeClr val="tx1"/>
                        </a:solidFill>
                        <a:latin typeface="Times New Roman" pitchFamily="18" charset="0"/>
                        <a:cs typeface="Times New Roman" pitchFamily="18" charset="0"/>
                      </a:endParaRPr>
                    </a:p>
                  </a:txBody>
                  <a:tcPr>
                    <a:blipFill>
                      <a:blip r:embed="rId2"/>
                      <a:tile tx="0" ty="0" sx="100000" sy="100000" flip="none" algn="tl"/>
                    </a:blipFill>
                  </a:tcPr>
                </a:tc>
              </a:tr>
              <a:tr h="269240">
                <a:tc>
                  <a:txBody>
                    <a:bodyPr/>
                    <a:lstStyle/>
                    <a:p>
                      <a:r>
                        <a:rPr lang="en-US" sz="1800" b="0" i="0" kern="1200" baseline="0" dirty="0" smtClean="0">
                          <a:solidFill>
                            <a:schemeClr val="tx1"/>
                          </a:solidFill>
                          <a:latin typeface="Times New Roman" pitchFamily="18" charset="0"/>
                          <a:ea typeface="+mn-ea"/>
                          <a:cs typeface="Times New Roman" pitchFamily="18" charset="0"/>
                        </a:rPr>
                        <a:t>[æ] ban, laugh, sat</a:t>
                      </a:r>
                      <a:endParaRPr lang="en-US" sz="1800" b="0" i="0" dirty="0">
                        <a:solidFill>
                          <a:schemeClr val="tx1"/>
                        </a:solidFill>
                        <a:latin typeface="Times New Roman" pitchFamily="18" charset="0"/>
                        <a:cs typeface="Times New Roman" pitchFamily="18" charset="0"/>
                      </a:endParaRPr>
                    </a:p>
                  </a:txBody>
                  <a:tcPr>
                    <a:blipFill>
                      <a:blip r:embed="rId2"/>
                      <a:tile tx="0" ty="0" sx="100000" sy="100000" flip="none" algn="tl"/>
                    </a:blipFill>
                  </a:tcPr>
                </a:tc>
                <a:tc>
                  <a:txBody>
                    <a:bodyPr/>
                    <a:lstStyle/>
                    <a:p>
                      <a:r>
                        <a:rPr lang="en-US" sz="1800" i="0" kern="1200" baseline="0" dirty="0" smtClean="0">
                          <a:solidFill>
                            <a:schemeClr val="dk1"/>
                          </a:solidFill>
                          <a:latin typeface="Times New Roman" pitchFamily="18" charset="0"/>
                          <a:ea typeface="+mn-ea"/>
                          <a:cs typeface="Times New Roman" pitchFamily="18" charset="0"/>
                        </a:rPr>
                        <a:t>[ɔ] ball, caught, raw</a:t>
                      </a:r>
                      <a:endParaRPr lang="en-US" sz="1800" b="0" i="0" dirty="0">
                        <a:solidFill>
                          <a:schemeClr val="tx1"/>
                        </a:solidFill>
                        <a:latin typeface="Times New Roman" pitchFamily="18" charset="0"/>
                        <a:cs typeface="Times New Roman" pitchFamily="18" charset="0"/>
                      </a:endParaRPr>
                    </a:p>
                  </a:txBody>
                  <a:tcPr>
                    <a:blipFill>
                      <a:blip r:embed="rId2"/>
                      <a:tile tx="0" ty="0" sx="100000" sy="100000" flip="none" algn="tl"/>
                    </a:blipFill>
                  </a:tcPr>
                </a:tc>
              </a:tr>
              <a:tr h="269240">
                <a:tc>
                  <a:txBody>
                    <a:bodyPr/>
                    <a:lstStyle/>
                    <a:p>
                      <a:r>
                        <a:rPr lang="en-US" sz="1800" b="0" i="0" kern="1200" baseline="0" dirty="0" smtClean="0">
                          <a:solidFill>
                            <a:schemeClr val="tx1"/>
                          </a:solidFill>
                          <a:latin typeface="Times New Roman" pitchFamily="18" charset="0"/>
                          <a:ea typeface="+mn-ea"/>
                          <a:cs typeface="Times New Roman" pitchFamily="18" charset="0"/>
                        </a:rPr>
                        <a:t>[ə] above, sofa, support</a:t>
                      </a:r>
                      <a:endParaRPr lang="en-US" sz="1800" b="0" i="0" dirty="0">
                        <a:solidFill>
                          <a:schemeClr val="tx1"/>
                        </a:solidFill>
                        <a:latin typeface="Times New Roman" pitchFamily="18" charset="0"/>
                        <a:cs typeface="Times New Roman" pitchFamily="18" charset="0"/>
                      </a:endParaRPr>
                    </a:p>
                  </a:txBody>
                  <a:tcPr>
                    <a:blipFill>
                      <a:blip r:embed="rId2"/>
                      <a:tile tx="0" ty="0" sx="100000" sy="100000" flip="none" algn="tl"/>
                    </a:blipFill>
                  </a:tcPr>
                </a:tc>
                <a:tc>
                  <a:txBody>
                    <a:bodyPr/>
                    <a:lstStyle/>
                    <a:p>
                      <a:r>
                        <a:rPr lang="en-US" sz="1800" i="0" kern="1200" baseline="0" dirty="0" smtClean="0">
                          <a:solidFill>
                            <a:schemeClr val="dk1"/>
                          </a:solidFill>
                          <a:latin typeface="Times New Roman" pitchFamily="18" charset="0"/>
                          <a:ea typeface="+mn-ea"/>
                          <a:cs typeface="Times New Roman" pitchFamily="18" charset="0"/>
                        </a:rPr>
                        <a:t>[a] bomb, cot, swan</a:t>
                      </a:r>
                      <a:endParaRPr lang="en-US" sz="1800" b="0" i="0" dirty="0">
                        <a:solidFill>
                          <a:schemeClr val="tx1"/>
                        </a:solidFill>
                        <a:latin typeface="Times New Roman" pitchFamily="18" charset="0"/>
                        <a:cs typeface="Times New Roman" pitchFamily="18" charset="0"/>
                      </a:endParaRPr>
                    </a:p>
                  </a:txBody>
                  <a:tcPr>
                    <a:blipFill>
                      <a:blip r:embed="rId2"/>
                      <a:tile tx="0" ty="0" sx="100000" sy="100000" flip="none" algn="tl"/>
                    </a:blipFill>
                  </a:tcPr>
                </a:tc>
              </a:tr>
            </a:tbl>
          </a:graphicData>
        </a:graphic>
      </p:graphicFrame>
      <p:sp>
        <p:nvSpPr>
          <p:cNvPr id="7" name="Rectangle 6"/>
          <p:cNvSpPr/>
          <p:nvPr/>
        </p:nvSpPr>
        <p:spPr>
          <a:xfrm>
            <a:off x="609600" y="1828800"/>
            <a:ext cx="9144000" cy="369332"/>
          </a:xfrm>
          <a:prstGeom prst="rect">
            <a:avLst/>
          </a:prstGeom>
        </p:spPr>
        <p:txBody>
          <a:bodyPr wrap="square">
            <a:spAutoFit/>
          </a:bodyPr>
          <a:lstStyle/>
          <a:p>
            <a:pPr algn="just" rtl="0"/>
            <a:r>
              <a:rPr lang="en-US" dirty="0" smtClean="0"/>
              <a:t>Below is a chart with a list of the sounds with some examples of familiar words</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sz="3200" b="1" dirty="0" smtClean="0">
                <a:solidFill>
                  <a:srgbClr val="008000"/>
                </a:solidFill>
              </a:rPr>
              <a:t>Manner of articulation</a:t>
            </a:r>
            <a:endParaRPr lang="en-US" sz="3200" dirty="0"/>
          </a:p>
        </p:txBody>
      </p:sp>
      <p:sp>
        <p:nvSpPr>
          <p:cNvPr id="3" name="Content Placeholder 2"/>
          <p:cNvSpPr>
            <a:spLocks noGrp="1"/>
          </p:cNvSpPr>
          <p:nvPr>
            <p:ph idx="1"/>
          </p:nvPr>
        </p:nvSpPr>
        <p:spPr/>
        <p:txBody>
          <a:bodyPr/>
          <a:lstStyle/>
          <a:p>
            <a:pPr algn="just" eaLnBrk="1" fontAlgn="t" hangingPunct="1"/>
            <a:r>
              <a:rPr lang="en-US" sz="2800" b="1" dirty="0" smtClean="0"/>
              <a:t>Diphthongs: </a:t>
            </a:r>
            <a:r>
              <a:rPr lang="en-US" sz="2800" dirty="0" smtClean="0"/>
              <a:t>are types of vowels where two vowel sounds are connected in a continuous, gliding motion. They are often referred to as gliding vowels.</a:t>
            </a:r>
            <a:endParaRPr lang="en-US" sz="2800" b="1" dirty="0" smtClean="0"/>
          </a:p>
          <a:p>
            <a:pPr algn="just" eaLnBrk="1" fontAlgn="t" hangingPunct="1"/>
            <a:r>
              <a:rPr lang="en-US" sz="2800" dirty="0" smtClean="0"/>
              <a:t>[</a:t>
            </a:r>
            <a:r>
              <a:rPr lang="en-US" sz="2800" dirty="0" err="1" smtClean="0"/>
              <a:t>ai</a:t>
            </a:r>
            <a:r>
              <a:rPr lang="en-US" sz="2800" dirty="0" smtClean="0"/>
              <a:t>] buy, eye, my</a:t>
            </a:r>
          </a:p>
          <a:p>
            <a:pPr algn="just" eaLnBrk="1" fontAlgn="t" hangingPunct="1"/>
            <a:r>
              <a:rPr lang="en-US" sz="2800" dirty="0" smtClean="0"/>
              <a:t>[</a:t>
            </a:r>
            <a:r>
              <a:rPr lang="en-US" sz="2800" dirty="0" err="1" smtClean="0"/>
              <a:t>ɔi</a:t>
            </a:r>
            <a:r>
              <a:rPr lang="en-US" sz="2800" dirty="0" smtClean="0"/>
              <a:t>] boy, noise, void</a:t>
            </a:r>
          </a:p>
          <a:p>
            <a:pPr algn="just" eaLnBrk="1" fontAlgn="t" hangingPunct="1"/>
            <a:r>
              <a:rPr lang="en-US" sz="2800" dirty="0" smtClean="0"/>
              <a:t>[</a:t>
            </a:r>
            <a:r>
              <a:rPr lang="en-US" sz="2800" dirty="0" err="1" smtClean="0"/>
              <a:t>aʊ</a:t>
            </a:r>
            <a:r>
              <a:rPr lang="en-US" sz="2800" dirty="0" smtClean="0"/>
              <a:t>] cow, doubt, loud</a:t>
            </a:r>
          </a:p>
          <a:p>
            <a:pPr algn="just" eaLnBrk="1" fontAlgn="t" hangingPunct="1"/>
            <a:endParaRPr lang="en-US" sz="2800" dirty="0" smtClean="0"/>
          </a:p>
          <a:p>
            <a:pPr algn="just"/>
            <a:endParaRPr lang="en-US" sz="28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Vowel sounds are notorious for varying between one variety of English and the next, often being a key element in what we recognize as different accents. The more we focus on the subtle differences of the actual articulation of each sound, the more likely we are to find ourselves describing the pronunciation of small groups or even individual speakers.</a:t>
            </a:r>
            <a:endParaRPr lang="en-US" sz="28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2628</TotalTime>
  <Words>1977</Words>
  <Application>Microsoft Office PowerPoint</Application>
  <PresentationFormat>A4 Paper (210x297 mm)‎</PresentationFormat>
  <Paragraphs>150</Paragraphs>
  <Slides>28</Slides>
  <Notes>0</Notes>
  <HiddenSlides>0</HiddenSlides>
  <MMClips>0</MMClips>
  <ScaleCrop>false</ScaleCrop>
  <HeadingPairs>
    <vt:vector size="4" baseType="variant">
      <vt:variant>
        <vt:lpstr>سمة</vt:lpstr>
      </vt:variant>
      <vt:variant>
        <vt:i4>1</vt:i4>
      </vt:variant>
      <vt:variant>
        <vt:lpstr>عناوين الشرائح</vt:lpstr>
      </vt:variant>
      <vt:variant>
        <vt:i4>28</vt:i4>
      </vt:variant>
    </vt:vector>
  </HeadingPairs>
  <TitlesOfParts>
    <vt:vector size="29" baseType="lpstr">
      <vt:lpstr>Office Theme</vt:lpstr>
      <vt:lpstr>الشريحة 1</vt:lpstr>
      <vt:lpstr>4th Lecture</vt:lpstr>
      <vt:lpstr>الشريحة 3</vt:lpstr>
      <vt:lpstr>الشريحة 4</vt:lpstr>
      <vt:lpstr>الشريحة 5</vt:lpstr>
      <vt:lpstr>الشريحة 6</vt:lpstr>
      <vt:lpstr>الشريحة 7</vt:lpstr>
      <vt:lpstr>Voiced and voiceless sounds</vt:lpstr>
      <vt:lpstr>الشريحة 9</vt:lpstr>
      <vt:lpstr>Place of articulation</vt:lpstr>
      <vt:lpstr>Place of articulation</vt:lpstr>
      <vt:lpstr>Place of articulation</vt:lpstr>
      <vt:lpstr>Place of articulation</vt:lpstr>
      <vt:lpstr>Place of articulation</vt:lpstr>
      <vt:lpstr>Place of articulation</vt:lpstr>
      <vt:lpstr>الشريحة 16</vt:lpstr>
      <vt:lpstr>Charting consonant sounds</vt:lpstr>
      <vt:lpstr>الشريحة 18</vt:lpstr>
      <vt:lpstr>Manner of articulation</vt:lpstr>
      <vt:lpstr>Manner of articulation</vt:lpstr>
      <vt:lpstr>Manner of articulation</vt:lpstr>
      <vt:lpstr>Manner of articulation</vt:lpstr>
      <vt:lpstr>Manner of articulation</vt:lpstr>
      <vt:lpstr>Manner of articulation</vt:lpstr>
      <vt:lpstr>Manner of articulation</vt:lpstr>
      <vt:lpstr>Manner of articulation</vt:lpstr>
      <vt:lpstr>الشريحة 27</vt:lpstr>
      <vt:lpstr>الشريحة 28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cp:lastModifiedBy>
  <cp:revision>190</cp:revision>
  <dcterms:created xsi:type="dcterms:W3CDTF">2009-10-14T19:14:34Z</dcterms:created>
  <dcterms:modified xsi:type="dcterms:W3CDTF">2011-10-09T17:08:12Z</dcterms:modified>
</cp:coreProperties>
</file>