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colors7.xml" ContentType="application/vnd.openxmlformats-officedocument.drawingml.diagramColor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quickStyle8.xml" ContentType="application/vnd.openxmlformats-officedocument.drawingml.diagramStyl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259" r:id="rId5"/>
    <p:sldId id="300" r:id="rId6"/>
    <p:sldId id="302" r:id="rId7"/>
    <p:sldId id="297" r:id="rId8"/>
    <p:sldId id="303" r:id="rId9"/>
    <p:sldId id="304" r:id="rId10"/>
    <p:sldId id="305" r:id="rId11"/>
    <p:sldId id="306" r:id="rId12"/>
    <p:sldId id="307" r:id="rId13"/>
    <p:sldId id="308" r:id="rId14"/>
    <p:sldId id="309" r:id="rId15"/>
    <p:sldId id="313" r:id="rId16"/>
    <p:sldId id="312" r:id="rId17"/>
    <p:sldId id="315" r:id="rId18"/>
    <p:sldId id="314" r:id="rId19"/>
    <p:sldId id="311"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15" autoAdjust="0"/>
    <p:restoredTop sz="94624" autoAdjust="0"/>
  </p:normalViewPr>
  <p:slideViewPr>
    <p:cSldViewPr>
      <p:cViewPr>
        <p:scale>
          <a:sx n="64" d="100"/>
          <a:sy n="64" d="100"/>
        </p:scale>
        <p:origin x="-1332" y="-12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E042CF68-6F2A-4761-9651-74D99715496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078BA64-13FB-42F6-9066-CF24AA235B7A}">
      <dgm:prSet custT="1"/>
      <dgm:spPr/>
      <dgm:t>
        <a:bodyPr/>
        <a:lstStyle/>
        <a:p>
          <a:pPr algn="ctr" rtl="0"/>
          <a:r>
            <a:rPr lang="en-US" sz="4800" b="1" baseline="0" dirty="0" smtClean="0"/>
            <a:t>Introduction</a:t>
          </a:r>
          <a:endParaRPr lang="en-US" sz="2800" baseline="0" dirty="0"/>
        </a:p>
      </dgm:t>
    </dgm:pt>
    <dgm:pt modelId="{489B58E5-BCEB-46B0-BE14-2B3EFA7CE92B}" type="parTrans" cxnId="{D2E595D4-B209-4108-B82B-4E340B97BD28}">
      <dgm:prSet/>
      <dgm:spPr/>
      <dgm:t>
        <a:bodyPr/>
        <a:lstStyle/>
        <a:p>
          <a:endParaRPr lang="en-US"/>
        </a:p>
      </dgm:t>
    </dgm:pt>
    <dgm:pt modelId="{F6AD41DF-E0C2-48DD-A1D8-C1AF103D5FE5}" type="sibTrans" cxnId="{D2E595D4-B209-4108-B82B-4E340B97BD28}">
      <dgm:prSet/>
      <dgm:spPr/>
      <dgm:t>
        <a:bodyPr/>
        <a:lstStyle/>
        <a:p>
          <a:endParaRPr lang="en-US"/>
        </a:p>
      </dgm:t>
    </dgm:pt>
    <dgm:pt modelId="{6F70681A-C7EF-4634-9B35-BE1F37CFF518}" type="pres">
      <dgm:prSet presAssocID="{E042CF68-6F2A-4761-9651-74D997154963}" presName="linear" presStyleCnt="0">
        <dgm:presLayoutVars>
          <dgm:animLvl val="lvl"/>
          <dgm:resizeHandles val="exact"/>
        </dgm:presLayoutVars>
      </dgm:prSet>
      <dgm:spPr/>
      <dgm:t>
        <a:bodyPr/>
        <a:lstStyle/>
        <a:p>
          <a:endParaRPr lang="en-US"/>
        </a:p>
      </dgm:t>
    </dgm:pt>
    <dgm:pt modelId="{FD6AF0C8-F7A0-4125-8011-343C71C77472}" type="pres">
      <dgm:prSet presAssocID="{A078BA64-13FB-42F6-9066-CF24AA235B7A}" presName="parentText" presStyleLbl="node1" presStyleIdx="0" presStyleCnt="1" custLinFactNeighborY="2679">
        <dgm:presLayoutVars>
          <dgm:chMax val="0"/>
          <dgm:bulletEnabled val="1"/>
        </dgm:presLayoutVars>
      </dgm:prSet>
      <dgm:spPr/>
      <dgm:t>
        <a:bodyPr/>
        <a:lstStyle/>
        <a:p>
          <a:endParaRPr lang="en-US"/>
        </a:p>
      </dgm:t>
    </dgm:pt>
  </dgm:ptLst>
  <dgm:cxnLst>
    <dgm:cxn modelId="{3FDE7D2B-06DA-453C-8590-C63E95993AC0}" type="presOf" srcId="{E042CF68-6F2A-4761-9651-74D997154963}" destId="{6F70681A-C7EF-4634-9B35-BE1F37CFF518}" srcOrd="0" destOrd="0" presId="urn:microsoft.com/office/officeart/2005/8/layout/vList2"/>
    <dgm:cxn modelId="{1982CF42-E6F9-4AE8-B8F1-530BEB2D1137}" type="presOf" srcId="{A078BA64-13FB-42F6-9066-CF24AA235B7A}" destId="{FD6AF0C8-F7A0-4125-8011-343C71C77472}" srcOrd="0" destOrd="0" presId="urn:microsoft.com/office/officeart/2005/8/layout/vList2"/>
    <dgm:cxn modelId="{D2E595D4-B209-4108-B82B-4E340B97BD28}" srcId="{E042CF68-6F2A-4761-9651-74D997154963}" destId="{A078BA64-13FB-42F6-9066-CF24AA235B7A}" srcOrd="0" destOrd="0" parTransId="{489B58E5-BCEB-46B0-BE14-2B3EFA7CE92B}" sibTransId="{F6AD41DF-E0C2-48DD-A1D8-C1AF103D5FE5}"/>
    <dgm:cxn modelId="{844C20D8-E0D1-478A-A38C-4FB2A97AAD06}" type="presParOf" srcId="{6F70681A-C7EF-4634-9B35-BE1F37CFF518}" destId="{FD6AF0C8-F7A0-4125-8011-343C71C77472}"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5F00F86E-EED7-4863-9BA2-132D3F5FAD6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D85C7C2-063A-42AA-9F50-9B5B08F2776C}">
      <dgm:prSet custT="1"/>
      <dgm:spPr/>
      <dgm:t>
        <a:bodyPr/>
        <a:lstStyle/>
        <a:p>
          <a:pPr algn="ctr" rtl="0"/>
          <a:r>
            <a:rPr lang="en-US" sz="4800" b="1" baseline="0" dirty="0" smtClean="0"/>
            <a:t>Pictograms and ideograms</a:t>
          </a:r>
          <a:endParaRPr lang="en-US" sz="4800" baseline="0" dirty="0"/>
        </a:p>
      </dgm:t>
    </dgm:pt>
    <dgm:pt modelId="{766D4847-90E2-4AB8-8AA4-BD12A0C1698D}" type="parTrans" cxnId="{9C4388C9-0D56-4ABB-9860-BED6796AA60B}">
      <dgm:prSet/>
      <dgm:spPr/>
      <dgm:t>
        <a:bodyPr/>
        <a:lstStyle/>
        <a:p>
          <a:endParaRPr lang="en-US"/>
        </a:p>
      </dgm:t>
    </dgm:pt>
    <dgm:pt modelId="{771B62A1-FFA1-4BF6-B701-DB9CBD8532BE}" type="sibTrans" cxnId="{9C4388C9-0D56-4ABB-9860-BED6796AA60B}">
      <dgm:prSet/>
      <dgm:spPr/>
      <dgm:t>
        <a:bodyPr/>
        <a:lstStyle/>
        <a:p>
          <a:endParaRPr lang="en-US"/>
        </a:p>
      </dgm:t>
    </dgm:pt>
    <dgm:pt modelId="{11A2E883-91C3-45A3-ADB1-0197AB05724A}" type="pres">
      <dgm:prSet presAssocID="{5F00F86E-EED7-4863-9BA2-132D3F5FAD61}" presName="linear" presStyleCnt="0">
        <dgm:presLayoutVars>
          <dgm:animLvl val="lvl"/>
          <dgm:resizeHandles val="exact"/>
        </dgm:presLayoutVars>
      </dgm:prSet>
      <dgm:spPr/>
      <dgm:t>
        <a:bodyPr/>
        <a:lstStyle/>
        <a:p>
          <a:endParaRPr lang="en-US"/>
        </a:p>
      </dgm:t>
    </dgm:pt>
    <dgm:pt modelId="{CEE30100-D527-4A57-BF53-933B9B9BE3BD}" type="pres">
      <dgm:prSet presAssocID="{BD85C7C2-063A-42AA-9F50-9B5B08F2776C}" presName="parentText" presStyleLbl="node1" presStyleIdx="0" presStyleCnt="1">
        <dgm:presLayoutVars>
          <dgm:chMax val="0"/>
          <dgm:bulletEnabled val="1"/>
        </dgm:presLayoutVars>
      </dgm:prSet>
      <dgm:spPr/>
      <dgm:t>
        <a:bodyPr/>
        <a:lstStyle/>
        <a:p>
          <a:endParaRPr lang="en-US"/>
        </a:p>
      </dgm:t>
    </dgm:pt>
  </dgm:ptLst>
  <dgm:cxnLst>
    <dgm:cxn modelId="{988A24F2-92B3-49BB-B8A1-DD39FEAA0131}" type="presOf" srcId="{5F00F86E-EED7-4863-9BA2-132D3F5FAD61}" destId="{11A2E883-91C3-45A3-ADB1-0197AB05724A}" srcOrd="0" destOrd="0" presId="urn:microsoft.com/office/officeart/2005/8/layout/vList2"/>
    <dgm:cxn modelId="{A96FBC2D-9F60-4F2A-94F8-264056A25605}" type="presOf" srcId="{BD85C7C2-063A-42AA-9F50-9B5B08F2776C}" destId="{CEE30100-D527-4A57-BF53-933B9B9BE3BD}" srcOrd="0" destOrd="0" presId="urn:microsoft.com/office/officeart/2005/8/layout/vList2"/>
    <dgm:cxn modelId="{9C4388C9-0D56-4ABB-9860-BED6796AA60B}" srcId="{5F00F86E-EED7-4863-9BA2-132D3F5FAD61}" destId="{BD85C7C2-063A-42AA-9F50-9B5B08F2776C}" srcOrd="0" destOrd="0" parTransId="{766D4847-90E2-4AB8-8AA4-BD12A0C1698D}" sibTransId="{771B62A1-FFA1-4BF6-B701-DB9CBD8532BE}"/>
    <dgm:cxn modelId="{1CFE9A99-C0AE-4945-B7A8-4A785E14BDEF}" type="presParOf" srcId="{11A2E883-91C3-45A3-ADB1-0197AB05724A}" destId="{CEE30100-D527-4A57-BF53-933B9B9BE3BD}" srcOrd="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A2AC6B28-3CF0-4EE4-A09B-EB93875D404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1EA9CD1-E90D-4C9F-8168-90D47C1E8D11}">
      <dgm:prSet custT="1"/>
      <dgm:spPr/>
      <dgm:t>
        <a:bodyPr/>
        <a:lstStyle/>
        <a:p>
          <a:pPr algn="ctr" rtl="0"/>
          <a:r>
            <a:rPr lang="en-US" sz="4800" b="1" baseline="0" dirty="0" smtClean="0"/>
            <a:t>Logograms</a:t>
          </a:r>
          <a:endParaRPr lang="en-US" sz="4800" baseline="0" dirty="0"/>
        </a:p>
      </dgm:t>
    </dgm:pt>
    <dgm:pt modelId="{FC27A0D9-F75E-47CE-930A-D47EB80E56EF}" type="parTrans" cxnId="{EE5E8C00-AB21-4555-8513-F4D818A6D855}">
      <dgm:prSet/>
      <dgm:spPr/>
      <dgm:t>
        <a:bodyPr/>
        <a:lstStyle/>
        <a:p>
          <a:endParaRPr lang="en-US"/>
        </a:p>
      </dgm:t>
    </dgm:pt>
    <dgm:pt modelId="{170B36B8-6239-48DE-B730-6957606AA1E0}" type="sibTrans" cxnId="{EE5E8C00-AB21-4555-8513-F4D818A6D855}">
      <dgm:prSet/>
      <dgm:spPr/>
      <dgm:t>
        <a:bodyPr/>
        <a:lstStyle/>
        <a:p>
          <a:endParaRPr lang="en-US"/>
        </a:p>
      </dgm:t>
    </dgm:pt>
    <dgm:pt modelId="{BDAE65E9-9AFD-420C-ABC6-2BA531BC84B4}" type="pres">
      <dgm:prSet presAssocID="{A2AC6B28-3CF0-4EE4-A09B-EB93875D4049}" presName="linear" presStyleCnt="0">
        <dgm:presLayoutVars>
          <dgm:animLvl val="lvl"/>
          <dgm:resizeHandles val="exact"/>
        </dgm:presLayoutVars>
      </dgm:prSet>
      <dgm:spPr/>
      <dgm:t>
        <a:bodyPr/>
        <a:lstStyle/>
        <a:p>
          <a:endParaRPr lang="en-US"/>
        </a:p>
      </dgm:t>
    </dgm:pt>
    <dgm:pt modelId="{8ADEC076-CC8F-4522-ADE4-685D74D29C81}" type="pres">
      <dgm:prSet presAssocID="{C1EA9CD1-E90D-4C9F-8168-90D47C1E8D11}" presName="parentText" presStyleLbl="node1" presStyleIdx="0" presStyleCnt="1">
        <dgm:presLayoutVars>
          <dgm:chMax val="0"/>
          <dgm:bulletEnabled val="1"/>
        </dgm:presLayoutVars>
      </dgm:prSet>
      <dgm:spPr/>
      <dgm:t>
        <a:bodyPr/>
        <a:lstStyle/>
        <a:p>
          <a:endParaRPr lang="en-US"/>
        </a:p>
      </dgm:t>
    </dgm:pt>
  </dgm:ptLst>
  <dgm:cxnLst>
    <dgm:cxn modelId="{78B2ED5C-1633-4F0F-A9A6-4DDE03A1E2A8}" type="presOf" srcId="{C1EA9CD1-E90D-4C9F-8168-90D47C1E8D11}" destId="{8ADEC076-CC8F-4522-ADE4-685D74D29C81}" srcOrd="0" destOrd="0" presId="urn:microsoft.com/office/officeart/2005/8/layout/vList2"/>
    <dgm:cxn modelId="{647868AD-6314-4FCC-85E3-D5E3D94B0C80}" type="presOf" srcId="{A2AC6B28-3CF0-4EE4-A09B-EB93875D4049}" destId="{BDAE65E9-9AFD-420C-ABC6-2BA531BC84B4}" srcOrd="0" destOrd="0" presId="urn:microsoft.com/office/officeart/2005/8/layout/vList2"/>
    <dgm:cxn modelId="{EE5E8C00-AB21-4555-8513-F4D818A6D855}" srcId="{A2AC6B28-3CF0-4EE4-A09B-EB93875D4049}" destId="{C1EA9CD1-E90D-4C9F-8168-90D47C1E8D11}" srcOrd="0" destOrd="0" parTransId="{FC27A0D9-F75E-47CE-930A-D47EB80E56EF}" sibTransId="{170B36B8-6239-48DE-B730-6957606AA1E0}"/>
    <dgm:cxn modelId="{2E0FDB53-64B2-4993-8669-70E607C15BEB}" type="presParOf" srcId="{BDAE65E9-9AFD-420C-ABC6-2BA531BC84B4}" destId="{8ADEC076-CC8F-4522-ADE4-685D74D29C81}" srcOrd="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3D135193-4615-46DF-9ADF-5F19AB9C70C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8BC1239-A7D3-4776-8934-BC8BC91DCFFF}">
      <dgm:prSet custT="1"/>
      <dgm:spPr/>
      <dgm:t>
        <a:bodyPr/>
        <a:lstStyle/>
        <a:p>
          <a:pPr algn="ctr" rtl="0"/>
          <a:r>
            <a:rPr lang="en-US" sz="4800" b="1" baseline="0" dirty="0" smtClean="0"/>
            <a:t>Rebus writing</a:t>
          </a:r>
          <a:endParaRPr lang="en-US" sz="4800" baseline="0" dirty="0"/>
        </a:p>
      </dgm:t>
    </dgm:pt>
    <dgm:pt modelId="{7E41850A-BC07-4F0A-95E0-252738A79BEA}" type="parTrans" cxnId="{F3C946C0-9126-4623-B9FF-F4E8A1EA4041}">
      <dgm:prSet/>
      <dgm:spPr/>
      <dgm:t>
        <a:bodyPr/>
        <a:lstStyle/>
        <a:p>
          <a:endParaRPr lang="en-US"/>
        </a:p>
      </dgm:t>
    </dgm:pt>
    <dgm:pt modelId="{57658802-7E89-4E3E-B5F7-9A968F6585D1}" type="sibTrans" cxnId="{F3C946C0-9126-4623-B9FF-F4E8A1EA4041}">
      <dgm:prSet/>
      <dgm:spPr/>
      <dgm:t>
        <a:bodyPr/>
        <a:lstStyle/>
        <a:p>
          <a:endParaRPr lang="en-US"/>
        </a:p>
      </dgm:t>
    </dgm:pt>
    <dgm:pt modelId="{A7DB7882-5089-4206-AC8B-CE916B79F495}" type="pres">
      <dgm:prSet presAssocID="{3D135193-4615-46DF-9ADF-5F19AB9C70C5}" presName="linear" presStyleCnt="0">
        <dgm:presLayoutVars>
          <dgm:animLvl val="lvl"/>
          <dgm:resizeHandles val="exact"/>
        </dgm:presLayoutVars>
      </dgm:prSet>
      <dgm:spPr/>
      <dgm:t>
        <a:bodyPr/>
        <a:lstStyle/>
        <a:p>
          <a:endParaRPr lang="en-US"/>
        </a:p>
      </dgm:t>
    </dgm:pt>
    <dgm:pt modelId="{3E369572-B18A-48C3-88B9-DF33925B794C}" type="pres">
      <dgm:prSet presAssocID="{A8BC1239-A7D3-4776-8934-BC8BC91DCFFF}" presName="parentText" presStyleLbl="node1" presStyleIdx="0" presStyleCnt="1">
        <dgm:presLayoutVars>
          <dgm:chMax val="0"/>
          <dgm:bulletEnabled val="1"/>
        </dgm:presLayoutVars>
      </dgm:prSet>
      <dgm:spPr/>
      <dgm:t>
        <a:bodyPr/>
        <a:lstStyle/>
        <a:p>
          <a:endParaRPr lang="en-US"/>
        </a:p>
      </dgm:t>
    </dgm:pt>
  </dgm:ptLst>
  <dgm:cxnLst>
    <dgm:cxn modelId="{95743B77-E17A-4B81-BDB6-AEF4FB755B21}" type="presOf" srcId="{A8BC1239-A7D3-4776-8934-BC8BC91DCFFF}" destId="{3E369572-B18A-48C3-88B9-DF33925B794C}" srcOrd="0" destOrd="0" presId="urn:microsoft.com/office/officeart/2005/8/layout/vList2"/>
    <dgm:cxn modelId="{F3C946C0-9126-4623-B9FF-F4E8A1EA4041}" srcId="{3D135193-4615-46DF-9ADF-5F19AB9C70C5}" destId="{A8BC1239-A7D3-4776-8934-BC8BC91DCFFF}" srcOrd="0" destOrd="0" parTransId="{7E41850A-BC07-4F0A-95E0-252738A79BEA}" sibTransId="{57658802-7E89-4E3E-B5F7-9A968F6585D1}"/>
    <dgm:cxn modelId="{255D2E91-D1F8-4CDF-92B5-C325983D96C6}" type="presOf" srcId="{3D135193-4615-46DF-9ADF-5F19AB9C70C5}" destId="{A7DB7882-5089-4206-AC8B-CE916B79F495}" srcOrd="0" destOrd="0" presId="urn:microsoft.com/office/officeart/2005/8/layout/vList2"/>
    <dgm:cxn modelId="{BE873603-4E72-41DA-9CF6-80BEDDD48730}" type="presParOf" srcId="{A7DB7882-5089-4206-AC8B-CE916B79F495}" destId="{3E369572-B18A-48C3-88B9-DF33925B794C}" srcOrd="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0D3FC44E-8BC8-4B2E-972D-B461085A525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4BCA8F0-19E4-44D9-8E5F-C1799D04F95E}">
      <dgm:prSet custT="1"/>
      <dgm:spPr/>
      <dgm:t>
        <a:bodyPr/>
        <a:lstStyle/>
        <a:p>
          <a:pPr algn="ctr" rtl="0"/>
          <a:r>
            <a:rPr lang="en-US" sz="4800" b="1" baseline="0" dirty="0" smtClean="0"/>
            <a:t>Syllabic writing</a:t>
          </a:r>
          <a:endParaRPr lang="en-US" sz="4800" baseline="0" dirty="0"/>
        </a:p>
      </dgm:t>
    </dgm:pt>
    <dgm:pt modelId="{1DAB0AB2-8218-4CF0-BB99-6FD2FAEBA4A3}" type="parTrans" cxnId="{D891132B-DCFB-4E83-A130-DBE636BD4D93}">
      <dgm:prSet/>
      <dgm:spPr/>
      <dgm:t>
        <a:bodyPr/>
        <a:lstStyle/>
        <a:p>
          <a:endParaRPr lang="en-US"/>
        </a:p>
      </dgm:t>
    </dgm:pt>
    <dgm:pt modelId="{9325A85A-BCBF-4FCC-9468-B7664E5578AB}" type="sibTrans" cxnId="{D891132B-DCFB-4E83-A130-DBE636BD4D93}">
      <dgm:prSet/>
      <dgm:spPr/>
      <dgm:t>
        <a:bodyPr/>
        <a:lstStyle/>
        <a:p>
          <a:endParaRPr lang="en-US"/>
        </a:p>
      </dgm:t>
    </dgm:pt>
    <dgm:pt modelId="{57558278-A53B-4B98-810B-002428CB156D}" type="pres">
      <dgm:prSet presAssocID="{0D3FC44E-8BC8-4B2E-972D-B461085A525B}" presName="linear" presStyleCnt="0">
        <dgm:presLayoutVars>
          <dgm:animLvl val="lvl"/>
          <dgm:resizeHandles val="exact"/>
        </dgm:presLayoutVars>
      </dgm:prSet>
      <dgm:spPr/>
      <dgm:t>
        <a:bodyPr/>
        <a:lstStyle/>
        <a:p>
          <a:endParaRPr lang="en-US"/>
        </a:p>
      </dgm:t>
    </dgm:pt>
    <dgm:pt modelId="{655742B5-A61B-41AE-B493-4F51C19FC92B}" type="pres">
      <dgm:prSet presAssocID="{D4BCA8F0-19E4-44D9-8E5F-C1799D04F95E}" presName="parentText" presStyleLbl="node1" presStyleIdx="0" presStyleCnt="1">
        <dgm:presLayoutVars>
          <dgm:chMax val="0"/>
          <dgm:bulletEnabled val="1"/>
        </dgm:presLayoutVars>
      </dgm:prSet>
      <dgm:spPr/>
      <dgm:t>
        <a:bodyPr/>
        <a:lstStyle/>
        <a:p>
          <a:endParaRPr lang="en-US"/>
        </a:p>
      </dgm:t>
    </dgm:pt>
  </dgm:ptLst>
  <dgm:cxnLst>
    <dgm:cxn modelId="{AF3FEA6C-3D2A-4FB3-A377-A3CE49F858CC}" type="presOf" srcId="{D4BCA8F0-19E4-44D9-8E5F-C1799D04F95E}" destId="{655742B5-A61B-41AE-B493-4F51C19FC92B}" srcOrd="0" destOrd="0" presId="urn:microsoft.com/office/officeart/2005/8/layout/vList2"/>
    <dgm:cxn modelId="{D891132B-DCFB-4E83-A130-DBE636BD4D93}" srcId="{0D3FC44E-8BC8-4B2E-972D-B461085A525B}" destId="{D4BCA8F0-19E4-44D9-8E5F-C1799D04F95E}" srcOrd="0" destOrd="0" parTransId="{1DAB0AB2-8218-4CF0-BB99-6FD2FAEBA4A3}" sibTransId="{9325A85A-BCBF-4FCC-9468-B7664E5578AB}"/>
    <dgm:cxn modelId="{32533A9C-71D9-4CE2-98D5-18F1880B9DC2}" type="presOf" srcId="{0D3FC44E-8BC8-4B2E-972D-B461085A525B}" destId="{57558278-A53B-4B98-810B-002428CB156D}" srcOrd="0" destOrd="0" presId="urn:microsoft.com/office/officeart/2005/8/layout/vList2"/>
    <dgm:cxn modelId="{B8D55FF8-C1C9-4543-B2DE-A15B4A68B127}" type="presParOf" srcId="{57558278-A53B-4B98-810B-002428CB156D}" destId="{655742B5-A61B-41AE-B493-4F51C19FC92B}" srcOrd="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B581A944-3C10-454D-8745-85A114F168B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EBACD31-79B3-4D74-BF37-ECC895628437}">
      <dgm:prSet custT="1"/>
      <dgm:spPr/>
      <dgm:t>
        <a:bodyPr/>
        <a:lstStyle/>
        <a:p>
          <a:pPr algn="ctr" rtl="0"/>
          <a:r>
            <a:rPr lang="en-US" sz="4800" b="1" baseline="0" dirty="0" smtClean="0"/>
            <a:t>Alphabetic writing</a:t>
          </a:r>
          <a:endParaRPr lang="en-US" sz="4800" baseline="0" dirty="0"/>
        </a:p>
      </dgm:t>
    </dgm:pt>
    <dgm:pt modelId="{05A2D19C-D540-4E02-9089-06ABF5ED1A11}" type="parTrans" cxnId="{6339B366-AC67-47D1-892F-801E62914782}">
      <dgm:prSet/>
      <dgm:spPr/>
      <dgm:t>
        <a:bodyPr/>
        <a:lstStyle/>
        <a:p>
          <a:endParaRPr lang="en-US"/>
        </a:p>
      </dgm:t>
    </dgm:pt>
    <dgm:pt modelId="{2B621FF5-0A72-40C6-B8C7-E62AD6D95D18}" type="sibTrans" cxnId="{6339B366-AC67-47D1-892F-801E62914782}">
      <dgm:prSet/>
      <dgm:spPr/>
      <dgm:t>
        <a:bodyPr/>
        <a:lstStyle/>
        <a:p>
          <a:endParaRPr lang="en-US"/>
        </a:p>
      </dgm:t>
    </dgm:pt>
    <dgm:pt modelId="{DB2D16F9-AEB1-4FFE-A54C-3F310E4084AA}" type="pres">
      <dgm:prSet presAssocID="{B581A944-3C10-454D-8745-85A114F168B7}" presName="linear" presStyleCnt="0">
        <dgm:presLayoutVars>
          <dgm:animLvl val="lvl"/>
          <dgm:resizeHandles val="exact"/>
        </dgm:presLayoutVars>
      </dgm:prSet>
      <dgm:spPr/>
      <dgm:t>
        <a:bodyPr/>
        <a:lstStyle/>
        <a:p>
          <a:endParaRPr lang="en-US"/>
        </a:p>
      </dgm:t>
    </dgm:pt>
    <dgm:pt modelId="{8C9A09B8-D87C-4C0D-BD19-BBD0E38122D5}" type="pres">
      <dgm:prSet presAssocID="{5EBACD31-79B3-4D74-BF37-ECC895628437}" presName="parentText" presStyleLbl="node1" presStyleIdx="0" presStyleCnt="1">
        <dgm:presLayoutVars>
          <dgm:chMax val="0"/>
          <dgm:bulletEnabled val="1"/>
        </dgm:presLayoutVars>
      </dgm:prSet>
      <dgm:spPr/>
      <dgm:t>
        <a:bodyPr/>
        <a:lstStyle/>
        <a:p>
          <a:endParaRPr lang="en-US"/>
        </a:p>
      </dgm:t>
    </dgm:pt>
  </dgm:ptLst>
  <dgm:cxnLst>
    <dgm:cxn modelId="{EF2588C9-F934-404A-B848-E16D099A3119}" type="presOf" srcId="{5EBACD31-79B3-4D74-BF37-ECC895628437}" destId="{8C9A09B8-D87C-4C0D-BD19-BBD0E38122D5}" srcOrd="0" destOrd="0" presId="urn:microsoft.com/office/officeart/2005/8/layout/vList2"/>
    <dgm:cxn modelId="{6339B366-AC67-47D1-892F-801E62914782}" srcId="{B581A944-3C10-454D-8745-85A114F168B7}" destId="{5EBACD31-79B3-4D74-BF37-ECC895628437}" srcOrd="0" destOrd="0" parTransId="{05A2D19C-D540-4E02-9089-06ABF5ED1A11}" sibTransId="{2B621FF5-0A72-40C6-B8C7-E62AD6D95D18}"/>
    <dgm:cxn modelId="{CD1F52C3-84EA-4100-B6F8-16F4E67C9036}" type="presOf" srcId="{B581A944-3C10-454D-8745-85A114F168B7}" destId="{DB2D16F9-AEB1-4FFE-A54C-3F310E4084AA}" srcOrd="0" destOrd="0" presId="urn:microsoft.com/office/officeart/2005/8/layout/vList2"/>
    <dgm:cxn modelId="{60011FF8-C80B-4FED-B451-BC236E809095}" type="presParOf" srcId="{DB2D16F9-AEB1-4FFE-A54C-3F310E4084AA}" destId="{8C9A09B8-D87C-4C0D-BD19-BBD0E38122D5}" srcOrd="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BDA17A36-B393-4F59-BB47-D35CDEA1FE5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5A02576-E8DF-485E-9ACE-8A1F7E0354A7}">
      <dgm:prSet custT="1"/>
      <dgm:spPr/>
      <dgm:t>
        <a:bodyPr/>
        <a:lstStyle/>
        <a:p>
          <a:pPr algn="ctr" rtl="0"/>
          <a:r>
            <a:rPr lang="en-US" sz="4800" b="1" baseline="0" dirty="0" smtClean="0"/>
            <a:t>Written English</a:t>
          </a:r>
          <a:endParaRPr lang="en-US" sz="4800" baseline="0" dirty="0"/>
        </a:p>
      </dgm:t>
    </dgm:pt>
    <dgm:pt modelId="{E3D9BBA4-6162-4347-AC83-2279ABFF5918}" type="parTrans" cxnId="{6157A2DC-68E8-49AB-9678-2B2C783CDFB2}">
      <dgm:prSet/>
      <dgm:spPr/>
      <dgm:t>
        <a:bodyPr/>
        <a:lstStyle/>
        <a:p>
          <a:endParaRPr lang="en-US"/>
        </a:p>
      </dgm:t>
    </dgm:pt>
    <dgm:pt modelId="{13297413-E724-4CCD-9C2F-E28DC443D128}" type="sibTrans" cxnId="{6157A2DC-68E8-49AB-9678-2B2C783CDFB2}">
      <dgm:prSet/>
      <dgm:spPr/>
      <dgm:t>
        <a:bodyPr/>
        <a:lstStyle/>
        <a:p>
          <a:endParaRPr lang="en-US"/>
        </a:p>
      </dgm:t>
    </dgm:pt>
    <dgm:pt modelId="{E3747D75-FBDF-4370-9CBC-6EF652BCA4B0}" type="pres">
      <dgm:prSet presAssocID="{BDA17A36-B393-4F59-BB47-D35CDEA1FE5C}" presName="linear" presStyleCnt="0">
        <dgm:presLayoutVars>
          <dgm:animLvl val="lvl"/>
          <dgm:resizeHandles val="exact"/>
        </dgm:presLayoutVars>
      </dgm:prSet>
      <dgm:spPr/>
      <dgm:t>
        <a:bodyPr/>
        <a:lstStyle/>
        <a:p>
          <a:endParaRPr lang="en-US"/>
        </a:p>
      </dgm:t>
    </dgm:pt>
    <dgm:pt modelId="{45612C88-4AD2-4647-8798-9EFA10F7F4EA}" type="pres">
      <dgm:prSet presAssocID="{15A02576-E8DF-485E-9ACE-8A1F7E0354A7}" presName="parentText" presStyleLbl="node1" presStyleIdx="0" presStyleCnt="1">
        <dgm:presLayoutVars>
          <dgm:chMax val="0"/>
          <dgm:bulletEnabled val="1"/>
        </dgm:presLayoutVars>
      </dgm:prSet>
      <dgm:spPr/>
      <dgm:t>
        <a:bodyPr/>
        <a:lstStyle/>
        <a:p>
          <a:endParaRPr lang="en-US"/>
        </a:p>
      </dgm:t>
    </dgm:pt>
  </dgm:ptLst>
  <dgm:cxnLst>
    <dgm:cxn modelId="{633D48A0-8D35-4296-809E-E575E0B66BA3}" type="presOf" srcId="{15A02576-E8DF-485E-9ACE-8A1F7E0354A7}" destId="{45612C88-4AD2-4647-8798-9EFA10F7F4EA}" srcOrd="0" destOrd="0" presId="urn:microsoft.com/office/officeart/2005/8/layout/vList2"/>
    <dgm:cxn modelId="{1611DBDC-B628-4F81-8A15-725A0E7E3CF1}" type="presOf" srcId="{BDA17A36-B393-4F59-BB47-D35CDEA1FE5C}" destId="{E3747D75-FBDF-4370-9CBC-6EF652BCA4B0}" srcOrd="0" destOrd="0" presId="urn:microsoft.com/office/officeart/2005/8/layout/vList2"/>
    <dgm:cxn modelId="{6157A2DC-68E8-49AB-9678-2B2C783CDFB2}" srcId="{BDA17A36-B393-4F59-BB47-D35CDEA1FE5C}" destId="{15A02576-E8DF-485E-9ACE-8A1F7E0354A7}" srcOrd="0" destOrd="0" parTransId="{E3D9BBA4-6162-4347-AC83-2279ABFF5918}" sibTransId="{13297413-E724-4CCD-9C2F-E28DC443D128}"/>
    <dgm:cxn modelId="{E6A1EBF0-0B7A-4040-A720-A6AF4C1EE23C}" type="presParOf" srcId="{E3747D75-FBDF-4370-9CBC-6EF652BCA4B0}" destId="{45612C88-4AD2-4647-8798-9EFA10F7F4EA}"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02-Oct-11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3</a:t>
            </a:r>
            <a:r>
              <a:rPr lang="en-US" sz="6000" b="1" spc="-150" baseline="30000" dirty="0" smtClean="0">
                <a:solidFill>
                  <a:srgbClr val="376092"/>
                </a:solidFill>
                <a:latin typeface="+mn-lt"/>
                <a:cs typeface="ae_AlMateen" pitchFamily="2" charset="-78"/>
              </a:rPr>
              <a:t>rd</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i="1" dirty="0" smtClean="0">
                <a:latin typeface="Algerian" pitchFamily="82" charset="0"/>
              </a:rPr>
              <a:t>The development of writing</a:t>
            </a:r>
            <a:endParaRPr lang="en-US" sz="2800"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t>Pictograms and ideograms</a:t>
            </a:r>
            <a:endParaRPr lang="en-US" sz="2800" dirty="0" smtClean="0">
              <a:cs typeface="Arial" pitchFamily="34" charset="0"/>
            </a:endParaRPr>
          </a:p>
          <a:p>
            <a:pPr marL="1082675" algn="just">
              <a:buFont typeface="Wingdings" pitchFamily="2" charset="2"/>
              <a:buChar char="Ø"/>
            </a:pPr>
            <a:r>
              <a:rPr lang="en-US" sz="2800" dirty="0" smtClean="0"/>
              <a:t>Logograms</a:t>
            </a:r>
          </a:p>
          <a:p>
            <a:pPr marL="1082675" algn="just">
              <a:buFont typeface="Wingdings" pitchFamily="2" charset="2"/>
              <a:buChar char="Ø"/>
            </a:pPr>
            <a:r>
              <a:rPr lang="en-US" sz="2800" dirty="0" smtClean="0"/>
              <a:t>Rebus writing</a:t>
            </a:r>
          </a:p>
          <a:p>
            <a:pPr marL="1082675" algn="just">
              <a:buFont typeface="Wingdings" pitchFamily="2" charset="2"/>
              <a:buChar char="Ø"/>
            </a:pPr>
            <a:r>
              <a:rPr lang="en-US" sz="2800" dirty="0" smtClean="0"/>
              <a:t>Syllabic writing</a:t>
            </a:r>
          </a:p>
          <a:p>
            <a:pPr marL="1082675" algn="just">
              <a:buFont typeface="Wingdings" pitchFamily="2" charset="2"/>
              <a:buChar char="Ø"/>
            </a:pPr>
            <a:r>
              <a:rPr lang="en-US" sz="2800" dirty="0" smtClean="0"/>
              <a:t>Alphabetic writing</a:t>
            </a:r>
          </a:p>
          <a:p>
            <a:pPr marL="1082675" algn="just">
              <a:buFont typeface="Wingdings" pitchFamily="2" charset="2"/>
              <a:buChar char="Ø"/>
            </a:pPr>
            <a:r>
              <a:rPr lang="en-US" sz="2800" dirty="0" smtClean="0"/>
              <a:t>Written English</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7"/>
          <p:cNvSpPr>
            <a:spLocks noGrp="1"/>
          </p:cNvSpPr>
          <p:nvPr>
            <p:ph idx="1"/>
          </p:nvPr>
        </p:nvSpPr>
        <p:spPr/>
        <p:txBody>
          <a:bodyPr/>
          <a:lstStyle/>
          <a:p>
            <a:pPr marL="58738" indent="1588" algn="just"/>
            <a:r>
              <a:rPr lang="en-US" sz="2800" dirty="0" smtClean="0"/>
              <a:t>It is important, when we consider the development of writing, to keep in mind that a large number of the languages in the world today are used only in the spoken form. We may be able to trace human attempts to represent information visually back to cave drawings made at least 20,000 years ago, or to clay tokens from about 10,000 years ago, which appear to have been an early attempt at bookkeeping, but these artifacts are best described as ancient precursors of writing.</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lgn="just"/>
            <a:r>
              <a:rPr lang="en-US" sz="3200" b="1" dirty="0" smtClean="0"/>
              <a:t>Introduction</a:t>
            </a:r>
            <a:endParaRPr lang="en-US" sz="3200" dirty="0"/>
          </a:p>
        </p:txBody>
      </p:sp>
      <p:sp>
        <p:nvSpPr>
          <p:cNvPr id="6" name="Content Placeholder 5"/>
          <p:cNvSpPr>
            <a:spLocks noGrp="1"/>
          </p:cNvSpPr>
          <p:nvPr>
            <p:ph idx="1"/>
          </p:nvPr>
        </p:nvSpPr>
        <p:spPr/>
        <p:txBody>
          <a:bodyPr/>
          <a:lstStyle/>
          <a:p>
            <a:pPr marL="58738" indent="1588" algn="just"/>
            <a:r>
              <a:rPr lang="en-US" sz="2800" dirty="0" smtClean="0"/>
              <a:t>The earliest writing for which we have clear evidence is the kind that Geoffrey Nunberg is referring to as ‘cuneiform’ marked on clay tablets about 5,000 years ago. An ancient script that has a more obvious connection to writing systems in use today can be identified in inscriptions dated around 3,000 years ago.</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marL="119063" indent="1588" algn="just"/>
            <a:r>
              <a:rPr lang="en-US" sz="2500" dirty="0" smtClean="0"/>
              <a:t>Pictogram (pictographic writing) is a way of writing in which a picture/drawing of an object is used to represent the object. A conventional relationship must exist between the symbol and its interpretation.</a:t>
            </a:r>
          </a:p>
          <a:p>
            <a:pPr marL="119063" indent="1588" algn="just"/>
            <a:r>
              <a:rPr lang="en-US" sz="2500" dirty="0" smtClean="0"/>
              <a:t>Ideogram (ideographic writing) is a way of writing in which each symbol represents a concept/an idea.</a:t>
            </a:r>
          </a:p>
          <a:p>
            <a:pPr marL="119063" indent="1588" algn="just"/>
            <a:r>
              <a:rPr lang="en-US" sz="2500" dirty="0" smtClean="0"/>
              <a:t>The distinction between pictograms and ideograms is essentially a difference in the relationship between the symbol and the entity it represents. The more ‘picture-like’ forms are pictograms and the more abstract derived forms are ideograms.</a:t>
            </a:r>
            <a:endParaRPr lang="en-US"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Grp="1" noChangeAspect="1" noChangeArrowheads="1"/>
          </p:cNvPicPr>
          <p:nvPr>
            <p:ph idx="1"/>
          </p:nvPr>
        </p:nvPicPr>
        <p:blipFill>
          <a:blip r:embed="rId2" cstate="print"/>
          <a:srcRect/>
          <a:stretch>
            <a:fillRect/>
          </a:stretch>
        </p:blipFill>
        <p:spPr bwMode="auto">
          <a:xfrm>
            <a:off x="762000" y="1828800"/>
            <a:ext cx="762000" cy="3733799"/>
          </a:xfrm>
          <a:prstGeom prst="rect">
            <a:avLst/>
          </a:prstGeom>
          <a:noFill/>
          <a:ln w="9525">
            <a:noFill/>
            <a:miter lim="800000"/>
            <a:headEnd/>
            <a:tailEnd/>
          </a:ln>
          <a:effectLst/>
        </p:spPr>
      </p:pic>
      <p:sp>
        <p:nvSpPr>
          <p:cNvPr id="6" name="Title 5"/>
          <p:cNvSpPr>
            <a:spLocks noGrp="1"/>
          </p:cNvSpPr>
          <p:nvPr>
            <p:ph type="title"/>
          </p:nvPr>
        </p:nvSpPr>
        <p:spPr/>
        <p:txBody>
          <a:bodyPr/>
          <a:lstStyle/>
          <a:p>
            <a:pPr lvl="0" algn="just"/>
            <a:r>
              <a:rPr lang="en-US" sz="3200" b="1" dirty="0" smtClean="0"/>
              <a:t>Pictograms and ideograms</a:t>
            </a:r>
            <a:endParaRPr lang="en-US" sz="32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13" name="Rectangle 12"/>
          <p:cNvSpPr/>
          <p:nvPr/>
        </p:nvSpPr>
        <p:spPr>
          <a:xfrm>
            <a:off x="2057400" y="1828800"/>
            <a:ext cx="7315200" cy="3539430"/>
          </a:xfrm>
          <a:prstGeom prst="rect">
            <a:avLst/>
          </a:prstGeom>
        </p:spPr>
        <p:txBody>
          <a:bodyPr wrap="square">
            <a:spAutoFit/>
          </a:bodyPr>
          <a:lstStyle/>
          <a:p>
            <a:pPr algn="just" rtl="0"/>
            <a:r>
              <a:rPr lang="en-US" sz="2800" dirty="0" smtClean="0">
                <a:latin typeface="Calibri" pitchFamily="34" charset="0"/>
                <a:cs typeface="Calibri" pitchFamily="34" charset="0"/>
              </a:rPr>
              <a:t>When the relationship between the symbol and the entity or idea becomes sufficiently abstract, we can be more confident that the symbol is probably being used to represent words in a language.</a:t>
            </a:r>
          </a:p>
          <a:p>
            <a:pPr algn="just" rtl="0"/>
            <a:r>
              <a:rPr lang="en-US" sz="2800" dirty="0" smtClean="0">
                <a:latin typeface="Calibri" pitchFamily="34" charset="0"/>
                <a:cs typeface="Calibri" pitchFamily="34" charset="0"/>
              </a:rPr>
              <a:t>When symbols are used to represent words in a language, they are described as examples of word-writing, or ‘logograms’.</a:t>
            </a:r>
            <a:endParaRPr lang="en-US" sz="2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marL="119063" indent="1588" algn="just"/>
            <a:r>
              <a:rPr lang="en-US" sz="2800" dirty="0" smtClean="0"/>
              <a:t>Logogram (logographic writing) is a way of writing in which each symbol represents a word.</a:t>
            </a:r>
          </a:p>
          <a:p>
            <a:pPr marL="119063" indent="1588" algn="just"/>
            <a:r>
              <a:rPr lang="en-US" sz="2800" dirty="0" smtClean="0"/>
              <a:t>A good example of logographic writing is the system used by the Sumerians, in the southern part of modern Iraq, around 5,000 years ago. Because of the particular shapes used in their symbols, these inscriptions are more generally described as cuneiform writing, which is a way of writing created by pressing a wedge-shaped implement into soft clay tablets.</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Logograms</a:t>
            </a:r>
            <a:endParaRPr lang="en-US" sz="3200" dirty="0"/>
          </a:p>
        </p:txBody>
      </p:sp>
      <p:sp>
        <p:nvSpPr>
          <p:cNvPr id="3" name="Content Placeholder 2"/>
          <p:cNvSpPr>
            <a:spLocks noGrp="1"/>
          </p:cNvSpPr>
          <p:nvPr>
            <p:ph idx="1"/>
          </p:nvPr>
        </p:nvSpPr>
        <p:spPr/>
        <p:txBody>
          <a:bodyPr/>
          <a:lstStyle/>
          <a:p>
            <a:pPr marL="58738" indent="1588" algn="just"/>
            <a:r>
              <a:rPr lang="en-US" sz="2800" dirty="0" smtClean="0"/>
              <a:t>The relationship between the written form and the object it represents has become arbitrary so we have a clear example of word-writing or a logogram.</a:t>
            </a:r>
          </a:p>
          <a:p>
            <a:pPr marL="58738" indent="1588" algn="just"/>
            <a:r>
              <a:rPr lang="en-US" sz="2800" dirty="0" smtClean="0"/>
              <a:t>A modern writing system that is based, to a certain extent, on the use of logograms can be found in China. Many Chinese written symbols, or characters, are used as representations of the meaning of words, or parts of words, and not of the sounds of spoken language.</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Logograms</a:t>
            </a:r>
            <a:endParaRPr lang="en-US" sz="3200" dirty="0"/>
          </a:p>
        </p:txBody>
      </p:sp>
      <p:sp>
        <p:nvSpPr>
          <p:cNvPr id="3" name="Content Placeholder 2"/>
          <p:cNvSpPr>
            <a:spLocks noGrp="1"/>
          </p:cNvSpPr>
          <p:nvPr>
            <p:ph idx="1"/>
          </p:nvPr>
        </p:nvSpPr>
        <p:spPr/>
        <p:txBody>
          <a:bodyPr/>
          <a:lstStyle/>
          <a:p>
            <a:pPr marL="119063" indent="1588" algn="just"/>
            <a:r>
              <a:rPr lang="en-US" sz="2800" dirty="0" smtClean="0"/>
              <a:t>Quite a large number of different written symbols are required within this type of writing system (i.e. official list of modern Chinese characters has 2,500 characters and other lists contain up to 50,000 characters). This presents a substantial memory load.</a:t>
            </a:r>
          </a:p>
          <a:p>
            <a:pPr marL="119063" indent="1588" algn="just"/>
            <a:r>
              <a:rPr lang="en-US" sz="2800" dirty="0" smtClean="0"/>
              <a:t>To solve this problem a method is needed to go from symbols representing words (i.e. a logographic system) to a set of symbols that represent sounds (i.e. a phonographic system).</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marL="120650" indent="1588" algn="just"/>
            <a:r>
              <a:rPr lang="en-US" sz="2800" dirty="0" smtClean="0"/>
              <a:t>Rebus writing is a way of writing in which a pictorial representation of an object is used to indicate the sound of the word for that object. In this process, the symbol for one entity is taken over as the symbol for the sound of the spoken word used to refer to the entity. That symbol then comes to be used whenever that sound occurs in any words.</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Rebus writing</a:t>
            </a:r>
            <a:endParaRPr lang="en-US" sz="3200" dirty="0"/>
          </a:p>
        </p:txBody>
      </p:sp>
      <p:sp>
        <p:nvSpPr>
          <p:cNvPr id="3" name="Content Placeholder 2"/>
          <p:cNvSpPr>
            <a:spLocks noGrp="1"/>
          </p:cNvSpPr>
          <p:nvPr>
            <p:ph idx="1"/>
          </p:nvPr>
        </p:nvSpPr>
        <p:spPr/>
        <p:txBody>
          <a:bodyPr/>
          <a:lstStyle/>
          <a:p>
            <a:pPr marL="120650" indent="0" algn="just"/>
            <a:r>
              <a:rPr lang="en-US" sz="2800" dirty="0" smtClean="0"/>
              <a:t>A similar process is taking place in contemporary English texting where the symbol “2” is used, not only as a number, but as the sound of other words or parts of words, in messages such as “nd2spk2u2nite” (“(I) need to speak to you tonight”). In this message, the letter “u” also illustrates the process of rebus writing, having become the symbol for the sound of the spoken word “you.”</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marL="119063" indent="1588" algn="just"/>
            <a:r>
              <a:rPr lang="en-US" sz="2800" dirty="0" smtClean="0"/>
              <a:t>Syllabic writing (syllabary) is a way of writing in which each symbol represents a syllable (a unit of sound consisting of a vowel and optional consonants before or after the vowel). That is when a writing system employs a set of symbols each one representing the pronunciation of a syllable, it is described as syllabic writing. There are no purely syllabic writing systems in use today.</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Syllabic writing</a:t>
            </a:r>
            <a:endParaRPr lang="en-US" sz="3200" dirty="0"/>
          </a:p>
        </p:txBody>
      </p:sp>
      <p:sp>
        <p:nvSpPr>
          <p:cNvPr id="3" name="Content Placeholder 2"/>
          <p:cNvSpPr>
            <a:spLocks noGrp="1"/>
          </p:cNvSpPr>
          <p:nvPr>
            <p:ph idx="1"/>
          </p:nvPr>
        </p:nvSpPr>
        <p:spPr/>
        <p:txBody>
          <a:bodyPr/>
          <a:lstStyle/>
          <a:p>
            <a:pPr marL="58738" indent="1588" algn="just"/>
            <a:r>
              <a:rPr lang="en-US" sz="2800" dirty="0" smtClean="0"/>
              <a:t>Both the ancient Egyptian and the Sumerian writing systems evolved to the point where some of the earlier logographic symbols were used to represent spoken syllables. However, it is not until the time of the Phoenicians, inhabiting what is modern Lebanon between 3,000 and 4,000 years ago, that we find the full use of a syllabic writing system.</a:t>
            </a:r>
          </a:p>
          <a:p>
            <a:pPr marL="58738" indent="1588" algn="just"/>
            <a:r>
              <a:rPr lang="en-US" sz="2800" dirty="0" smtClean="0"/>
              <a:t>By about 3,000 years ago, the Phoenicians had stopped using logograms and had a fully developed syllabic writing system.</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Alphabetic writing (alphabet ) is a way of writing in which one symbol represents one sound segment. This seems to have occurred in the development of the writing systems of Semitic languages such as Arabic and Hebrew. This type of writing system is sometimes called a consonantal alphabet. The early version of Semitic alphabetic script, originating in the writing system of the Phoenicians, is the basic source of most other alphabets to be found in the world.</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US" sz="3200" b="1" dirty="0" smtClean="0"/>
              <a:t>Alphabetic writing</a:t>
            </a:r>
            <a:endParaRPr lang="en-US" sz="3200" dirty="0"/>
          </a:p>
        </p:txBody>
      </p:sp>
      <p:sp>
        <p:nvSpPr>
          <p:cNvPr id="3" name="Content Placeholder 2"/>
          <p:cNvSpPr>
            <a:spLocks noGrp="1"/>
          </p:cNvSpPr>
          <p:nvPr>
            <p:ph idx="1"/>
          </p:nvPr>
        </p:nvSpPr>
        <p:spPr/>
        <p:txBody>
          <a:bodyPr/>
          <a:lstStyle/>
          <a:p>
            <a:pPr algn="just"/>
            <a:r>
              <a:rPr lang="en-US" sz="2800" dirty="0" smtClean="0"/>
              <a:t>The early Greeks took the alphabetizing process a stage further by also using separate symbols to represent the vowel sounds as distinct entities, and so created a remodeled system that included vowels. This change produced a distinct symbol for a vowel sound such as </a:t>
            </a:r>
            <a:r>
              <a:rPr lang="en-US" sz="2800" i="1" dirty="0" smtClean="0"/>
              <a:t>a (called ‘alpha’) to go with </a:t>
            </a:r>
            <a:r>
              <a:rPr lang="en-US" sz="2800" dirty="0" smtClean="0"/>
              <a:t>existing symbols for consonant sounds such as </a:t>
            </a:r>
            <a:r>
              <a:rPr lang="en-US" sz="2800" i="1" dirty="0" smtClean="0"/>
              <a:t>b (called ‘beta’), giving us </a:t>
            </a:r>
            <a:r>
              <a:rPr lang="en-US" sz="2800" dirty="0" smtClean="0"/>
              <a:t>single-sound writing or an ‘alphabet’</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If indeed the origins of the alphabetic writing system were based on a correspondence between a single symbol and a single sound type, then one might reasonably ask why there is such a frequent mismatch between the forms of written English (</a:t>
            </a:r>
            <a:r>
              <a:rPr lang="en-US" sz="2800" i="1" dirty="0" smtClean="0"/>
              <a:t>you know) and the sounds of spoken English (yu 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Written English</a:t>
            </a:r>
            <a:endParaRPr lang="en-US" sz="3200" dirty="0"/>
          </a:p>
        </p:txBody>
      </p:sp>
      <p:sp>
        <p:nvSpPr>
          <p:cNvPr id="3" name="Content Placeholder 2"/>
          <p:cNvSpPr>
            <a:spLocks noGrp="1"/>
          </p:cNvSpPr>
          <p:nvPr>
            <p:ph idx="1"/>
          </p:nvPr>
        </p:nvSpPr>
        <p:spPr/>
        <p:txBody>
          <a:bodyPr/>
          <a:lstStyle/>
          <a:p>
            <a:pPr algn="just"/>
            <a:r>
              <a:rPr lang="en-US" sz="2800" dirty="0" smtClean="0"/>
              <a:t>The answer to that question must be sought in a number of historical influences on the form of written English.</a:t>
            </a:r>
          </a:p>
          <a:p>
            <a:pPr algn="just"/>
            <a:r>
              <a:rPr lang="en-US" sz="2800" dirty="0" smtClean="0"/>
              <a:t>There were words derived from forms used in writing other languages, notably Latin and French.</a:t>
            </a:r>
          </a:p>
          <a:p>
            <a:pPr algn="just"/>
            <a:r>
              <a:rPr lang="en-US" sz="2800" dirty="0" smtClean="0"/>
              <a:t>Many of the early printers were native Dutch speakers and could not make consistently accurate decisions about English pronunciations.</a:t>
            </a:r>
          </a:p>
          <a:p>
            <a:pPr algn="just"/>
            <a:r>
              <a:rPr lang="en-US" sz="2800" dirty="0" smtClean="0"/>
              <a:t>Since the fifteenth century, the pronunciation of spoken English has undergone substantial changes</a:t>
            </a:r>
          </a:p>
          <a:p>
            <a:pPr algn="just"/>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Written English</a:t>
            </a:r>
            <a:endParaRPr lang="en-US" sz="3200" dirty="0"/>
          </a:p>
        </p:txBody>
      </p:sp>
      <p:sp>
        <p:nvSpPr>
          <p:cNvPr id="3" name="Content Placeholder 2"/>
          <p:cNvSpPr>
            <a:spLocks noGrp="1"/>
          </p:cNvSpPr>
          <p:nvPr>
            <p:ph idx="1"/>
          </p:nvPr>
        </p:nvSpPr>
        <p:spPr/>
        <p:txBody>
          <a:bodyPr/>
          <a:lstStyle/>
          <a:p>
            <a:pPr algn="just"/>
            <a:r>
              <a:rPr lang="en-US" sz="2800" dirty="0" smtClean="0"/>
              <a:t>A large number of older written English words were actually ‘recreated’ by sixteenth-century spelling reformers to bring their written forms more into line with what were supposed, sometimes erroneously, to be their Latin origins (e.g. </a:t>
            </a:r>
            <a:r>
              <a:rPr lang="en-US" sz="2800" i="1" dirty="0" err="1" smtClean="0"/>
              <a:t>dette</a:t>
            </a:r>
            <a:r>
              <a:rPr lang="en-US" sz="2800" i="1" dirty="0" smtClean="0"/>
              <a:t> became debt, </a:t>
            </a:r>
            <a:r>
              <a:rPr lang="en-US" sz="2800" i="1" dirty="0" err="1" smtClean="0"/>
              <a:t>iland</a:t>
            </a:r>
            <a:r>
              <a:rPr lang="en-US" sz="2800" i="1" dirty="0" smtClean="0"/>
              <a:t> became island)</a:t>
            </a:r>
            <a:endParaRPr lang="en-US" sz="2800" dirty="0" smtClean="0"/>
          </a:p>
          <a:p>
            <a:pPr algn="just"/>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2084</TotalTime>
  <Words>1268</Words>
  <Application>Microsoft Office PowerPoint</Application>
  <PresentationFormat>A4 Paper (210x297 mm)</PresentationFormat>
  <Paragraphs>62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3rd Lecture</vt:lpstr>
      <vt:lpstr>Slide 3</vt:lpstr>
      <vt:lpstr>Slide 4</vt:lpstr>
      <vt:lpstr>Introduction</vt:lpstr>
      <vt:lpstr>Slide 6</vt:lpstr>
      <vt:lpstr>Pictograms and ideograms</vt:lpstr>
      <vt:lpstr>Slide 8</vt:lpstr>
      <vt:lpstr>Logograms</vt:lpstr>
      <vt:lpstr>Logograms</vt:lpstr>
      <vt:lpstr>Slide 11</vt:lpstr>
      <vt:lpstr>Rebus writing</vt:lpstr>
      <vt:lpstr>Slide 13</vt:lpstr>
      <vt:lpstr>Syllabic writing</vt:lpstr>
      <vt:lpstr>Slide 15</vt:lpstr>
      <vt:lpstr>Alphabetic writing</vt:lpstr>
      <vt:lpstr>Slide 17</vt:lpstr>
      <vt:lpstr>Written English</vt:lpstr>
      <vt:lpstr>Written English</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182</cp:revision>
  <dcterms:created xsi:type="dcterms:W3CDTF">2009-10-14T19:14:34Z</dcterms:created>
  <dcterms:modified xsi:type="dcterms:W3CDTF">2011-10-02T14:52:09Z</dcterms:modified>
</cp:coreProperties>
</file>