
<file path=[Content_Types].xml><?xml version="1.0" encoding="utf-8"?>
<Types xmlns="http://schemas.openxmlformats.org/package/2006/content-types"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15.xml" ContentType="application/vnd.openxmlformats-officedocument.drawingml.diagramStyle+xml"/>
  <Override PartName="/ppt/diagrams/layout1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5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7" r:id="rId4"/>
    <p:sldId id="311" r:id="rId5"/>
    <p:sldId id="300" r:id="rId6"/>
    <p:sldId id="302" r:id="rId7"/>
    <p:sldId id="297" r:id="rId8"/>
    <p:sldId id="320" r:id="rId9"/>
    <p:sldId id="321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22" r:id="rId18"/>
    <p:sldId id="310" r:id="rId19"/>
    <p:sldId id="323" r:id="rId20"/>
    <p:sldId id="324" r:id="rId21"/>
    <p:sldId id="316" r:id="rId22"/>
    <p:sldId id="325" r:id="rId23"/>
    <p:sldId id="319" r:id="rId24"/>
    <p:sldId id="318" r:id="rId25"/>
    <p:sldId id="315" r:id="rId26"/>
    <p:sldId id="314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24" autoAdjust="0"/>
  </p:normalViewPr>
  <p:slideViewPr>
    <p:cSldViewPr>
      <p:cViewPr>
        <p:scale>
          <a:sx n="77" d="100"/>
          <a:sy n="77" d="100"/>
        </p:scale>
        <p:origin x="-906" y="1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8BCC10-429C-4778-9461-90749BC7898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A9D6D6-8247-49C6-8274-D852C614CF26}">
      <dgm:prSet custT="1"/>
      <dgm:spPr/>
      <dgm:t>
        <a:bodyPr/>
        <a:lstStyle/>
        <a:p>
          <a:pPr algn="ctr" rtl="0"/>
          <a:r>
            <a:rPr lang="en-US" sz="4800" b="1" baseline="0" dirty="0" smtClean="0"/>
            <a:t>Lecture Elements</a:t>
          </a:r>
          <a:endParaRPr lang="en-US" sz="4800" b="1" baseline="0" dirty="0"/>
        </a:p>
      </dgm:t>
    </dgm:pt>
    <dgm:pt modelId="{DC6E5FE6-AB6A-4DE7-88F7-A2F8EBBF5736}" type="parTrans" cxnId="{9151D7DB-2196-4A7F-8D36-3031C3601188}">
      <dgm:prSet/>
      <dgm:spPr/>
      <dgm:t>
        <a:bodyPr/>
        <a:lstStyle/>
        <a:p>
          <a:endParaRPr lang="en-US"/>
        </a:p>
      </dgm:t>
    </dgm:pt>
    <dgm:pt modelId="{D864EE96-68E2-4F56-9150-FF4DADA96099}" type="sibTrans" cxnId="{9151D7DB-2196-4A7F-8D36-3031C3601188}">
      <dgm:prSet/>
      <dgm:spPr/>
      <dgm:t>
        <a:bodyPr/>
        <a:lstStyle/>
        <a:p>
          <a:endParaRPr lang="en-US"/>
        </a:p>
      </dgm:t>
    </dgm:pt>
    <dgm:pt modelId="{E9771FBC-1AF2-460C-875E-5BB12AB6E5CC}" type="pres">
      <dgm:prSet presAssocID="{FF8BCC10-429C-4778-9461-90749BC789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757AF6-E0FA-44B7-AFA9-9F70C07AC635}" type="pres">
      <dgm:prSet presAssocID="{6BA9D6D6-8247-49C6-8274-D852C614CF2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51D7DB-2196-4A7F-8D36-3031C3601188}" srcId="{FF8BCC10-429C-4778-9461-90749BC78985}" destId="{6BA9D6D6-8247-49C6-8274-D852C614CF26}" srcOrd="0" destOrd="0" parTransId="{DC6E5FE6-AB6A-4DE7-88F7-A2F8EBBF5736}" sibTransId="{D864EE96-68E2-4F56-9150-FF4DADA96099}"/>
    <dgm:cxn modelId="{6008CFFC-814E-4380-9478-6D8F3BD9F693}" type="presOf" srcId="{FF8BCC10-429C-4778-9461-90749BC78985}" destId="{E9771FBC-1AF2-460C-875E-5BB12AB6E5CC}" srcOrd="0" destOrd="0" presId="urn:microsoft.com/office/officeart/2005/8/layout/vList2"/>
    <dgm:cxn modelId="{F9F1FF5F-53DA-4995-A00A-C98F7AECDB98}" type="presOf" srcId="{6BA9D6D6-8247-49C6-8274-D852C614CF26}" destId="{DB757AF6-E0FA-44B7-AFA9-9F70C07AC635}" srcOrd="0" destOrd="0" presId="urn:microsoft.com/office/officeart/2005/8/layout/vList2"/>
    <dgm:cxn modelId="{5EF07303-A85D-461A-A8FD-83F356972BB9}" type="presParOf" srcId="{E9771FBC-1AF2-460C-875E-5BB12AB6E5CC}" destId="{DB757AF6-E0FA-44B7-AFA9-9F70C07AC635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5F1FD5-5ABB-4FDA-BF71-3FB4263DEF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7C1D0C1-276F-4A69-882B-06CAD7BD196F}">
      <dgm:prSet/>
      <dgm:spPr/>
      <dgm:t>
        <a:bodyPr/>
        <a:lstStyle/>
        <a:p>
          <a:pPr algn="ctr" rtl="0"/>
          <a:r>
            <a:rPr lang="en-US" b="1" baseline="0" dirty="0" smtClean="0"/>
            <a:t>Introduction</a:t>
          </a:r>
          <a:endParaRPr lang="en-US" b="1" baseline="0" dirty="0"/>
        </a:p>
      </dgm:t>
    </dgm:pt>
    <dgm:pt modelId="{2D1E11DD-F44A-42DD-9169-47A0EC7E0E51}" type="parTrans" cxnId="{D81EAD10-D8CA-44E6-A756-FAE2161F1817}">
      <dgm:prSet/>
      <dgm:spPr/>
      <dgm:t>
        <a:bodyPr/>
        <a:lstStyle/>
        <a:p>
          <a:endParaRPr lang="en-US"/>
        </a:p>
      </dgm:t>
    </dgm:pt>
    <dgm:pt modelId="{9A8D1A69-6146-4D01-81CE-A8E97D43EB7E}" type="sibTrans" cxnId="{D81EAD10-D8CA-44E6-A756-FAE2161F1817}">
      <dgm:prSet/>
      <dgm:spPr/>
      <dgm:t>
        <a:bodyPr/>
        <a:lstStyle/>
        <a:p>
          <a:endParaRPr lang="en-US"/>
        </a:p>
      </dgm:t>
    </dgm:pt>
    <dgm:pt modelId="{C96D667E-207B-4F5C-90B0-0D4F569C9040}" type="pres">
      <dgm:prSet presAssocID="{2E5F1FD5-5ABB-4FDA-BF71-3FB4263DEF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29D13F-6640-46C7-AFBC-FFB5750D2A05}" type="pres">
      <dgm:prSet presAssocID="{87C1D0C1-276F-4A69-882B-06CAD7BD196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AB0228-1EF6-418F-8853-120F2C2E0981}" type="presOf" srcId="{2E5F1FD5-5ABB-4FDA-BF71-3FB4263DEFC0}" destId="{C96D667E-207B-4F5C-90B0-0D4F569C9040}" srcOrd="0" destOrd="0" presId="urn:microsoft.com/office/officeart/2005/8/layout/vList2"/>
    <dgm:cxn modelId="{FBB2FD24-A7F7-4739-82FA-A8DF35842944}" type="presOf" srcId="{87C1D0C1-276F-4A69-882B-06CAD7BD196F}" destId="{6429D13F-6640-46C7-AFBC-FFB5750D2A05}" srcOrd="0" destOrd="0" presId="urn:microsoft.com/office/officeart/2005/8/layout/vList2"/>
    <dgm:cxn modelId="{D81EAD10-D8CA-44E6-A756-FAE2161F1817}" srcId="{2E5F1FD5-5ABB-4FDA-BF71-3FB4263DEFC0}" destId="{87C1D0C1-276F-4A69-882B-06CAD7BD196F}" srcOrd="0" destOrd="0" parTransId="{2D1E11DD-F44A-42DD-9169-47A0EC7E0E51}" sibTransId="{9A8D1A69-6146-4D01-81CE-A8E97D43EB7E}"/>
    <dgm:cxn modelId="{3936EC06-1B7A-4271-ACDE-A45EBF57739C}" type="presParOf" srcId="{C96D667E-207B-4F5C-90B0-0D4F569C9040}" destId="{6429D13F-6640-46C7-AFBC-FFB5750D2A05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3EA764-10EF-46EC-857C-83AB49C068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A29AFBC-D9CF-4AA4-B089-C27134565FD0}">
      <dgm:prSet/>
      <dgm:spPr/>
      <dgm:t>
        <a:bodyPr/>
        <a:lstStyle/>
        <a:p>
          <a:pPr algn="ctr" rtl="0"/>
          <a:r>
            <a:rPr lang="en-US" b="1" baseline="0" dirty="0" smtClean="0"/>
            <a:t>Conceptual and associative meaning</a:t>
          </a:r>
          <a:endParaRPr lang="en-US" b="1" baseline="0" dirty="0"/>
        </a:p>
      </dgm:t>
    </dgm:pt>
    <dgm:pt modelId="{CDCD52E4-D576-486D-8BC4-0D7C259C01A8}" type="parTrans" cxnId="{E2E9E155-656B-4F2F-B1B3-4A94F10890BB}">
      <dgm:prSet/>
      <dgm:spPr/>
      <dgm:t>
        <a:bodyPr/>
        <a:lstStyle/>
        <a:p>
          <a:endParaRPr lang="en-US"/>
        </a:p>
      </dgm:t>
    </dgm:pt>
    <dgm:pt modelId="{DCF2326B-0093-4F42-9199-F34272DF2E66}" type="sibTrans" cxnId="{E2E9E155-656B-4F2F-B1B3-4A94F10890BB}">
      <dgm:prSet/>
      <dgm:spPr/>
      <dgm:t>
        <a:bodyPr/>
        <a:lstStyle/>
        <a:p>
          <a:endParaRPr lang="en-US"/>
        </a:p>
      </dgm:t>
    </dgm:pt>
    <dgm:pt modelId="{D0176EAE-AE7C-4D81-96AE-1634E00DF111}" type="pres">
      <dgm:prSet presAssocID="{4A3EA764-10EF-46EC-857C-83AB49C068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2C6417-8175-422B-8ED6-E350BDC7276E}" type="pres">
      <dgm:prSet presAssocID="{AA29AFBC-D9CF-4AA4-B089-C27134565FD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950E2B-744F-4E8F-B609-66FF5B1D932B}" type="presOf" srcId="{AA29AFBC-D9CF-4AA4-B089-C27134565FD0}" destId="{CC2C6417-8175-422B-8ED6-E350BDC7276E}" srcOrd="0" destOrd="0" presId="urn:microsoft.com/office/officeart/2005/8/layout/vList2"/>
    <dgm:cxn modelId="{CCAE54DA-0674-46B2-9234-311FA19F6549}" type="presOf" srcId="{4A3EA764-10EF-46EC-857C-83AB49C068E1}" destId="{D0176EAE-AE7C-4D81-96AE-1634E00DF111}" srcOrd="0" destOrd="0" presId="urn:microsoft.com/office/officeart/2005/8/layout/vList2"/>
    <dgm:cxn modelId="{E2E9E155-656B-4F2F-B1B3-4A94F10890BB}" srcId="{4A3EA764-10EF-46EC-857C-83AB49C068E1}" destId="{AA29AFBC-D9CF-4AA4-B089-C27134565FD0}" srcOrd="0" destOrd="0" parTransId="{CDCD52E4-D576-486D-8BC4-0D7C259C01A8}" sibTransId="{DCF2326B-0093-4F42-9199-F34272DF2E66}"/>
    <dgm:cxn modelId="{6B7FFF24-09DE-4C5A-B12C-3CB23F67CB1A}" type="presParOf" srcId="{D0176EAE-AE7C-4D81-96AE-1634E00DF111}" destId="{CC2C6417-8175-422B-8ED6-E350BDC7276E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B871F7-F5BC-4CCB-97E7-C517A9560B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C695F8-10D6-42B7-A2D9-7874AE134025}">
      <dgm:prSet/>
      <dgm:spPr/>
      <dgm:t>
        <a:bodyPr/>
        <a:lstStyle/>
        <a:p>
          <a:pPr algn="ctr" rtl="0"/>
          <a:r>
            <a:rPr lang="en-US" b="1" baseline="0" dirty="0" smtClean="0"/>
            <a:t>Semantic features</a:t>
          </a:r>
          <a:endParaRPr lang="en-US" b="1" baseline="0" dirty="0"/>
        </a:p>
      </dgm:t>
    </dgm:pt>
    <dgm:pt modelId="{4B0E1BB2-BCDB-4737-BE9D-F2E4F2330D0E}" type="parTrans" cxnId="{E12B4597-8949-47DE-88D1-E81A10CF06E0}">
      <dgm:prSet/>
      <dgm:spPr/>
      <dgm:t>
        <a:bodyPr/>
        <a:lstStyle/>
        <a:p>
          <a:endParaRPr lang="en-US"/>
        </a:p>
      </dgm:t>
    </dgm:pt>
    <dgm:pt modelId="{B02CAF78-EB09-471B-A509-AB78F0EBF9B9}" type="sibTrans" cxnId="{E12B4597-8949-47DE-88D1-E81A10CF06E0}">
      <dgm:prSet/>
      <dgm:spPr/>
      <dgm:t>
        <a:bodyPr/>
        <a:lstStyle/>
        <a:p>
          <a:endParaRPr lang="en-US"/>
        </a:p>
      </dgm:t>
    </dgm:pt>
    <dgm:pt modelId="{F10A6F06-4BF7-4A37-91E1-935091738D1C}" type="pres">
      <dgm:prSet presAssocID="{D3B871F7-F5BC-4CCB-97E7-C517A9560B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834800-2F2E-43F8-9703-BC0002BF6E09}" type="pres">
      <dgm:prSet presAssocID="{73C695F8-10D6-42B7-A2D9-7874AE13402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92855E-4883-424F-BA89-A7B6CDE25F9D}" type="presOf" srcId="{73C695F8-10D6-42B7-A2D9-7874AE134025}" destId="{B4834800-2F2E-43F8-9703-BC0002BF6E09}" srcOrd="0" destOrd="0" presId="urn:microsoft.com/office/officeart/2005/8/layout/vList2"/>
    <dgm:cxn modelId="{E12B4597-8949-47DE-88D1-E81A10CF06E0}" srcId="{D3B871F7-F5BC-4CCB-97E7-C517A9560B41}" destId="{73C695F8-10D6-42B7-A2D9-7874AE134025}" srcOrd="0" destOrd="0" parTransId="{4B0E1BB2-BCDB-4737-BE9D-F2E4F2330D0E}" sibTransId="{B02CAF78-EB09-471B-A509-AB78F0EBF9B9}"/>
    <dgm:cxn modelId="{EC17F4EC-A2DA-4253-9236-6DC3E0897F32}" type="presOf" srcId="{D3B871F7-F5BC-4CCB-97E7-C517A9560B41}" destId="{F10A6F06-4BF7-4A37-91E1-935091738D1C}" srcOrd="0" destOrd="0" presId="urn:microsoft.com/office/officeart/2005/8/layout/vList2"/>
    <dgm:cxn modelId="{C3A2F1F0-98E0-42C0-B9BF-290BA35390CC}" type="presParOf" srcId="{F10A6F06-4BF7-4A37-91E1-935091738D1C}" destId="{B4834800-2F2E-43F8-9703-BC0002BF6E09}" srcOrd="0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C14BE7-B42C-4F49-984D-40EE553119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6BCA57F-CF6A-4048-8496-C75C1302B501}">
      <dgm:prSet/>
      <dgm:spPr/>
      <dgm:t>
        <a:bodyPr/>
        <a:lstStyle/>
        <a:p>
          <a:pPr algn="ctr" rtl="0"/>
          <a:r>
            <a:rPr lang="en-US" b="1" baseline="0" dirty="0" smtClean="0"/>
            <a:t>Semantic roles</a:t>
          </a:r>
          <a:endParaRPr lang="en-US" b="1" baseline="0" dirty="0"/>
        </a:p>
      </dgm:t>
    </dgm:pt>
    <dgm:pt modelId="{2EDC1A2A-C64A-4C06-AB29-79B33C4FF8B5}" type="parTrans" cxnId="{38263D81-DB18-4CCE-A4B4-E9B8685D2BE8}">
      <dgm:prSet/>
      <dgm:spPr/>
      <dgm:t>
        <a:bodyPr/>
        <a:lstStyle/>
        <a:p>
          <a:endParaRPr lang="en-US"/>
        </a:p>
      </dgm:t>
    </dgm:pt>
    <dgm:pt modelId="{1CCC377D-739D-4881-BC1E-90FA435C1821}" type="sibTrans" cxnId="{38263D81-DB18-4CCE-A4B4-E9B8685D2BE8}">
      <dgm:prSet/>
      <dgm:spPr/>
      <dgm:t>
        <a:bodyPr/>
        <a:lstStyle/>
        <a:p>
          <a:endParaRPr lang="en-US"/>
        </a:p>
      </dgm:t>
    </dgm:pt>
    <dgm:pt modelId="{0266613B-7D77-47B5-B2C7-DB334A017FB8}" type="pres">
      <dgm:prSet presAssocID="{03C14BE7-B42C-4F49-984D-40EE553119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508696-86F0-49EF-8B5E-274F9A1F2760}" type="pres">
      <dgm:prSet presAssocID="{46BCA57F-CF6A-4048-8496-C75C1302B50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ECF898-95F2-47A2-A621-EF30B7C3D134}" type="presOf" srcId="{46BCA57F-CF6A-4048-8496-C75C1302B501}" destId="{8C508696-86F0-49EF-8B5E-274F9A1F2760}" srcOrd="0" destOrd="0" presId="urn:microsoft.com/office/officeart/2005/8/layout/vList2"/>
    <dgm:cxn modelId="{38263D81-DB18-4CCE-A4B4-E9B8685D2BE8}" srcId="{03C14BE7-B42C-4F49-984D-40EE553119F2}" destId="{46BCA57F-CF6A-4048-8496-C75C1302B501}" srcOrd="0" destOrd="0" parTransId="{2EDC1A2A-C64A-4C06-AB29-79B33C4FF8B5}" sibTransId="{1CCC377D-739D-4881-BC1E-90FA435C1821}"/>
    <dgm:cxn modelId="{A9C24137-C382-4C02-B2D1-6A9153D097D3}" type="presOf" srcId="{03C14BE7-B42C-4F49-984D-40EE553119F2}" destId="{0266613B-7D77-47B5-B2C7-DB334A017FB8}" srcOrd="0" destOrd="0" presId="urn:microsoft.com/office/officeart/2005/8/layout/vList2"/>
    <dgm:cxn modelId="{9ECD3159-55FF-4A26-9958-3A74D0D25615}" type="presParOf" srcId="{0266613B-7D77-47B5-B2C7-DB334A017FB8}" destId="{8C508696-86F0-49EF-8B5E-274F9A1F2760}" srcOrd="0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42E097-F204-4FAB-901B-74ECDCB3C4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68EFEAD-AD19-42A6-8574-262115237D99}">
      <dgm:prSet/>
      <dgm:spPr/>
      <dgm:t>
        <a:bodyPr/>
        <a:lstStyle/>
        <a:p>
          <a:pPr algn="ctr" rtl="0"/>
          <a:r>
            <a:rPr lang="en-US" b="1" baseline="0" dirty="0" smtClean="0"/>
            <a:t>Agent and theme</a:t>
          </a:r>
          <a:endParaRPr lang="en-US" b="1" baseline="0" dirty="0"/>
        </a:p>
      </dgm:t>
    </dgm:pt>
    <dgm:pt modelId="{1FECEBCC-D560-44BB-9FDE-0E509AD60A1F}" type="parTrans" cxnId="{2E1A8ED5-E6EA-4085-83BB-BDCBE0EB0B6D}">
      <dgm:prSet/>
      <dgm:spPr/>
      <dgm:t>
        <a:bodyPr/>
        <a:lstStyle/>
        <a:p>
          <a:endParaRPr lang="en-US"/>
        </a:p>
      </dgm:t>
    </dgm:pt>
    <dgm:pt modelId="{BC625079-642C-4555-827F-30C2FC740B4A}" type="sibTrans" cxnId="{2E1A8ED5-E6EA-4085-83BB-BDCBE0EB0B6D}">
      <dgm:prSet/>
      <dgm:spPr/>
      <dgm:t>
        <a:bodyPr/>
        <a:lstStyle/>
        <a:p>
          <a:endParaRPr lang="en-US"/>
        </a:p>
      </dgm:t>
    </dgm:pt>
    <dgm:pt modelId="{73729136-C327-4430-B521-7DA58712BE91}" type="pres">
      <dgm:prSet presAssocID="{6242E097-F204-4FAB-901B-74ECDCB3C4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DDA5AA-9E76-4737-986F-5B25DCB0FEB3}" type="pres">
      <dgm:prSet presAssocID="{C68EFEAD-AD19-42A6-8574-262115237D9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9219A7-A201-457E-B01C-412C64F3873D}" type="presOf" srcId="{6242E097-F204-4FAB-901B-74ECDCB3C44E}" destId="{73729136-C327-4430-B521-7DA58712BE91}" srcOrd="0" destOrd="0" presId="urn:microsoft.com/office/officeart/2005/8/layout/vList2"/>
    <dgm:cxn modelId="{C657E6FA-327E-4C8B-80D8-2CA15B80F49B}" type="presOf" srcId="{C68EFEAD-AD19-42A6-8574-262115237D99}" destId="{4DDDA5AA-9E76-4737-986F-5B25DCB0FEB3}" srcOrd="0" destOrd="0" presId="urn:microsoft.com/office/officeart/2005/8/layout/vList2"/>
    <dgm:cxn modelId="{2E1A8ED5-E6EA-4085-83BB-BDCBE0EB0B6D}" srcId="{6242E097-F204-4FAB-901B-74ECDCB3C44E}" destId="{C68EFEAD-AD19-42A6-8574-262115237D99}" srcOrd="0" destOrd="0" parTransId="{1FECEBCC-D560-44BB-9FDE-0E509AD60A1F}" sibTransId="{BC625079-642C-4555-827F-30C2FC740B4A}"/>
    <dgm:cxn modelId="{779B303F-0359-4790-BB4D-497200D67E1D}" type="presParOf" srcId="{73729136-C327-4430-B521-7DA58712BE91}" destId="{4DDDA5AA-9E76-4737-986F-5B25DCB0FEB3}" srcOrd="0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B3AAEC-2DEC-4FD5-9F83-64D2C4947F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FECD779-72A8-46B2-B9E4-40AEB387CC86}">
      <dgm:prSet/>
      <dgm:spPr/>
      <dgm:t>
        <a:bodyPr/>
        <a:lstStyle/>
        <a:p>
          <a:pPr algn="ctr" rtl="0"/>
          <a:r>
            <a:rPr lang="en-US" b="1" baseline="0" dirty="0" smtClean="0"/>
            <a:t>Instrument and experiencer</a:t>
          </a:r>
          <a:endParaRPr lang="en-US" b="1" baseline="0" dirty="0"/>
        </a:p>
      </dgm:t>
    </dgm:pt>
    <dgm:pt modelId="{D2E2B384-609B-4E1D-B0D6-78FB352E099E}" type="parTrans" cxnId="{CE6D518D-B3CB-4DC0-9203-8A316388B641}">
      <dgm:prSet/>
      <dgm:spPr/>
      <dgm:t>
        <a:bodyPr/>
        <a:lstStyle/>
        <a:p>
          <a:endParaRPr lang="en-US"/>
        </a:p>
      </dgm:t>
    </dgm:pt>
    <dgm:pt modelId="{E7E73BEB-C243-4A5E-A336-DAEF0298F3CA}" type="sibTrans" cxnId="{CE6D518D-B3CB-4DC0-9203-8A316388B641}">
      <dgm:prSet/>
      <dgm:spPr/>
      <dgm:t>
        <a:bodyPr/>
        <a:lstStyle/>
        <a:p>
          <a:endParaRPr lang="en-US"/>
        </a:p>
      </dgm:t>
    </dgm:pt>
    <dgm:pt modelId="{356DD371-5DBB-4672-A649-77B66BCD3421}" type="pres">
      <dgm:prSet presAssocID="{D6B3AAEC-2DEC-4FD5-9F83-64D2C4947F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2C24AD-B5C2-4EF3-B993-6FEBCE8D0587}" type="pres">
      <dgm:prSet presAssocID="{5FECD779-72A8-46B2-B9E4-40AEB387CC8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6D518D-B3CB-4DC0-9203-8A316388B641}" srcId="{D6B3AAEC-2DEC-4FD5-9F83-64D2C4947F50}" destId="{5FECD779-72A8-46B2-B9E4-40AEB387CC86}" srcOrd="0" destOrd="0" parTransId="{D2E2B384-609B-4E1D-B0D6-78FB352E099E}" sibTransId="{E7E73BEB-C243-4A5E-A336-DAEF0298F3CA}"/>
    <dgm:cxn modelId="{8A28D702-B441-4CC8-AF1E-ADBD9C168B5C}" type="presOf" srcId="{5FECD779-72A8-46B2-B9E4-40AEB387CC86}" destId="{8A2C24AD-B5C2-4EF3-B993-6FEBCE8D0587}" srcOrd="0" destOrd="0" presId="urn:microsoft.com/office/officeart/2005/8/layout/vList2"/>
    <dgm:cxn modelId="{78CBD6D1-7CFD-456B-A619-2934E99B95D5}" type="presOf" srcId="{D6B3AAEC-2DEC-4FD5-9F83-64D2C4947F50}" destId="{356DD371-5DBB-4672-A649-77B66BCD3421}" srcOrd="0" destOrd="0" presId="urn:microsoft.com/office/officeart/2005/8/layout/vList2"/>
    <dgm:cxn modelId="{A347F7B2-9921-43B4-BF5A-F5A6A4D15EBB}" type="presParOf" srcId="{356DD371-5DBB-4672-A649-77B66BCD3421}" destId="{8A2C24AD-B5C2-4EF3-B993-6FEBCE8D0587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C7AC0B-0FDB-4B7A-80D0-5AC6D6A84B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F20FCF0-481C-4F63-B590-DB0AA8313C4C}">
      <dgm:prSet/>
      <dgm:spPr/>
      <dgm:t>
        <a:bodyPr/>
        <a:lstStyle/>
        <a:p>
          <a:pPr algn="ctr" rtl="0"/>
          <a:r>
            <a:rPr lang="en-US" b="1" baseline="0" dirty="0" smtClean="0"/>
            <a:t>Location, source and goal</a:t>
          </a:r>
          <a:endParaRPr lang="en-US" b="1" baseline="0" dirty="0"/>
        </a:p>
      </dgm:t>
    </dgm:pt>
    <dgm:pt modelId="{80573C05-9235-438A-8513-1D802D1A4472}" type="parTrans" cxnId="{56565D10-6DD6-4CE4-9018-FA4105F38495}">
      <dgm:prSet/>
      <dgm:spPr/>
      <dgm:t>
        <a:bodyPr/>
        <a:lstStyle/>
        <a:p>
          <a:endParaRPr lang="en-US"/>
        </a:p>
      </dgm:t>
    </dgm:pt>
    <dgm:pt modelId="{ABCE3A2B-40C1-4A9E-A0F5-78E03D8FA94C}" type="sibTrans" cxnId="{56565D10-6DD6-4CE4-9018-FA4105F38495}">
      <dgm:prSet/>
      <dgm:spPr/>
      <dgm:t>
        <a:bodyPr/>
        <a:lstStyle/>
        <a:p>
          <a:endParaRPr lang="en-US"/>
        </a:p>
      </dgm:t>
    </dgm:pt>
    <dgm:pt modelId="{06267A65-25A5-4316-91FD-5D434171848D}" type="pres">
      <dgm:prSet presAssocID="{FEC7AC0B-0FDB-4B7A-80D0-5AC6D6A84B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0E7CF9-1160-470D-A49F-3DE4DBC7D0C4}" type="pres">
      <dgm:prSet presAssocID="{5F20FCF0-481C-4F63-B590-DB0AA8313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565D10-6DD6-4CE4-9018-FA4105F38495}" srcId="{FEC7AC0B-0FDB-4B7A-80D0-5AC6D6A84BE9}" destId="{5F20FCF0-481C-4F63-B590-DB0AA8313C4C}" srcOrd="0" destOrd="0" parTransId="{80573C05-9235-438A-8513-1D802D1A4472}" sibTransId="{ABCE3A2B-40C1-4A9E-A0F5-78E03D8FA94C}"/>
    <dgm:cxn modelId="{7747E38E-A4A1-4884-B084-E73C1E1B8DCC}" type="presOf" srcId="{5F20FCF0-481C-4F63-B590-DB0AA8313C4C}" destId="{BE0E7CF9-1160-470D-A49F-3DE4DBC7D0C4}" srcOrd="0" destOrd="0" presId="urn:microsoft.com/office/officeart/2005/8/layout/vList2"/>
    <dgm:cxn modelId="{D003893C-F31E-485D-87FB-DAD0B50997F3}" type="presOf" srcId="{FEC7AC0B-0FDB-4B7A-80D0-5AC6D6A84BE9}" destId="{06267A65-25A5-4316-91FD-5D434171848D}" srcOrd="0" destOrd="0" presId="urn:microsoft.com/office/officeart/2005/8/layout/vList2"/>
    <dgm:cxn modelId="{E32E4D05-1C70-43B9-99AB-EE6FB184C630}" type="presParOf" srcId="{06267A65-25A5-4316-91FD-5D434171848D}" destId="{BE0E7CF9-1160-470D-A49F-3DE4DBC7D0C4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70A05A-E068-4647-AC19-0F5AE13826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6FA868D-41A2-4478-A5FC-28432B94B0F9}">
      <dgm:prSet/>
      <dgm:spPr/>
      <dgm:t>
        <a:bodyPr/>
        <a:lstStyle/>
        <a:p>
          <a:pPr algn="ctr" rtl="0"/>
          <a:r>
            <a:rPr lang="en-US" b="1" baseline="0" dirty="0" smtClean="0"/>
            <a:t>Lexical relations</a:t>
          </a:r>
          <a:endParaRPr lang="en-US" b="1" baseline="0" dirty="0"/>
        </a:p>
      </dgm:t>
    </dgm:pt>
    <dgm:pt modelId="{2177FAD7-210F-4C4E-8C94-F3507E34606B}" type="parTrans" cxnId="{894445EF-4FEF-453C-97DF-3D2AE8606F52}">
      <dgm:prSet/>
      <dgm:spPr/>
      <dgm:t>
        <a:bodyPr/>
        <a:lstStyle/>
        <a:p>
          <a:endParaRPr lang="en-US"/>
        </a:p>
      </dgm:t>
    </dgm:pt>
    <dgm:pt modelId="{5453DF77-65D6-401D-8921-9DF81A2F04F7}" type="sibTrans" cxnId="{894445EF-4FEF-453C-97DF-3D2AE8606F52}">
      <dgm:prSet/>
      <dgm:spPr/>
      <dgm:t>
        <a:bodyPr/>
        <a:lstStyle/>
        <a:p>
          <a:endParaRPr lang="en-US"/>
        </a:p>
      </dgm:t>
    </dgm:pt>
    <dgm:pt modelId="{5D1B061D-8E5D-496B-A40A-9F062AFCD202}" type="pres">
      <dgm:prSet presAssocID="{1C70A05A-E068-4647-AC19-0F5AE13826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5A94A0-DE64-45DA-8E14-9226444DFB4F}" type="pres">
      <dgm:prSet presAssocID="{86FA868D-41A2-4478-A5FC-28432B94B0F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D249C1-10AB-436B-8FC0-6847FE2DC4F6}" type="presOf" srcId="{86FA868D-41A2-4478-A5FC-28432B94B0F9}" destId="{6B5A94A0-DE64-45DA-8E14-9226444DFB4F}" srcOrd="0" destOrd="0" presId="urn:microsoft.com/office/officeart/2005/8/layout/vList2"/>
    <dgm:cxn modelId="{894445EF-4FEF-453C-97DF-3D2AE8606F52}" srcId="{1C70A05A-E068-4647-AC19-0F5AE1382640}" destId="{86FA868D-41A2-4478-A5FC-28432B94B0F9}" srcOrd="0" destOrd="0" parTransId="{2177FAD7-210F-4C4E-8C94-F3507E34606B}" sibTransId="{5453DF77-65D6-401D-8921-9DF81A2F04F7}"/>
    <dgm:cxn modelId="{86E7DE37-EC53-4F13-9176-FA7CF90D3486}" type="presOf" srcId="{1C70A05A-E068-4647-AC19-0F5AE1382640}" destId="{5D1B061D-8E5D-496B-A40A-9F062AFCD202}" srcOrd="0" destOrd="0" presId="urn:microsoft.com/office/officeart/2005/8/layout/vList2"/>
    <dgm:cxn modelId="{AEAE4109-44F2-4370-A462-1F061AE96B8F}" type="presParOf" srcId="{5D1B061D-8E5D-496B-A40A-9F062AFCD202}" destId="{6B5A94A0-DE64-45DA-8E14-9226444DFB4F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B644729-E2FB-4802-9C53-D89E53DDC9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DF25CCF-F654-4920-9EAD-8E90D89C02F0}">
      <dgm:prSet/>
      <dgm:spPr/>
      <dgm:t>
        <a:bodyPr/>
        <a:lstStyle/>
        <a:p>
          <a:pPr algn="ctr" rtl="0"/>
          <a:r>
            <a:rPr lang="en-US" b="1" baseline="0" dirty="0" smtClean="0"/>
            <a:t>Synonymy</a:t>
          </a:r>
          <a:endParaRPr lang="en-US" b="1" baseline="0" dirty="0"/>
        </a:p>
      </dgm:t>
    </dgm:pt>
    <dgm:pt modelId="{07350685-9CB0-4648-9CD7-36085E35D873}" type="parTrans" cxnId="{E30D6CFE-4D24-4131-A1DB-A5A21982E6E6}">
      <dgm:prSet/>
      <dgm:spPr/>
      <dgm:t>
        <a:bodyPr/>
        <a:lstStyle/>
        <a:p>
          <a:endParaRPr lang="en-US"/>
        </a:p>
      </dgm:t>
    </dgm:pt>
    <dgm:pt modelId="{DB65E21E-DE54-42AC-B248-C7B1EE2B3A92}" type="sibTrans" cxnId="{E30D6CFE-4D24-4131-A1DB-A5A21982E6E6}">
      <dgm:prSet/>
      <dgm:spPr/>
      <dgm:t>
        <a:bodyPr/>
        <a:lstStyle/>
        <a:p>
          <a:endParaRPr lang="en-US"/>
        </a:p>
      </dgm:t>
    </dgm:pt>
    <dgm:pt modelId="{FE4FCDA7-3FFA-492B-8C3D-4F53ACCC8C1F}" type="pres">
      <dgm:prSet presAssocID="{3B644729-E2FB-4802-9C53-D89E53DDC9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674F8E-DA49-4001-8113-BCD6E8180EBB}" type="pres">
      <dgm:prSet presAssocID="{7DF25CCF-F654-4920-9EAD-8E90D89C02F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0D6CFE-4D24-4131-A1DB-A5A21982E6E6}" srcId="{3B644729-E2FB-4802-9C53-D89E53DDC928}" destId="{7DF25CCF-F654-4920-9EAD-8E90D89C02F0}" srcOrd="0" destOrd="0" parTransId="{07350685-9CB0-4648-9CD7-36085E35D873}" sibTransId="{DB65E21E-DE54-42AC-B248-C7B1EE2B3A92}"/>
    <dgm:cxn modelId="{50033E3C-F469-4B1F-93D2-428493106FF6}" type="presOf" srcId="{7DF25CCF-F654-4920-9EAD-8E90D89C02F0}" destId="{8E674F8E-DA49-4001-8113-BCD6E8180EBB}" srcOrd="0" destOrd="0" presId="urn:microsoft.com/office/officeart/2005/8/layout/vList2"/>
    <dgm:cxn modelId="{A7AAD264-76DB-4EE9-BBC3-B6D6A7B9FC0C}" type="presOf" srcId="{3B644729-E2FB-4802-9C53-D89E53DDC928}" destId="{FE4FCDA7-3FFA-492B-8C3D-4F53ACCC8C1F}" srcOrd="0" destOrd="0" presId="urn:microsoft.com/office/officeart/2005/8/layout/vList2"/>
    <dgm:cxn modelId="{BDAA4C4B-D11D-4183-A766-DBEA394D8FE0}" type="presParOf" srcId="{FE4FCDA7-3FFA-492B-8C3D-4F53ACCC8C1F}" destId="{8E674F8E-DA49-4001-8113-BCD6E8180EBB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4E202A8-24FA-4E38-8B01-B108AEF66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2461E8-191E-426E-B825-1868491EF2CC}">
      <dgm:prSet/>
      <dgm:spPr/>
      <dgm:t>
        <a:bodyPr/>
        <a:lstStyle/>
        <a:p>
          <a:pPr algn="ctr" rtl="0"/>
          <a:r>
            <a:rPr lang="en-US" b="1" baseline="0" dirty="0" smtClean="0"/>
            <a:t>Antonymy</a:t>
          </a:r>
          <a:endParaRPr lang="en-US" b="1" baseline="0" dirty="0"/>
        </a:p>
      </dgm:t>
    </dgm:pt>
    <dgm:pt modelId="{609EA512-7046-47ED-8269-E3795DDD2EAC}" type="parTrans" cxnId="{D32B2244-E1BA-4906-AEA0-9122563506AF}">
      <dgm:prSet/>
      <dgm:spPr/>
      <dgm:t>
        <a:bodyPr/>
        <a:lstStyle/>
        <a:p>
          <a:endParaRPr lang="en-US"/>
        </a:p>
      </dgm:t>
    </dgm:pt>
    <dgm:pt modelId="{D24F0646-8141-4E5D-9532-7B69E564F7D0}" type="sibTrans" cxnId="{D32B2244-E1BA-4906-AEA0-9122563506AF}">
      <dgm:prSet/>
      <dgm:spPr/>
      <dgm:t>
        <a:bodyPr/>
        <a:lstStyle/>
        <a:p>
          <a:endParaRPr lang="en-US"/>
        </a:p>
      </dgm:t>
    </dgm:pt>
    <dgm:pt modelId="{6E5E0A28-700C-410D-B50E-DBBD1746E7DD}" type="pres">
      <dgm:prSet presAssocID="{E4E202A8-24FA-4E38-8B01-B108AEF666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60FEE3-C862-4863-AEB3-640392457C0D}" type="pres">
      <dgm:prSet presAssocID="{E02461E8-191E-426E-B825-1868491EF2C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082A4E-9760-4F9F-B8C9-DD3734FFC68A}" type="presOf" srcId="{E4E202A8-24FA-4E38-8B01-B108AEF666BE}" destId="{6E5E0A28-700C-410D-B50E-DBBD1746E7DD}" srcOrd="0" destOrd="0" presId="urn:microsoft.com/office/officeart/2005/8/layout/vList2"/>
    <dgm:cxn modelId="{D32B2244-E1BA-4906-AEA0-9122563506AF}" srcId="{E4E202A8-24FA-4E38-8B01-B108AEF666BE}" destId="{E02461E8-191E-426E-B825-1868491EF2CC}" srcOrd="0" destOrd="0" parTransId="{609EA512-7046-47ED-8269-E3795DDD2EAC}" sibTransId="{D24F0646-8141-4E5D-9532-7B69E564F7D0}"/>
    <dgm:cxn modelId="{ED3DBC3E-034B-405E-89C0-4435B1617967}" type="presOf" srcId="{E02461E8-191E-426E-B825-1868491EF2CC}" destId="{3160FEE3-C862-4863-AEB3-640392457C0D}" srcOrd="0" destOrd="0" presId="urn:microsoft.com/office/officeart/2005/8/layout/vList2"/>
    <dgm:cxn modelId="{7F4A3C5E-72EF-4241-950D-9A5B9AAC25AD}" type="presParOf" srcId="{6E5E0A28-700C-410D-B50E-DBBD1746E7DD}" destId="{3160FEE3-C862-4863-AEB3-640392457C0D}" srcOrd="0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53430A5-137B-4E0A-B409-00DCB9BB34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D448BAD-5204-4643-BE1F-8A1973EE49FA}">
      <dgm:prSet/>
      <dgm:spPr/>
      <dgm:t>
        <a:bodyPr/>
        <a:lstStyle/>
        <a:p>
          <a:pPr algn="ctr" rtl="0"/>
          <a:r>
            <a:rPr lang="en-US" b="1" baseline="0" dirty="0" smtClean="0"/>
            <a:t>Hyponymy</a:t>
          </a:r>
          <a:endParaRPr lang="en-US" b="1" baseline="0" dirty="0"/>
        </a:p>
      </dgm:t>
    </dgm:pt>
    <dgm:pt modelId="{0146E5EE-CEBD-40ED-870A-CB403F79E9CD}" type="parTrans" cxnId="{913B183F-F229-4DE3-A119-A020A8A70F9D}">
      <dgm:prSet/>
      <dgm:spPr/>
      <dgm:t>
        <a:bodyPr/>
        <a:lstStyle/>
        <a:p>
          <a:endParaRPr lang="en-US"/>
        </a:p>
      </dgm:t>
    </dgm:pt>
    <dgm:pt modelId="{436A335C-2977-4C8C-BAE6-133BE3154E4F}" type="sibTrans" cxnId="{913B183F-F229-4DE3-A119-A020A8A70F9D}">
      <dgm:prSet/>
      <dgm:spPr/>
      <dgm:t>
        <a:bodyPr/>
        <a:lstStyle/>
        <a:p>
          <a:endParaRPr lang="en-US"/>
        </a:p>
      </dgm:t>
    </dgm:pt>
    <dgm:pt modelId="{F9B1D78E-F2A8-44E4-A9DC-F20A6B9D89C0}" type="pres">
      <dgm:prSet presAssocID="{A53430A5-137B-4E0A-B409-00DCB9BB34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E5EB6C-07E0-43F2-88C6-86159EA65A63}" type="pres">
      <dgm:prSet presAssocID="{AD448BAD-5204-4643-BE1F-8A1973EE49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54239D-C610-4FF1-96B5-49096CDD21A2}" type="presOf" srcId="{AD448BAD-5204-4643-BE1F-8A1973EE49FA}" destId="{A2E5EB6C-07E0-43F2-88C6-86159EA65A63}" srcOrd="0" destOrd="0" presId="urn:microsoft.com/office/officeart/2005/8/layout/vList2"/>
    <dgm:cxn modelId="{913B183F-F229-4DE3-A119-A020A8A70F9D}" srcId="{A53430A5-137B-4E0A-B409-00DCB9BB3464}" destId="{AD448BAD-5204-4643-BE1F-8A1973EE49FA}" srcOrd="0" destOrd="0" parTransId="{0146E5EE-CEBD-40ED-870A-CB403F79E9CD}" sibTransId="{436A335C-2977-4C8C-BAE6-133BE3154E4F}"/>
    <dgm:cxn modelId="{8CE7C985-94C0-4CFB-974B-B68C35608A25}" type="presOf" srcId="{A53430A5-137B-4E0A-B409-00DCB9BB3464}" destId="{F9B1D78E-F2A8-44E4-A9DC-F20A6B9D89C0}" srcOrd="0" destOrd="0" presId="urn:microsoft.com/office/officeart/2005/8/layout/vList2"/>
    <dgm:cxn modelId="{F22557BB-29A9-4614-99CD-FA38E1B39B91}" type="presParOf" srcId="{F9B1D78E-F2A8-44E4-A9DC-F20A6B9D89C0}" destId="{A2E5EB6C-07E0-43F2-88C6-86159EA65A63}" srcOrd="0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BC9E947-E787-48A9-B708-7882A3D773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A5286C-8A7E-4567-A893-029B7DCA6E5C}">
      <dgm:prSet/>
      <dgm:spPr/>
      <dgm:t>
        <a:bodyPr/>
        <a:lstStyle/>
        <a:p>
          <a:pPr algn="ctr" rtl="0"/>
          <a:r>
            <a:rPr lang="en-US" b="1" baseline="0" dirty="0" smtClean="0"/>
            <a:t>Prototypes</a:t>
          </a:r>
          <a:endParaRPr lang="en-US" b="1" baseline="0" dirty="0"/>
        </a:p>
      </dgm:t>
    </dgm:pt>
    <dgm:pt modelId="{9DEB2504-F87D-4914-8DB3-214C907B4C9B}" type="parTrans" cxnId="{22A0B2E7-FB43-4958-98DA-0D1DA3F6766B}">
      <dgm:prSet/>
      <dgm:spPr/>
      <dgm:t>
        <a:bodyPr/>
        <a:lstStyle/>
        <a:p>
          <a:endParaRPr lang="en-US"/>
        </a:p>
      </dgm:t>
    </dgm:pt>
    <dgm:pt modelId="{C096FFDF-E79B-4B5F-80DB-7FEBE404AFEC}" type="sibTrans" cxnId="{22A0B2E7-FB43-4958-98DA-0D1DA3F6766B}">
      <dgm:prSet/>
      <dgm:spPr/>
      <dgm:t>
        <a:bodyPr/>
        <a:lstStyle/>
        <a:p>
          <a:endParaRPr lang="en-US"/>
        </a:p>
      </dgm:t>
    </dgm:pt>
    <dgm:pt modelId="{7099BB1C-9943-4944-AACB-9882B4581761}" type="pres">
      <dgm:prSet presAssocID="{7BC9E947-E787-48A9-B708-7882A3D773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412895-1912-4205-AABB-4493FCAFC5EB}" type="pres">
      <dgm:prSet presAssocID="{71A5286C-8A7E-4567-A893-029B7DCA6E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C6401-EAFE-42AA-BBD0-41B172FD5CC3}" type="presOf" srcId="{71A5286C-8A7E-4567-A893-029B7DCA6E5C}" destId="{20412895-1912-4205-AABB-4493FCAFC5EB}" srcOrd="0" destOrd="0" presId="urn:microsoft.com/office/officeart/2005/8/layout/vList2"/>
    <dgm:cxn modelId="{22A0B2E7-FB43-4958-98DA-0D1DA3F6766B}" srcId="{7BC9E947-E787-48A9-B708-7882A3D77300}" destId="{71A5286C-8A7E-4567-A893-029B7DCA6E5C}" srcOrd="0" destOrd="0" parTransId="{9DEB2504-F87D-4914-8DB3-214C907B4C9B}" sibTransId="{C096FFDF-E79B-4B5F-80DB-7FEBE404AFEC}"/>
    <dgm:cxn modelId="{6232C15C-E928-4A50-9C4A-6A70F8E4EEA8}" type="presOf" srcId="{7BC9E947-E787-48A9-B708-7882A3D77300}" destId="{7099BB1C-9943-4944-AACB-9882B4581761}" srcOrd="0" destOrd="0" presId="urn:microsoft.com/office/officeart/2005/8/layout/vList2"/>
    <dgm:cxn modelId="{E5150164-35D8-4CBF-880D-32D929BFABE7}" type="presParOf" srcId="{7099BB1C-9943-4944-AACB-9882B4581761}" destId="{20412895-1912-4205-AABB-4493FCAFC5EB}" srcOrd="0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72FF050-B33D-4550-B199-866BBB6426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4778DB-0B75-4CDA-A5D4-FECF17110695}">
      <dgm:prSet/>
      <dgm:spPr/>
      <dgm:t>
        <a:bodyPr/>
        <a:lstStyle/>
        <a:p>
          <a:pPr algn="ctr" rtl="0"/>
          <a:r>
            <a:rPr lang="en-US" b="1" baseline="0" dirty="0" smtClean="0"/>
            <a:t>Homophones and homonyms</a:t>
          </a:r>
          <a:endParaRPr lang="en-US" b="1" baseline="0" dirty="0"/>
        </a:p>
      </dgm:t>
    </dgm:pt>
    <dgm:pt modelId="{EA732627-2354-4839-9CC6-9E1D53402AA4}" type="parTrans" cxnId="{E74F30DC-3875-4B3E-9F9C-4799DDE63651}">
      <dgm:prSet/>
      <dgm:spPr/>
      <dgm:t>
        <a:bodyPr/>
        <a:lstStyle/>
        <a:p>
          <a:endParaRPr lang="en-US"/>
        </a:p>
      </dgm:t>
    </dgm:pt>
    <dgm:pt modelId="{442F8498-1C6C-4C7E-9894-94C4C9BE73FF}" type="sibTrans" cxnId="{E74F30DC-3875-4B3E-9F9C-4799DDE63651}">
      <dgm:prSet/>
      <dgm:spPr/>
      <dgm:t>
        <a:bodyPr/>
        <a:lstStyle/>
        <a:p>
          <a:endParaRPr lang="en-US"/>
        </a:p>
      </dgm:t>
    </dgm:pt>
    <dgm:pt modelId="{48203386-3BE5-426E-83A1-7050E1D0B221}" type="pres">
      <dgm:prSet presAssocID="{372FF050-B33D-4550-B199-866BBB6426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77AE8A-C705-4F35-8FCA-172D032E8141}" type="pres">
      <dgm:prSet presAssocID="{504778DB-0B75-4CDA-A5D4-FECF1711069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538049-51EE-4DB5-8E1D-7A53CDCD936B}" type="presOf" srcId="{372FF050-B33D-4550-B199-866BBB642674}" destId="{48203386-3BE5-426E-83A1-7050E1D0B221}" srcOrd="0" destOrd="0" presId="urn:microsoft.com/office/officeart/2005/8/layout/vList2"/>
    <dgm:cxn modelId="{E74F30DC-3875-4B3E-9F9C-4799DDE63651}" srcId="{372FF050-B33D-4550-B199-866BBB642674}" destId="{504778DB-0B75-4CDA-A5D4-FECF17110695}" srcOrd="0" destOrd="0" parTransId="{EA732627-2354-4839-9CC6-9E1D53402AA4}" sibTransId="{442F8498-1C6C-4C7E-9894-94C4C9BE73FF}"/>
    <dgm:cxn modelId="{7ED3CD0A-0BD6-4EAF-86B0-2FF335E4AEC1}" type="presOf" srcId="{504778DB-0B75-4CDA-A5D4-FECF17110695}" destId="{9877AE8A-C705-4F35-8FCA-172D032E8141}" srcOrd="0" destOrd="0" presId="urn:microsoft.com/office/officeart/2005/8/layout/vList2"/>
    <dgm:cxn modelId="{9B9FB69D-FA7C-4654-8272-F01D6E8CB856}" type="presParOf" srcId="{48203386-3BE5-426E-83A1-7050E1D0B221}" destId="{9877AE8A-C705-4F35-8FCA-172D032E8141}" srcOrd="0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786B506-4EAA-467B-8328-4DCE502F7C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C322E24-B12A-4A54-BFC8-FA2544267BB5}">
      <dgm:prSet/>
      <dgm:spPr/>
      <dgm:t>
        <a:bodyPr/>
        <a:lstStyle/>
        <a:p>
          <a:pPr algn="ctr" rtl="0"/>
          <a:r>
            <a:rPr lang="en-US" b="1" baseline="0" dirty="0" smtClean="0"/>
            <a:t>Polysemy</a:t>
          </a:r>
          <a:endParaRPr lang="en-US" b="1" baseline="0" dirty="0"/>
        </a:p>
      </dgm:t>
    </dgm:pt>
    <dgm:pt modelId="{9D128F9D-C16D-47A5-8A28-79820565E52D}" type="parTrans" cxnId="{EFCF7F55-703E-4F66-98D3-78B00523F14E}">
      <dgm:prSet/>
      <dgm:spPr/>
      <dgm:t>
        <a:bodyPr/>
        <a:lstStyle/>
        <a:p>
          <a:endParaRPr lang="en-US"/>
        </a:p>
      </dgm:t>
    </dgm:pt>
    <dgm:pt modelId="{B6EDCD2E-F120-4B28-A898-BB656752059E}" type="sibTrans" cxnId="{EFCF7F55-703E-4F66-98D3-78B00523F14E}">
      <dgm:prSet/>
      <dgm:spPr/>
      <dgm:t>
        <a:bodyPr/>
        <a:lstStyle/>
        <a:p>
          <a:endParaRPr lang="en-US"/>
        </a:p>
      </dgm:t>
    </dgm:pt>
    <dgm:pt modelId="{8FB9CC60-2289-4784-B641-2F86A27542F0}" type="pres">
      <dgm:prSet presAssocID="{9786B506-4EAA-467B-8328-4DCE502F7C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82E48B-BA7D-4E92-8AA3-E010729C1B1B}" type="pres">
      <dgm:prSet presAssocID="{3C322E24-B12A-4A54-BFC8-FA2544267BB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CF7F55-703E-4F66-98D3-78B00523F14E}" srcId="{9786B506-4EAA-467B-8328-4DCE502F7C42}" destId="{3C322E24-B12A-4A54-BFC8-FA2544267BB5}" srcOrd="0" destOrd="0" parTransId="{9D128F9D-C16D-47A5-8A28-79820565E52D}" sibTransId="{B6EDCD2E-F120-4B28-A898-BB656752059E}"/>
    <dgm:cxn modelId="{881B5335-D197-4067-93DD-CF371EEFFDAD}" type="presOf" srcId="{3C322E24-B12A-4A54-BFC8-FA2544267BB5}" destId="{6182E48B-BA7D-4E92-8AA3-E010729C1B1B}" srcOrd="0" destOrd="0" presId="urn:microsoft.com/office/officeart/2005/8/layout/vList2"/>
    <dgm:cxn modelId="{90CFB0E2-BC45-4449-8922-C00E04431858}" type="presOf" srcId="{9786B506-4EAA-467B-8328-4DCE502F7C42}" destId="{8FB9CC60-2289-4784-B641-2F86A27542F0}" srcOrd="0" destOrd="0" presId="urn:microsoft.com/office/officeart/2005/8/layout/vList2"/>
    <dgm:cxn modelId="{5DDADA65-F809-4CA9-99D7-C0A6903A9633}" type="presParOf" srcId="{8FB9CC60-2289-4784-B641-2F86A27542F0}" destId="{6182E48B-BA7D-4E92-8AA3-E010729C1B1B}" srcOrd="0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33128DC-5015-4FDE-9B55-022152D461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5BBADA-0CF0-4743-99C2-8777038DE128}">
      <dgm:prSet/>
      <dgm:spPr/>
      <dgm:t>
        <a:bodyPr/>
        <a:lstStyle/>
        <a:p>
          <a:pPr algn="ctr" rtl="0"/>
          <a:r>
            <a:rPr lang="en-US" b="1" baseline="0" dirty="0" smtClean="0"/>
            <a:t>Metonymy</a:t>
          </a:r>
          <a:endParaRPr lang="en-US" b="1" baseline="0" dirty="0"/>
        </a:p>
      </dgm:t>
    </dgm:pt>
    <dgm:pt modelId="{A4E94851-4A26-46E4-BC42-369BCEF92F76}" type="parTrans" cxnId="{0BA21E4F-22B7-408D-A1E9-05E7CBF9D39C}">
      <dgm:prSet/>
      <dgm:spPr/>
      <dgm:t>
        <a:bodyPr/>
        <a:lstStyle/>
        <a:p>
          <a:endParaRPr lang="en-US"/>
        </a:p>
      </dgm:t>
    </dgm:pt>
    <dgm:pt modelId="{06840F1A-198B-46FB-AC7D-CC97366CB9D3}" type="sibTrans" cxnId="{0BA21E4F-22B7-408D-A1E9-05E7CBF9D39C}">
      <dgm:prSet/>
      <dgm:spPr/>
      <dgm:t>
        <a:bodyPr/>
        <a:lstStyle/>
        <a:p>
          <a:endParaRPr lang="en-US"/>
        </a:p>
      </dgm:t>
    </dgm:pt>
    <dgm:pt modelId="{4C9D5B8E-08C2-409F-843F-D824D9515082}" type="pres">
      <dgm:prSet presAssocID="{733128DC-5015-4FDE-9B55-022152D461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F983E5-1D0F-46A8-B2C9-FD6E6C5732AC}" type="pres">
      <dgm:prSet presAssocID="{B65BBADA-0CF0-4743-99C2-8777038DE1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A21E4F-22B7-408D-A1E9-05E7CBF9D39C}" srcId="{733128DC-5015-4FDE-9B55-022152D46190}" destId="{B65BBADA-0CF0-4743-99C2-8777038DE128}" srcOrd="0" destOrd="0" parTransId="{A4E94851-4A26-46E4-BC42-369BCEF92F76}" sibTransId="{06840F1A-198B-46FB-AC7D-CC97366CB9D3}"/>
    <dgm:cxn modelId="{729BCAF9-06A3-4BEB-9F5F-ACB225743151}" type="presOf" srcId="{B65BBADA-0CF0-4743-99C2-8777038DE128}" destId="{0AF983E5-1D0F-46A8-B2C9-FD6E6C5732AC}" srcOrd="0" destOrd="0" presId="urn:microsoft.com/office/officeart/2005/8/layout/vList2"/>
    <dgm:cxn modelId="{FD8A3981-E27F-4297-A7E8-AD5E2F795917}" type="presOf" srcId="{733128DC-5015-4FDE-9B55-022152D46190}" destId="{4C9D5B8E-08C2-409F-843F-D824D9515082}" srcOrd="0" destOrd="0" presId="urn:microsoft.com/office/officeart/2005/8/layout/vList2"/>
    <dgm:cxn modelId="{521553F7-BAAD-4A41-A681-F0188B1B8819}" type="presParOf" srcId="{4C9D5B8E-08C2-409F-843F-D824D9515082}" destId="{0AF983E5-1D0F-46A8-B2C9-FD6E6C5732AC}" srcOrd="0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96A5BA1-7C22-43A5-A9CD-8324BE6AAD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B67BEE1-F86E-48C6-82AB-79C1686C9152}">
      <dgm:prSet/>
      <dgm:spPr/>
      <dgm:t>
        <a:bodyPr/>
        <a:lstStyle/>
        <a:p>
          <a:pPr algn="ctr" rtl="0"/>
          <a:r>
            <a:rPr lang="en-US" b="1" baseline="0" dirty="0" smtClean="0"/>
            <a:t>Collocation</a:t>
          </a:r>
          <a:endParaRPr lang="en-US" b="1" baseline="0" dirty="0"/>
        </a:p>
      </dgm:t>
    </dgm:pt>
    <dgm:pt modelId="{E99A11BF-8CEB-4726-9E15-6CC5BADCE8EE}" type="parTrans" cxnId="{C2F5A19B-3161-49F3-A0E3-2D473F1B31C3}">
      <dgm:prSet/>
      <dgm:spPr/>
      <dgm:t>
        <a:bodyPr/>
        <a:lstStyle/>
        <a:p>
          <a:endParaRPr lang="en-US"/>
        </a:p>
      </dgm:t>
    </dgm:pt>
    <dgm:pt modelId="{CDFDE8BC-9DFF-4159-A421-333D244BE21E}" type="sibTrans" cxnId="{C2F5A19B-3161-49F3-A0E3-2D473F1B31C3}">
      <dgm:prSet/>
      <dgm:spPr/>
      <dgm:t>
        <a:bodyPr/>
        <a:lstStyle/>
        <a:p>
          <a:endParaRPr lang="en-US"/>
        </a:p>
      </dgm:t>
    </dgm:pt>
    <dgm:pt modelId="{E0CAF057-1341-4C06-9022-317E1A57B9E2}" type="pres">
      <dgm:prSet presAssocID="{996A5BA1-7C22-43A5-A9CD-8324BE6AAD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E219A7-0F07-44A7-99FE-EAA530DD8867}" type="pres">
      <dgm:prSet presAssocID="{9B67BEE1-F86E-48C6-82AB-79C1686C915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F4F975-96E7-4467-AB4C-4B0DDB7442E6}" type="presOf" srcId="{996A5BA1-7C22-43A5-A9CD-8324BE6AADCC}" destId="{E0CAF057-1341-4C06-9022-317E1A57B9E2}" srcOrd="0" destOrd="0" presId="urn:microsoft.com/office/officeart/2005/8/layout/vList2"/>
    <dgm:cxn modelId="{BFA785C5-6A85-47E6-952C-3728F18A6AA5}" type="presOf" srcId="{9B67BEE1-F86E-48C6-82AB-79C1686C9152}" destId="{93E219A7-0F07-44A7-99FE-EAA530DD8867}" srcOrd="0" destOrd="0" presId="urn:microsoft.com/office/officeart/2005/8/layout/vList2"/>
    <dgm:cxn modelId="{C2F5A19B-3161-49F3-A0E3-2D473F1B31C3}" srcId="{996A5BA1-7C22-43A5-A9CD-8324BE6AADCC}" destId="{9B67BEE1-F86E-48C6-82AB-79C1686C9152}" srcOrd="0" destOrd="0" parTransId="{E99A11BF-8CEB-4726-9E15-6CC5BADCE8EE}" sibTransId="{CDFDE8BC-9DFF-4159-A421-333D244BE21E}"/>
    <dgm:cxn modelId="{0FF81389-2AE4-4341-902B-DEFFABD229FF}" type="presParOf" srcId="{E0CAF057-1341-4C06-9022-317E1A57B9E2}" destId="{93E219A7-0F07-44A7-99FE-EAA530DD8867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17-Nov-11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Introduction to Linguistics</a:t>
            </a:r>
            <a:endParaRPr lang="en-US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Hassen Ammari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+mn-lt"/>
                <a:cs typeface="ae_AlMateen" pitchFamily="2" charset="-78"/>
              </a:rPr>
              <a:t>10</a:t>
            </a:r>
            <a:r>
              <a:rPr lang="en-US" sz="6000" b="1" spc="-150" baseline="30000" dirty="0" smtClean="0">
                <a:solidFill>
                  <a:srgbClr val="376092"/>
                </a:solidFill>
                <a:latin typeface="+mn-lt"/>
                <a:cs typeface="ae_AlMateen" pitchFamily="2" charset="-78"/>
              </a:rPr>
              <a:t>th</a:t>
            </a:r>
            <a:r>
              <a:rPr lang="en-US" sz="6000" b="1" spc="-150" dirty="0" smtClean="0">
                <a:solidFill>
                  <a:srgbClr val="376092"/>
                </a:solidFill>
                <a:latin typeface="+mn-lt"/>
                <a:cs typeface="ae_AlMateen" pitchFamily="2" charset="-78"/>
              </a:rPr>
              <a:t> Lecture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724400"/>
          </a:xfrm>
        </p:spPr>
        <p:txBody>
          <a:bodyPr/>
          <a:lstStyle/>
          <a:p>
            <a:pPr algn="ctr" eaLnBrk="1" hangingPunct="1"/>
            <a:r>
              <a:rPr lang="en-US" sz="3600" i="1" dirty="0" smtClean="0">
                <a:latin typeface="Algerian" pitchFamily="82" charset="0"/>
              </a:rPr>
              <a:t>Semantics</a:t>
            </a:r>
            <a:endParaRPr lang="en-US" sz="3600" i="1" dirty="0" smtClean="0">
              <a:latin typeface="Algerian" pitchFamily="82" charset="0"/>
              <a:cs typeface="Arial" pitchFamily="34" charset="0"/>
            </a:endParaRPr>
          </a:p>
          <a:p>
            <a:pPr marL="1082675" algn="just" eaLnBrk="1" hangingPunct="1">
              <a:buFont typeface="Wingdings" pitchFamily="2" charset="2"/>
              <a:buChar char="Ø"/>
            </a:pPr>
            <a:r>
              <a:rPr lang="en-US" sz="2800" dirty="0" smtClean="0">
                <a:cs typeface="Arial" pitchFamily="34" charset="0"/>
              </a:rPr>
              <a:t>Introduction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Conceptual and associative meaning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Semantic features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Semantic roles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Agent and theme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Instrument and experiencer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Location, source and goal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Lexical relations</a:t>
            </a:r>
          </a:p>
          <a:p>
            <a:pPr marL="1082675" algn="just">
              <a:buFont typeface="Wingdings" pitchFamily="2" charset="2"/>
              <a:buChar char="Ø"/>
            </a:pPr>
            <a:endParaRPr lang="en-US" sz="2800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/>
            <a:r>
              <a:rPr lang="en-US" sz="3200" b="1" dirty="0" smtClean="0"/>
              <a:t>Lecture Elements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Synonymy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Antonymy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Hyponymy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Prototypes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Homophones and homonyms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Polysemy</a:t>
            </a:r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Metonymy</a:t>
            </a:r>
            <a:endParaRPr lang="en-US" sz="2800" dirty="0" smtClean="0"/>
          </a:p>
          <a:p>
            <a:pPr marL="1082675" algn="just">
              <a:buFont typeface="Wingdings" pitchFamily="2" charset="2"/>
              <a:buChar char="Ø"/>
            </a:pPr>
            <a:r>
              <a:rPr lang="en-US" sz="2800" dirty="0" smtClean="0"/>
              <a:t>Collocation</a:t>
            </a:r>
          </a:p>
          <a:p>
            <a:pPr marL="1082675" algn="just">
              <a:buFont typeface="Wingdings" pitchFamily="2" charset="2"/>
              <a:buChar char="Ø"/>
            </a:pPr>
            <a:endParaRPr lang="en-US" sz="2800" dirty="0" smtClean="0">
              <a:cs typeface="Arial" pitchFamily="34" charset="0"/>
            </a:endParaRP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/>
              <a:t>Semantics is the study of the meaning of words, phrases and sentences. Linguistic </a:t>
            </a:r>
            <a:r>
              <a:rPr lang="en-US" sz="2800" b="1" dirty="0" smtClean="0"/>
              <a:t>semantics </a:t>
            </a:r>
            <a:r>
              <a:rPr lang="en-US" sz="2800" dirty="0" smtClean="0"/>
              <a:t>deals with the conventional meaning conveyed by the use of words, phrases and sentences of a language.</a:t>
            </a:r>
          </a:p>
          <a:p>
            <a:pPr algn="just"/>
            <a:r>
              <a:rPr lang="en-US" sz="2800" i="1" dirty="0" smtClean="0"/>
              <a:t>E.g. Fire Department (not Extinguishing Department) </a:t>
            </a:r>
            <a:r>
              <a:rPr lang="en-US" sz="2800" dirty="0" smtClean="0"/>
              <a:t>or</a:t>
            </a:r>
          </a:p>
          <a:p>
            <a:pPr algn="just"/>
            <a:r>
              <a:rPr lang="en-US" sz="2800" i="1" dirty="0" smtClean="0"/>
              <a:t>pain pills (not relief pills).</a:t>
            </a:r>
            <a:endParaRPr lang="en-US" sz="28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Conceptual meaning </a:t>
            </a:r>
            <a:r>
              <a:rPr lang="en-US" sz="2800" dirty="0" smtClean="0"/>
              <a:t>is</a:t>
            </a:r>
            <a:r>
              <a:rPr lang="en-US" sz="2800" b="1" dirty="0" smtClean="0"/>
              <a:t> </a:t>
            </a:r>
            <a:r>
              <a:rPr lang="en-US" sz="2800" dirty="0" smtClean="0"/>
              <a:t>the basic components of meaning conveyed by the literal use of words.</a:t>
            </a:r>
          </a:p>
          <a:p>
            <a:pPr algn="just"/>
            <a:r>
              <a:rPr lang="en-US" sz="2800" b="1" dirty="0" smtClean="0"/>
              <a:t>Associative meaning </a:t>
            </a:r>
            <a:r>
              <a:rPr lang="en-US" sz="2800" dirty="0" smtClean="0"/>
              <a:t>is the type of meaning that people might connect with the use of words (e.g. needle = “painful”) that is not part of conceptual meaning. Poets, novelists, advertisers and lovers may be very interested in using words in such a way that certain associative meanings are evoked and literary critics often write about this aspect of language use.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      NP                      V                NP</a:t>
            </a:r>
          </a:p>
          <a:p>
            <a:pPr algn="ctr"/>
            <a:r>
              <a:rPr lang="en-US" sz="2800" i="1" dirty="0" smtClean="0"/>
              <a:t>The hamburger         ate           the boy</a:t>
            </a:r>
          </a:p>
          <a:p>
            <a:pPr algn="just"/>
            <a:r>
              <a:rPr lang="en-US" sz="2700" dirty="0" smtClean="0"/>
              <a:t>This sentence is syntactically good, but semantically odd. The components of the conceptual meaning of the noun </a:t>
            </a:r>
            <a:r>
              <a:rPr lang="en-US" sz="2700" i="1" dirty="0" smtClean="0"/>
              <a:t>hamburger </a:t>
            </a:r>
            <a:r>
              <a:rPr lang="en-US" sz="2700" dirty="0" smtClean="0"/>
              <a:t>must be significantly different from those of the noun </a:t>
            </a:r>
            <a:r>
              <a:rPr lang="en-US" sz="2700" i="1" dirty="0" smtClean="0"/>
              <a:t>boy</a:t>
            </a:r>
            <a:r>
              <a:rPr lang="en-US" sz="2700" dirty="0" smtClean="0"/>
              <a:t>, thereby preventing one, and not the other, from being used as the subject of the verb </a:t>
            </a:r>
            <a:r>
              <a:rPr lang="en-US" sz="2700" i="1" dirty="0" smtClean="0"/>
              <a:t>ate</a:t>
            </a:r>
            <a:r>
              <a:rPr lang="en-US" sz="2700" dirty="0" smtClean="0"/>
              <a:t>. The kind of noun that can be the subject of the verb </a:t>
            </a:r>
            <a:r>
              <a:rPr lang="en-US" sz="2700" i="1" dirty="0" smtClean="0"/>
              <a:t>ate </a:t>
            </a:r>
            <a:r>
              <a:rPr lang="en-US" sz="2700" dirty="0" smtClean="0"/>
              <a:t>must denote an entity that is capable of ‘eating’. The noun </a:t>
            </a:r>
            <a:r>
              <a:rPr lang="en-US" sz="2700" i="1" dirty="0" smtClean="0"/>
              <a:t>hamburger</a:t>
            </a:r>
            <a:r>
              <a:rPr lang="en-US" sz="2700" dirty="0" smtClean="0"/>
              <a:t> does not have this property and the noun </a:t>
            </a:r>
            <a:r>
              <a:rPr lang="en-US" sz="2700" i="1" dirty="0" smtClean="0"/>
              <a:t>boy</a:t>
            </a:r>
            <a:r>
              <a:rPr lang="en-US" sz="2700" dirty="0" smtClean="0"/>
              <a:t> does.</a:t>
            </a:r>
            <a:endParaRPr lang="en-US" sz="27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/>
            <a:r>
              <a:rPr lang="en-US" sz="3200" b="1" dirty="0" smtClean="0"/>
              <a:t>Semantic features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algn="just"/>
            <a:r>
              <a:rPr lang="en-US" sz="2400" dirty="0" smtClean="0"/>
              <a:t>This simple example is an illustration of a procedure for analyzing meaning </a:t>
            </a:r>
            <a:r>
              <a:rPr lang="en-US" sz="2400" dirty="0" smtClean="0"/>
              <a:t>in terms </a:t>
            </a:r>
            <a:r>
              <a:rPr lang="en-US" sz="2400" dirty="0" smtClean="0"/>
              <a:t>of </a:t>
            </a:r>
            <a:r>
              <a:rPr lang="en-US" sz="2400" b="1" dirty="0" smtClean="0"/>
              <a:t>semantic features. </a:t>
            </a:r>
            <a:r>
              <a:rPr lang="en-US" sz="2400" dirty="0" smtClean="0"/>
              <a:t>Features such as ‘+animate,−animate’; ‘+human</a:t>
            </a:r>
            <a:r>
              <a:rPr lang="en-US" sz="2400" dirty="0" smtClean="0"/>
              <a:t>, −</a:t>
            </a:r>
            <a:r>
              <a:rPr lang="en-US" sz="2400" dirty="0" smtClean="0"/>
              <a:t>human’, ‘+female, −female’, for example, can be treated as the basic </a:t>
            </a:r>
            <a:r>
              <a:rPr lang="en-US" sz="2400" dirty="0" smtClean="0"/>
              <a:t>elements involved </a:t>
            </a:r>
            <a:r>
              <a:rPr lang="en-US" sz="2400" dirty="0" smtClean="0"/>
              <a:t>in differentiating the meaning of each word in a language </a:t>
            </a:r>
            <a:r>
              <a:rPr lang="en-US" sz="2400" dirty="0" smtClean="0"/>
              <a:t>from every </a:t>
            </a:r>
            <a:r>
              <a:rPr lang="en-US" sz="2400" dirty="0" smtClean="0"/>
              <a:t>other word.</a:t>
            </a:r>
            <a:endParaRPr lang="en-US" sz="2400" i="1" dirty="0" smtClean="0"/>
          </a:p>
          <a:p>
            <a:pPr algn="just"/>
            <a:endParaRPr lang="en-US" sz="2800" i="1" dirty="0" smtClean="0"/>
          </a:p>
          <a:p>
            <a:pPr algn="just"/>
            <a:endParaRPr lang="en-US" sz="2800" i="1" dirty="0" smtClean="0"/>
          </a:p>
          <a:p>
            <a:pPr algn="just"/>
            <a:endParaRPr lang="en-US" sz="2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0" y="3733800"/>
          <a:ext cx="660400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429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table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horse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man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boy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girl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woman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animate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+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human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+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female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+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adult 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+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-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+</a:t>
                      </a:r>
                      <a:endParaRPr lang="en-US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3200" b="1" dirty="0" smtClean="0"/>
              <a:t>Semantic features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/>
              <a:t>I</a:t>
            </a:r>
            <a:r>
              <a:rPr lang="en-US" sz="2800" dirty="0" smtClean="0"/>
              <a:t>t </a:t>
            </a:r>
            <a:r>
              <a:rPr lang="en-US" sz="2800" dirty="0" smtClean="0"/>
              <a:t>may not be as easy to come up with neat components of meaning. If we </a:t>
            </a:r>
            <a:r>
              <a:rPr lang="en-US" sz="2800" dirty="0" smtClean="0"/>
              <a:t>try to </a:t>
            </a:r>
            <a:r>
              <a:rPr lang="en-US" sz="2800" dirty="0" smtClean="0"/>
              <a:t>think of the components or features we would use to differentiate the </a:t>
            </a:r>
            <a:r>
              <a:rPr lang="en-US" sz="2800" dirty="0" smtClean="0"/>
              <a:t>nouns </a:t>
            </a:r>
            <a:r>
              <a:rPr lang="en-US" sz="2800" i="1" dirty="0" smtClean="0">
                <a:solidFill>
                  <a:srgbClr val="FF0000"/>
                </a:solidFill>
              </a:rPr>
              <a:t>advice</a:t>
            </a:r>
            <a:r>
              <a:rPr lang="en-US" sz="2800" i="1" dirty="0" smtClean="0">
                <a:solidFill>
                  <a:srgbClr val="FF0000"/>
                </a:solidFill>
              </a:rPr>
              <a:t>, threat </a:t>
            </a:r>
            <a:r>
              <a:rPr lang="en-US" sz="2800" i="1" dirty="0" smtClean="0"/>
              <a:t>and</a:t>
            </a:r>
            <a:r>
              <a:rPr lang="en-US" sz="2800" i="1" dirty="0" smtClean="0">
                <a:solidFill>
                  <a:srgbClr val="FF0000"/>
                </a:solidFill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</a:rPr>
              <a:t>warning</a:t>
            </a:r>
            <a:r>
              <a:rPr lang="en-US" sz="2800" dirty="0" smtClean="0"/>
              <a:t>, for example, we may not be very successful</a:t>
            </a:r>
            <a:r>
              <a:rPr lang="en-US" sz="2800" i="1" dirty="0" smtClean="0"/>
              <a:t>.</a:t>
            </a:r>
          </a:p>
          <a:p>
            <a:pPr algn="just"/>
            <a:r>
              <a:rPr lang="en-US" sz="2800" dirty="0" smtClean="0"/>
              <a:t>Part of </a:t>
            </a:r>
            <a:r>
              <a:rPr lang="en-US" sz="2800" dirty="0" smtClean="0"/>
              <a:t>the problem seems to be that the approach involves a view of words in </a:t>
            </a:r>
            <a:r>
              <a:rPr lang="en-US" sz="2800" dirty="0" smtClean="0"/>
              <a:t>a language </a:t>
            </a:r>
            <a:r>
              <a:rPr lang="en-US" sz="2800" dirty="0" smtClean="0"/>
              <a:t>as some sort of ‘containers’ that carry meaning components.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/>
              <a:t>Instead of thinking of words as ‘containers’ of meaning, we can look at </a:t>
            </a:r>
            <a:r>
              <a:rPr lang="en-US" sz="2800" dirty="0" smtClean="0"/>
              <a:t>the ‘roles</a:t>
            </a:r>
            <a:r>
              <a:rPr lang="en-US" sz="2800" dirty="0" smtClean="0"/>
              <a:t>’ they fulfill within the situation described by a sentence. If the </a:t>
            </a:r>
            <a:r>
              <a:rPr lang="en-US" sz="2800" dirty="0" smtClean="0"/>
              <a:t>situation is </a:t>
            </a:r>
            <a:r>
              <a:rPr lang="en-US" sz="2800" dirty="0" smtClean="0"/>
              <a:t>a simple event, as in </a:t>
            </a:r>
            <a:r>
              <a:rPr lang="en-US" sz="2800" i="1" dirty="0" smtClean="0"/>
              <a:t>The boy kicked the ball, then the verb describes an </a:t>
            </a:r>
            <a:r>
              <a:rPr lang="en-US" sz="2800" i="1" dirty="0" smtClean="0"/>
              <a:t>action </a:t>
            </a:r>
            <a:r>
              <a:rPr lang="en-US" sz="2800" dirty="0" smtClean="0"/>
              <a:t>(</a:t>
            </a:r>
            <a:r>
              <a:rPr lang="en-US" sz="2800" i="1" dirty="0" smtClean="0"/>
              <a:t>kick</a:t>
            </a:r>
            <a:r>
              <a:rPr lang="en-US" sz="2800" i="1" dirty="0" smtClean="0"/>
              <a:t>). The noun phrases in the sentence describe the roles of entities, such </a:t>
            </a:r>
            <a:r>
              <a:rPr lang="en-US" sz="2800" i="1" dirty="0" smtClean="0"/>
              <a:t>as </a:t>
            </a:r>
            <a:r>
              <a:rPr lang="en-US" sz="2800" dirty="0" smtClean="0"/>
              <a:t>people </a:t>
            </a:r>
            <a:r>
              <a:rPr lang="en-US" sz="2800" dirty="0" smtClean="0"/>
              <a:t>and things, involved in the action. We can identify a small number </a:t>
            </a:r>
            <a:r>
              <a:rPr lang="en-US" sz="2800" dirty="0" smtClean="0"/>
              <a:t>of </a:t>
            </a:r>
            <a:r>
              <a:rPr lang="en-US" sz="2800" b="1" dirty="0" smtClean="0"/>
              <a:t>semantic </a:t>
            </a:r>
            <a:r>
              <a:rPr lang="en-US" sz="2800" b="1" dirty="0" smtClean="0"/>
              <a:t>roles </a:t>
            </a:r>
            <a:r>
              <a:rPr lang="en-US" sz="2800" dirty="0" smtClean="0"/>
              <a:t>(also called </a:t>
            </a:r>
            <a:r>
              <a:rPr lang="en-US" sz="2800" b="1" dirty="0" smtClean="0"/>
              <a:t>‘thematic roles’</a:t>
            </a:r>
            <a:r>
              <a:rPr lang="en-US" sz="2800" dirty="0" smtClean="0"/>
              <a:t>)</a:t>
            </a:r>
            <a:r>
              <a:rPr lang="en-US" sz="2800" b="1" dirty="0" smtClean="0"/>
              <a:t> </a:t>
            </a:r>
            <a:r>
              <a:rPr lang="en-US" sz="2800" dirty="0" smtClean="0"/>
              <a:t>for these noun phrases.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sz="2800" b="1" dirty="0" smtClean="0"/>
          </a:p>
          <a:p>
            <a:pPr algn="just"/>
            <a:r>
              <a:rPr lang="en-US" sz="2800" b="1" dirty="0" smtClean="0"/>
              <a:t>Agent</a:t>
            </a:r>
            <a:r>
              <a:rPr lang="en-US" sz="2800" dirty="0" smtClean="0"/>
              <a:t> is </a:t>
            </a:r>
            <a:r>
              <a:rPr lang="en-US" sz="2800" dirty="0" smtClean="0"/>
              <a:t>the semantic role of the noun </a:t>
            </a:r>
            <a:r>
              <a:rPr lang="en-US" sz="2800" dirty="0" smtClean="0"/>
              <a:t>phrase identifying </a:t>
            </a:r>
            <a:r>
              <a:rPr lang="en-US" sz="2800" dirty="0" smtClean="0"/>
              <a:t>the one who performs the </a:t>
            </a:r>
            <a:r>
              <a:rPr lang="en-US" sz="2800" dirty="0" smtClean="0"/>
              <a:t>action of </a:t>
            </a:r>
            <a:r>
              <a:rPr lang="en-US" sz="2800" dirty="0" smtClean="0"/>
              <a:t>the verb in an event </a:t>
            </a:r>
            <a:r>
              <a:rPr lang="en-US" sz="2800" dirty="0" smtClean="0"/>
              <a:t>   (</a:t>
            </a:r>
            <a:r>
              <a:rPr lang="en-US" sz="2800" u="sng" dirty="0" smtClean="0"/>
              <a:t>The boy </a:t>
            </a:r>
            <a:r>
              <a:rPr lang="en-US" sz="2800" dirty="0" smtClean="0"/>
              <a:t>kicked </a:t>
            </a:r>
            <a:r>
              <a:rPr lang="en-US" sz="2800" dirty="0" smtClean="0"/>
              <a:t>the ball)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b="1" dirty="0" smtClean="0"/>
              <a:t>Theme</a:t>
            </a:r>
            <a:r>
              <a:rPr lang="en-US" sz="2800" dirty="0" smtClean="0"/>
              <a:t> is </a:t>
            </a:r>
            <a:r>
              <a:rPr lang="en-US" sz="2800" dirty="0" smtClean="0"/>
              <a:t>the semantic role of the noun </a:t>
            </a:r>
            <a:r>
              <a:rPr lang="en-US" sz="2800" dirty="0" smtClean="0"/>
              <a:t>phrase used </a:t>
            </a:r>
            <a:r>
              <a:rPr lang="en-US" sz="2800" dirty="0" smtClean="0"/>
              <a:t>to identify the entity involved in </a:t>
            </a:r>
            <a:r>
              <a:rPr lang="en-US" sz="2800" dirty="0" smtClean="0"/>
              <a:t>or affected </a:t>
            </a:r>
            <a:r>
              <a:rPr lang="en-US" sz="2800" dirty="0" smtClean="0"/>
              <a:t>by the action of the verb in an </a:t>
            </a:r>
            <a:r>
              <a:rPr lang="en-US" sz="2800" dirty="0" smtClean="0"/>
              <a:t>event (e.g</a:t>
            </a:r>
            <a:r>
              <a:rPr lang="en-US" sz="2800" dirty="0" smtClean="0"/>
              <a:t>. The boy kicked </a:t>
            </a:r>
            <a:r>
              <a:rPr lang="en-US" sz="2800" u="sng" dirty="0" smtClean="0"/>
              <a:t>the ball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sz="2800" b="1" dirty="0" smtClean="0"/>
          </a:p>
          <a:p>
            <a:pPr algn="just"/>
            <a:r>
              <a:rPr lang="en-US" sz="2800" b="1" dirty="0" smtClean="0"/>
              <a:t>Instrument</a:t>
            </a:r>
            <a:r>
              <a:rPr lang="en-US" sz="2800" dirty="0" smtClean="0"/>
              <a:t> is </a:t>
            </a:r>
            <a:r>
              <a:rPr lang="en-US" sz="2800" dirty="0" smtClean="0"/>
              <a:t>the semantic role of the </a:t>
            </a:r>
            <a:r>
              <a:rPr lang="en-US" sz="2800" dirty="0" smtClean="0"/>
              <a:t>noun phrase </a:t>
            </a:r>
            <a:r>
              <a:rPr lang="en-US" sz="2800" dirty="0" smtClean="0"/>
              <a:t>identifying the entity that is used </a:t>
            </a:r>
            <a:r>
              <a:rPr lang="en-US" sz="2800" dirty="0" smtClean="0"/>
              <a:t>to perform </a:t>
            </a:r>
            <a:r>
              <a:rPr lang="en-US" sz="2800" dirty="0" smtClean="0"/>
              <a:t>the action of the verb (e.g. The </a:t>
            </a:r>
            <a:r>
              <a:rPr lang="en-US" sz="2800" dirty="0" smtClean="0"/>
              <a:t>boy cut </a:t>
            </a:r>
            <a:r>
              <a:rPr lang="en-US" sz="2800" dirty="0" smtClean="0"/>
              <a:t>the rope with a razor)</a:t>
            </a:r>
            <a:endParaRPr lang="en-US" sz="2800" dirty="0" smtClean="0"/>
          </a:p>
          <a:p>
            <a:pPr algn="just"/>
            <a:endParaRPr lang="en-US" sz="2800" dirty="0" smtClean="0"/>
          </a:p>
          <a:p>
            <a:pPr algn="just"/>
            <a:r>
              <a:rPr lang="en-US" sz="2800" b="1" dirty="0" smtClean="0"/>
              <a:t>Experiencer</a:t>
            </a:r>
            <a:r>
              <a:rPr lang="en-US" sz="2800" dirty="0" smtClean="0"/>
              <a:t> is </a:t>
            </a:r>
            <a:r>
              <a:rPr lang="en-US" sz="2800" dirty="0" smtClean="0"/>
              <a:t>the semantic role of the </a:t>
            </a:r>
            <a:r>
              <a:rPr lang="en-US" sz="2800" dirty="0" smtClean="0"/>
              <a:t>noun phrase </a:t>
            </a:r>
            <a:r>
              <a:rPr lang="en-US" sz="2800" dirty="0" smtClean="0"/>
              <a:t>identifying the entity that has </a:t>
            </a:r>
            <a:r>
              <a:rPr lang="en-US" sz="2800" dirty="0" smtClean="0"/>
              <a:t>the feeling</a:t>
            </a:r>
            <a:r>
              <a:rPr lang="en-US" sz="2800" dirty="0" smtClean="0"/>
              <a:t>, perception or state described by </a:t>
            </a:r>
            <a:r>
              <a:rPr lang="en-US" sz="2800" dirty="0" smtClean="0"/>
              <a:t>the verb </a:t>
            </a:r>
            <a:r>
              <a:rPr lang="en-US" sz="2800" dirty="0" smtClean="0"/>
              <a:t>(e.g. </a:t>
            </a:r>
            <a:r>
              <a:rPr lang="en-US" sz="2800" u="sng" dirty="0" smtClean="0"/>
              <a:t>The boy </a:t>
            </a:r>
            <a:r>
              <a:rPr lang="en-US" sz="2800" dirty="0" smtClean="0"/>
              <a:t>feels sad)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Location</a:t>
            </a:r>
            <a:r>
              <a:rPr lang="en-US" sz="2800" dirty="0" smtClean="0"/>
              <a:t> is the </a:t>
            </a:r>
            <a:r>
              <a:rPr lang="en-US" sz="2800" dirty="0" smtClean="0"/>
              <a:t>semantic role </a:t>
            </a:r>
            <a:r>
              <a:rPr lang="en-US" sz="2800" dirty="0" smtClean="0"/>
              <a:t>of the </a:t>
            </a:r>
            <a:r>
              <a:rPr lang="en-US" sz="2800" dirty="0" smtClean="0"/>
              <a:t>noun phrase identifying where an entity </a:t>
            </a:r>
            <a:r>
              <a:rPr lang="en-US" sz="2800" dirty="0" smtClean="0"/>
              <a:t>is (e.g</a:t>
            </a:r>
            <a:r>
              <a:rPr lang="en-US" sz="2800" dirty="0" smtClean="0"/>
              <a:t>. The boy is sitting in </a:t>
            </a:r>
            <a:r>
              <a:rPr lang="en-US" sz="2800" u="sng" dirty="0" smtClean="0"/>
              <a:t>the classroom</a:t>
            </a:r>
            <a:r>
              <a:rPr lang="en-US" sz="2800" dirty="0" smtClean="0"/>
              <a:t>)</a:t>
            </a:r>
          </a:p>
          <a:p>
            <a:pPr algn="just"/>
            <a:r>
              <a:rPr lang="en-US" sz="2800" b="1" dirty="0" smtClean="0"/>
              <a:t>Source</a:t>
            </a:r>
            <a:r>
              <a:rPr lang="en-US" sz="2800" dirty="0" smtClean="0"/>
              <a:t> is the </a:t>
            </a:r>
            <a:r>
              <a:rPr lang="en-US" sz="2800" dirty="0" smtClean="0"/>
              <a:t>semantic role of the noun </a:t>
            </a:r>
            <a:r>
              <a:rPr lang="en-US" sz="2800" dirty="0" smtClean="0"/>
              <a:t>phrase identifying </a:t>
            </a:r>
            <a:r>
              <a:rPr lang="en-US" sz="2800" dirty="0" smtClean="0"/>
              <a:t>where an entity moves </a:t>
            </a:r>
            <a:r>
              <a:rPr lang="en-US" sz="2800" dirty="0" smtClean="0"/>
              <a:t>from (e.g</a:t>
            </a:r>
            <a:r>
              <a:rPr lang="en-US" sz="2800" dirty="0" smtClean="0"/>
              <a:t>. The boy ran from </a:t>
            </a:r>
            <a:r>
              <a:rPr lang="en-US" sz="2800" dirty="0" smtClean="0"/>
              <a:t>       </a:t>
            </a:r>
            <a:r>
              <a:rPr lang="en-US" sz="2800" u="sng" dirty="0" smtClean="0"/>
              <a:t>the </a:t>
            </a:r>
            <a:r>
              <a:rPr lang="en-US" sz="2800" u="sng" dirty="0" smtClean="0"/>
              <a:t>house</a:t>
            </a:r>
            <a:r>
              <a:rPr lang="en-US" sz="2800" dirty="0" smtClean="0"/>
              <a:t>)</a:t>
            </a:r>
          </a:p>
          <a:p>
            <a:pPr algn="just"/>
            <a:r>
              <a:rPr lang="en-US" sz="2800" b="1" dirty="0" smtClean="0"/>
              <a:t>Goal</a:t>
            </a:r>
            <a:r>
              <a:rPr lang="en-US" sz="2800" dirty="0" smtClean="0"/>
              <a:t> is </a:t>
            </a:r>
            <a:r>
              <a:rPr lang="en-US" sz="2800" dirty="0" smtClean="0"/>
              <a:t>the semantic role of the noun </a:t>
            </a:r>
            <a:r>
              <a:rPr lang="en-US" sz="2800" dirty="0" smtClean="0"/>
              <a:t>phrase identifying </a:t>
            </a:r>
            <a:r>
              <a:rPr lang="en-US" sz="2800" dirty="0" smtClean="0"/>
              <a:t>where an entity moves to (e.g. </a:t>
            </a:r>
            <a:r>
              <a:rPr lang="en-US" sz="2800" dirty="0" smtClean="0"/>
              <a:t>The boy </a:t>
            </a:r>
            <a:r>
              <a:rPr lang="en-US" sz="2800" dirty="0" smtClean="0"/>
              <a:t>walked to </a:t>
            </a:r>
            <a:r>
              <a:rPr lang="en-US" sz="2800" dirty="0" smtClean="0"/>
              <a:t>         </a:t>
            </a:r>
            <a:r>
              <a:rPr lang="en-US" sz="2800" u="sng" dirty="0" smtClean="0"/>
              <a:t>the </a:t>
            </a:r>
            <a:r>
              <a:rPr lang="en-US" sz="2800" u="sng" dirty="0" smtClean="0"/>
              <a:t>window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Not </a:t>
            </a:r>
            <a:r>
              <a:rPr lang="en-US" sz="2800" dirty="0" smtClean="0"/>
              <a:t>only can words be treated as ‘containers’ of meaning, or as fulfilling ‘</a:t>
            </a:r>
            <a:r>
              <a:rPr lang="en-US" sz="2800" dirty="0" smtClean="0"/>
              <a:t>roles’ in </a:t>
            </a:r>
            <a:r>
              <a:rPr lang="en-US" sz="2800" dirty="0" smtClean="0"/>
              <a:t>events, they can also have ‘relationships’ with each other</a:t>
            </a:r>
            <a:r>
              <a:rPr lang="en-US" sz="2800" dirty="0" smtClean="0"/>
              <a:t>. If we give </a:t>
            </a:r>
            <a:r>
              <a:rPr lang="en-US" sz="2800" dirty="0" smtClean="0"/>
              <a:t>the meaning of </a:t>
            </a:r>
            <a:r>
              <a:rPr lang="en-US" sz="2800" dirty="0" smtClean="0"/>
              <a:t>“</a:t>
            </a:r>
            <a:r>
              <a:rPr lang="en-US" sz="2800" i="1" dirty="0" smtClean="0"/>
              <a:t>shallow” </a:t>
            </a:r>
            <a:r>
              <a:rPr lang="en-US" sz="2800" dirty="0" smtClean="0"/>
              <a:t>as</a:t>
            </a:r>
            <a:r>
              <a:rPr lang="en-US" sz="2800" i="1" dirty="0" smtClean="0"/>
              <a:t> </a:t>
            </a:r>
            <a:r>
              <a:rPr lang="en-US" sz="2800" i="1" dirty="0" smtClean="0"/>
              <a:t>“the opposite of deep</a:t>
            </a:r>
            <a:r>
              <a:rPr lang="en-US" sz="2800" i="1" dirty="0" smtClean="0"/>
              <a:t>”, </a:t>
            </a:r>
            <a:r>
              <a:rPr lang="en-US" sz="2800" dirty="0" smtClean="0"/>
              <a:t>or </a:t>
            </a:r>
            <a:r>
              <a:rPr lang="en-US" sz="2800" dirty="0" smtClean="0"/>
              <a:t>the meaning </a:t>
            </a:r>
            <a:r>
              <a:rPr lang="en-US" sz="2800" dirty="0" smtClean="0"/>
              <a:t>of </a:t>
            </a:r>
            <a:r>
              <a:rPr lang="en-US" sz="2800" dirty="0" smtClean="0"/>
              <a:t>“</a:t>
            </a:r>
            <a:r>
              <a:rPr lang="en-US" sz="2800" i="1" dirty="0" smtClean="0"/>
              <a:t>daffodil” </a:t>
            </a:r>
            <a:r>
              <a:rPr lang="en-US" sz="2800" dirty="0" smtClean="0"/>
              <a:t>as</a:t>
            </a:r>
            <a:r>
              <a:rPr lang="en-US" sz="2800" i="1" dirty="0" smtClean="0"/>
              <a:t> “a kind of flower</a:t>
            </a:r>
            <a:r>
              <a:rPr lang="en-US" sz="2800" i="1" dirty="0" smtClean="0"/>
              <a:t>”, </a:t>
            </a:r>
            <a:r>
              <a:rPr lang="en-US" sz="2800" dirty="0" smtClean="0"/>
              <a:t>or the meaning of </a:t>
            </a:r>
            <a:r>
              <a:rPr lang="en-US" sz="2800" dirty="0" smtClean="0"/>
              <a:t>“</a:t>
            </a:r>
            <a:r>
              <a:rPr lang="en-US" sz="2800" i="1" dirty="0" smtClean="0"/>
              <a:t>big” </a:t>
            </a:r>
            <a:r>
              <a:rPr lang="en-US" sz="2800" dirty="0" smtClean="0"/>
              <a:t>as</a:t>
            </a:r>
            <a:r>
              <a:rPr lang="en-US" sz="2800" i="1" dirty="0" smtClean="0"/>
              <a:t> </a:t>
            </a:r>
            <a:r>
              <a:rPr lang="en-US" sz="2800" i="1" dirty="0" smtClean="0"/>
              <a:t>“the same as huge”, </a:t>
            </a:r>
            <a:r>
              <a:rPr lang="en-US" sz="2800" dirty="0" smtClean="0"/>
              <a:t>we are characterizing </a:t>
            </a:r>
            <a:r>
              <a:rPr lang="en-US" sz="2800" dirty="0" smtClean="0"/>
              <a:t>the meaning </a:t>
            </a:r>
            <a:r>
              <a:rPr lang="en-US" sz="2800" dirty="0" smtClean="0"/>
              <a:t>of each </a:t>
            </a:r>
            <a:r>
              <a:rPr lang="en-US" sz="2800" dirty="0" smtClean="0"/>
              <a:t>word in </a:t>
            </a:r>
            <a:r>
              <a:rPr lang="en-US" sz="2800" dirty="0" smtClean="0"/>
              <a:t>terms of </a:t>
            </a:r>
            <a:r>
              <a:rPr lang="en-US" sz="2800" dirty="0" smtClean="0"/>
              <a:t>its relationship </a:t>
            </a:r>
            <a:r>
              <a:rPr lang="en-US" sz="2800" dirty="0" smtClean="0"/>
              <a:t>to other words.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sz="2800" dirty="0" smtClean="0"/>
          </a:p>
          <a:p>
            <a:pPr algn="just"/>
            <a:r>
              <a:rPr lang="en-US" sz="2800" b="1" dirty="0" smtClean="0"/>
              <a:t>Synonymy</a:t>
            </a:r>
            <a:r>
              <a:rPr lang="en-US" sz="2800" dirty="0" smtClean="0"/>
              <a:t> is </a:t>
            </a:r>
            <a:r>
              <a:rPr lang="en-US" sz="2800" dirty="0" smtClean="0"/>
              <a:t>the lexical relation in which two </a:t>
            </a:r>
            <a:r>
              <a:rPr lang="en-US" sz="2800" dirty="0" smtClean="0"/>
              <a:t>or more </a:t>
            </a:r>
            <a:r>
              <a:rPr lang="en-US" sz="2800" dirty="0" smtClean="0"/>
              <a:t>words have very closely </a:t>
            </a:r>
            <a:r>
              <a:rPr lang="en-US" sz="2800" dirty="0" smtClean="0"/>
              <a:t>related meanings </a:t>
            </a:r>
            <a:r>
              <a:rPr lang="en-US" sz="2800" dirty="0" smtClean="0"/>
              <a:t>(e.g. “Conceal” is a synonym </a:t>
            </a:r>
            <a:r>
              <a:rPr lang="en-US" sz="2800" dirty="0" smtClean="0"/>
              <a:t>of “hide”). </a:t>
            </a:r>
            <a:r>
              <a:rPr lang="en-US" sz="2800" dirty="0" smtClean="0"/>
              <a:t>We should keep in mind that the idea of ‘sameness’ of meaning used </a:t>
            </a:r>
            <a:r>
              <a:rPr lang="en-US" sz="2800" dirty="0" smtClean="0"/>
              <a:t>in discussing </a:t>
            </a:r>
            <a:r>
              <a:rPr lang="en-US" sz="2800" dirty="0" smtClean="0"/>
              <a:t>synonymy is not necessarily ‘total sameness</a:t>
            </a:r>
            <a:r>
              <a:rPr lang="en-US" sz="2800" dirty="0" smtClean="0"/>
              <a:t>’. (purchase: formal / buy informal)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Antonymy</a:t>
            </a:r>
            <a:r>
              <a:rPr lang="en-US" sz="2800" dirty="0" smtClean="0"/>
              <a:t> is  </a:t>
            </a:r>
            <a:r>
              <a:rPr lang="en-US" sz="2800" dirty="0" smtClean="0"/>
              <a:t>the lexical relation in which </a:t>
            </a:r>
            <a:r>
              <a:rPr lang="en-US" sz="2800" dirty="0" smtClean="0"/>
              <a:t>words have </a:t>
            </a:r>
            <a:r>
              <a:rPr lang="en-US" sz="2800" dirty="0" smtClean="0"/>
              <a:t>opposite meanings (“</a:t>
            </a:r>
            <a:r>
              <a:rPr lang="en-US" sz="2800" i="1" dirty="0" smtClean="0"/>
              <a:t>Shallow</a:t>
            </a:r>
            <a:r>
              <a:rPr lang="en-US" sz="2800" dirty="0" smtClean="0"/>
              <a:t>” is </a:t>
            </a:r>
            <a:r>
              <a:rPr lang="en-US" sz="2800" dirty="0" smtClean="0"/>
              <a:t>an antonym </a:t>
            </a:r>
            <a:r>
              <a:rPr lang="en-US" sz="2800" dirty="0" smtClean="0"/>
              <a:t>of “</a:t>
            </a:r>
            <a:r>
              <a:rPr lang="en-US" sz="2800" i="1" dirty="0" smtClean="0"/>
              <a:t>deep</a:t>
            </a:r>
            <a:r>
              <a:rPr lang="en-US" sz="2800" dirty="0" smtClean="0"/>
              <a:t>”).</a:t>
            </a:r>
          </a:p>
          <a:p>
            <a:pPr algn="just"/>
            <a:r>
              <a:rPr lang="en-US" sz="2800" dirty="0" smtClean="0"/>
              <a:t>Antonyms are usually divided into two main types, ‘gradable’ (</a:t>
            </a:r>
            <a:r>
              <a:rPr lang="en-US" sz="2800" dirty="0" smtClean="0"/>
              <a:t>opposites along </a:t>
            </a:r>
            <a:r>
              <a:rPr lang="en-US" sz="2800" dirty="0" smtClean="0"/>
              <a:t>a scale) and ‘non-gradable’ (direct opposites). </a:t>
            </a:r>
            <a:r>
              <a:rPr lang="en-US" sz="2800" b="1" dirty="0" smtClean="0"/>
              <a:t>Gradable antonyms, </a:t>
            </a:r>
            <a:r>
              <a:rPr lang="en-US" sz="2800" dirty="0" smtClean="0"/>
              <a:t>such</a:t>
            </a:r>
            <a:r>
              <a:rPr lang="en-US" sz="2800" b="1" dirty="0" smtClean="0"/>
              <a:t> </a:t>
            </a:r>
            <a:r>
              <a:rPr lang="en-US" sz="2800" dirty="0" smtClean="0"/>
              <a:t>as </a:t>
            </a:r>
            <a:r>
              <a:rPr lang="en-US" sz="2800" dirty="0" smtClean="0"/>
              <a:t>the pair big/small, can be used in comparative constructions like I’m </a:t>
            </a:r>
            <a:r>
              <a:rPr lang="en-US" sz="2800" dirty="0" smtClean="0"/>
              <a:t>bigger than you. </a:t>
            </a:r>
            <a:r>
              <a:rPr lang="en-US" sz="2800" dirty="0" smtClean="0"/>
              <a:t>Also, the negative of one member </a:t>
            </a:r>
            <a:r>
              <a:rPr lang="en-US" sz="2800" dirty="0" smtClean="0"/>
              <a:t>of a </a:t>
            </a:r>
            <a:r>
              <a:rPr lang="en-US" sz="2800" dirty="0" smtClean="0"/>
              <a:t>gradable pair does not necessarily imply the other. For example, the </a:t>
            </a:r>
            <a:r>
              <a:rPr lang="en-US" sz="2800" dirty="0" smtClean="0"/>
              <a:t>sentence My </a:t>
            </a:r>
            <a:r>
              <a:rPr lang="en-US" sz="2800" dirty="0" smtClean="0"/>
              <a:t>car isn’t old, doesn’t necessarily mean My car is new.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/>
            <a:r>
              <a:rPr lang="en-US" sz="3200" b="1" dirty="0" smtClean="0"/>
              <a:t>Antonymy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/>
              <a:t>With </a:t>
            </a:r>
            <a:r>
              <a:rPr lang="en-US" sz="2800" b="1" dirty="0" smtClean="0"/>
              <a:t>non-gradable antonyms </a:t>
            </a:r>
            <a:r>
              <a:rPr lang="en-US" sz="2800" dirty="0" smtClean="0"/>
              <a:t>(also called </a:t>
            </a:r>
            <a:r>
              <a:rPr lang="en-US" sz="2800" b="1" dirty="0" smtClean="0"/>
              <a:t>‘</a:t>
            </a:r>
            <a:r>
              <a:rPr lang="en-US" sz="2800" b="1" dirty="0" smtClean="0"/>
              <a:t>complementary pairs</a:t>
            </a:r>
            <a:r>
              <a:rPr lang="en-US" sz="2800" b="1" dirty="0" smtClean="0"/>
              <a:t>’</a:t>
            </a:r>
            <a:r>
              <a:rPr lang="en-US" sz="2800" dirty="0" smtClean="0"/>
              <a:t>),</a:t>
            </a:r>
            <a:r>
              <a:rPr lang="en-US" sz="2800" b="1" dirty="0" smtClean="0"/>
              <a:t> </a:t>
            </a:r>
            <a:r>
              <a:rPr lang="en-US" sz="2800" dirty="0" smtClean="0"/>
              <a:t>comparative constructions </a:t>
            </a:r>
            <a:r>
              <a:rPr lang="en-US" sz="2800" dirty="0" smtClean="0"/>
              <a:t>are not normally used</a:t>
            </a:r>
            <a:r>
              <a:rPr lang="en-US" sz="2800" dirty="0" smtClean="0"/>
              <a:t>. We </a:t>
            </a:r>
            <a:r>
              <a:rPr lang="en-US" sz="2800" dirty="0" smtClean="0"/>
              <a:t>don’t typically describe </a:t>
            </a:r>
            <a:r>
              <a:rPr lang="en-US" sz="2800" dirty="0" smtClean="0"/>
              <a:t>someone as ‘</a:t>
            </a:r>
            <a:r>
              <a:rPr lang="en-US" sz="2800" i="1" dirty="0" smtClean="0"/>
              <a:t>deader’</a:t>
            </a:r>
            <a:r>
              <a:rPr lang="en-US" sz="2800" dirty="0" smtClean="0"/>
              <a:t> </a:t>
            </a:r>
            <a:r>
              <a:rPr lang="en-US" sz="2800" dirty="0" smtClean="0"/>
              <a:t>or </a:t>
            </a:r>
            <a:r>
              <a:rPr lang="en-US" sz="2800" dirty="0" smtClean="0"/>
              <a:t>‘</a:t>
            </a:r>
            <a:r>
              <a:rPr lang="en-US" sz="2800" i="1" dirty="0" smtClean="0"/>
              <a:t>more dead’</a:t>
            </a:r>
            <a:r>
              <a:rPr lang="en-US" sz="2800" dirty="0" smtClean="0"/>
              <a:t> </a:t>
            </a:r>
            <a:r>
              <a:rPr lang="en-US" sz="2800" dirty="0" smtClean="0"/>
              <a:t>than another. Also, the negative of one member </a:t>
            </a:r>
            <a:r>
              <a:rPr lang="en-US" sz="2800" dirty="0" smtClean="0"/>
              <a:t>of a </a:t>
            </a:r>
            <a:r>
              <a:rPr lang="en-US" sz="2800" dirty="0" smtClean="0"/>
              <a:t>non-gradable pair does imply the other member. That is, </a:t>
            </a:r>
            <a:r>
              <a:rPr lang="en-US" sz="2800" dirty="0" smtClean="0"/>
              <a:t>“My grandparents aren’t </a:t>
            </a:r>
            <a:r>
              <a:rPr lang="en-US" sz="2800" dirty="0" smtClean="0"/>
              <a:t>alive does indeed mean My grandparents are </a:t>
            </a:r>
            <a:r>
              <a:rPr lang="en-US" sz="2800" dirty="0" smtClean="0"/>
              <a:t>dead”.</a:t>
            </a:r>
          </a:p>
          <a:p>
            <a:pPr algn="just"/>
            <a:r>
              <a:rPr lang="en-US" sz="2600" b="1" dirty="0" smtClean="0"/>
              <a:t>Reversives</a:t>
            </a:r>
            <a:r>
              <a:rPr lang="en-US" sz="2600" dirty="0" smtClean="0"/>
              <a:t> are </a:t>
            </a:r>
            <a:r>
              <a:rPr lang="en-US" sz="2600" dirty="0" smtClean="0"/>
              <a:t>antonyms in which the meaning </a:t>
            </a:r>
            <a:r>
              <a:rPr lang="en-US" sz="2600" dirty="0" smtClean="0"/>
              <a:t>of one </a:t>
            </a:r>
            <a:r>
              <a:rPr lang="en-US" sz="2600" dirty="0" smtClean="0"/>
              <a:t>is the reverse action of the </a:t>
            </a:r>
            <a:r>
              <a:rPr lang="en-US" sz="2600" dirty="0" smtClean="0"/>
              <a:t>other(e.g</a:t>
            </a:r>
            <a:r>
              <a:rPr lang="en-US" sz="2600" dirty="0" smtClean="0"/>
              <a:t>. </a:t>
            </a:r>
            <a:r>
              <a:rPr lang="en-US" sz="2600" dirty="0" smtClean="0"/>
              <a:t>dress/undress, </a:t>
            </a:r>
            <a:r>
              <a:rPr lang="en-US" sz="2600" i="1" dirty="0" smtClean="0"/>
              <a:t>enter/exit</a:t>
            </a:r>
            <a:r>
              <a:rPr lang="en-US" sz="2600" i="1" dirty="0" smtClean="0"/>
              <a:t>, pack/unpack, lengthen/shorten, </a:t>
            </a:r>
            <a:r>
              <a:rPr lang="en-US" sz="2600" i="1" dirty="0" smtClean="0"/>
              <a:t>raise/lower, tie/untie</a:t>
            </a:r>
            <a:r>
              <a:rPr lang="en-US" sz="2600" dirty="0" smtClean="0"/>
              <a:t>)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Hyponymy</a:t>
            </a:r>
            <a:r>
              <a:rPr lang="en-US" sz="2800" dirty="0" smtClean="0"/>
              <a:t> is </a:t>
            </a:r>
            <a:r>
              <a:rPr lang="en-US" sz="2800" dirty="0" smtClean="0"/>
              <a:t>the lexical relation in which </a:t>
            </a:r>
            <a:r>
              <a:rPr lang="en-US" sz="2800" dirty="0" smtClean="0"/>
              <a:t>the meaning </a:t>
            </a:r>
            <a:r>
              <a:rPr lang="en-US" sz="2800" dirty="0" smtClean="0"/>
              <a:t>of one word is included in </a:t>
            </a:r>
            <a:r>
              <a:rPr lang="en-US" sz="2800" dirty="0" smtClean="0"/>
              <a:t>the meaning </a:t>
            </a:r>
            <a:r>
              <a:rPr lang="en-US" sz="2800" dirty="0" smtClean="0"/>
              <a:t>of another (e.g. “Daffodil” is </a:t>
            </a:r>
            <a:r>
              <a:rPr lang="en-US" sz="2800" dirty="0" smtClean="0"/>
              <a:t>a hyponym </a:t>
            </a:r>
            <a:r>
              <a:rPr lang="en-US" sz="2800" dirty="0" smtClean="0"/>
              <a:t>of “flower</a:t>
            </a:r>
            <a:r>
              <a:rPr lang="en-US" sz="2800" dirty="0" smtClean="0"/>
              <a:t>”).</a:t>
            </a:r>
          </a:p>
          <a:p>
            <a:pPr algn="just"/>
            <a:r>
              <a:rPr lang="en-US" sz="2800" dirty="0" smtClean="0"/>
              <a:t>When we </a:t>
            </a:r>
            <a:r>
              <a:rPr lang="en-US" sz="2800" dirty="0" smtClean="0"/>
              <a:t>consider hyponymous connections</a:t>
            </a:r>
            <a:r>
              <a:rPr lang="en-US" sz="2800" dirty="0" smtClean="0"/>
              <a:t>, we </a:t>
            </a:r>
            <a:r>
              <a:rPr lang="en-US" sz="2800" dirty="0" smtClean="0"/>
              <a:t>are essentially looking at </a:t>
            </a:r>
            <a:r>
              <a:rPr lang="en-US" sz="2800" dirty="0" smtClean="0"/>
              <a:t>the meaning </a:t>
            </a:r>
            <a:r>
              <a:rPr lang="en-US" sz="2800" dirty="0" smtClean="0"/>
              <a:t>of words in some type of hierarchical relationship.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/>
            <a:r>
              <a:rPr lang="en-US" sz="3200" b="1" dirty="0" smtClean="0"/>
              <a:t>Hyponymy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                                                                          living thing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                          creature                                                             plant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         Animal                        insect                       vegetable        flower                tree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dog    horse    snake        ant      cockroach            carrot              rose           </a:t>
            </a:r>
            <a:r>
              <a:rPr lang="en-US" sz="1800" dirty="0" smtClean="0"/>
              <a:t>banyan </a:t>
            </a:r>
            <a:r>
              <a:rPr lang="en-US" sz="1800" dirty="0" smtClean="0"/>
              <a:t>      pine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poodle </a:t>
            </a:r>
            <a:r>
              <a:rPr lang="en-US" sz="1800" dirty="0" smtClean="0"/>
              <a:t>                 asp</a:t>
            </a:r>
            <a:endParaRPr lang="en-US" sz="1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1981200"/>
            <a:ext cx="388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2476500" y="20955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6362700" y="20955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76400" y="2590800"/>
            <a:ext cx="1905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3467100" y="2705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1524000" y="27432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410200" y="2623280"/>
            <a:ext cx="2514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257800" y="27432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7810500" y="27813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6515100" y="27813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38200" y="3250370"/>
            <a:ext cx="152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723900" y="33909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13716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22098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048000" y="327785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2895600" y="35052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3924300" y="34671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5181600" y="35052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64008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543800" y="3277850"/>
            <a:ext cx="1143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73914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85344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685800" y="4114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2133600" y="4114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3200" b="1" dirty="0" smtClean="0"/>
              <a:t>Hyponymy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/>
              <a:t>Looking at the diagram, we can say that “horse is a hyponym of animal” </a:t>
            </a:r>
            <a:r>
              <a:rPr lang="en-US" sz="2800" dirty="0" smtClean="0"/>
              <a:t>or “cockroach </a:t>
            </a:r>
            <a:r>
              <a:rPr lang="en-US" sz="2800" dirty="0" smtClean="0"/>
              <a:t>is a hyponym of insect”. In these two examples, animal and </a:t>
            </a:r>
            <a:r>
              <a:rPr lang="en-US" sz="2800" dirty="0" smtClean="0"/>
              <a:t>insect are </a:t>
            </a:r>
            <a:r>
              <a:rPr lang="en-US" sz="2800" dirty="0" smtClean="0"/>
              <a:t>called the </a:t>
            </a:r>
            <a:r>
              <a:rPr lang="en-US" sz="2800" b="1" dirty="0" smtClean="0"/>
              <a:t>superordinate </a:t>
            </a:r>
            <a:r>
              <a:rPr lang="en-US" sz="2800" dirty="0" smtClean="0"/>
              <a:t>(= higher level) terms</a:t>
            </a:r>
            <a:r>
              <a:rPr lang="en-US" sz="2800" dirty="0" smtClean="0"/>
              <a:t>. </a:t>
            </a:r>
            <a:r>
              <a:rPr lang="en-US" sz="2800" dirty="0" smtClean="0"/>
              <a:t>We can also say that </a:t>
            </a:r>
            <a:r>
              <a:rPr lang="en-US" sz="2800" dirty="0" smtClean="0"/>
              <a:t>two or </a:t>
            </a:r>
            <a:r>
              <a:rPr lang="en-US" sz="2800" dirty="0" smtClean="0"/>
              <a:t>more words that share the same superordinate term are </a:t>
            </a:r>
            <a:r>
              <a:rPr lang="en-US" sz="2800" b="1" dirty="0" smtClean="0"/>
              <a:t>co-hyponyms. </a:t>
            </a:r>
            <a:r>
              <a:rPr lang="en-US" sz="2800" dirty="0" smtClean="0"/>
              <a:t>So, </a:t>
            </a:r>
            <a:r>
              <a:rPr lang="en-US" sz="2800" i="1" dirty="0" smtClean="0"/>
              <a:t>dog</a:t>
            </a:r>
            <a:r>
              <a:rPr lang="en-US" sz="2800" dirty="0" smtClean="0"/>
              <a:t> </a:t>
            </a:r>
            <a:r>
              <a:rPr lang="en-US" sz="2800" dirty="0" smtClean="0"/>
              <a:t>and </a:t>
            </a:r>
            <a:r>
              <a:rPr lang="en-US" sz="2800" i="1" dirty="0" smtClean="0"/>
              <a:t>horse</a:t>
            </a:r>
            <a:r>
              <a:rPr lang="en-US" sz="2800" dirty="0" smtClean="0"/>
              <a:t> are co-hyponyms and the superordinate term is </a:t>
            </a:r>
            <a:r>
              <a:rPr lang="en-US" sz="2800" i="1" dirty="0" smtClean="0"/>
              <a:t>animal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Prototype</a:t>
            </a:r>
            <a:r>
              <a:rPr lang="en-US" sz="2800" dirty="0" smtClean="0"/>
              <a:t> is </a:t>
            </a:r>
            <a:r>
              <a:rPr lang="en-US" sz="2800" dirty="0" smtClean="0"/>
              <a:t>the most characteristic instance of </a:t>
            </a:r>
            <a:r>
              <a:rPr lang="en-US" sz="2800" dirty="0" smtClean="0"/>
              <a:t>a category </a:t>
            </a:r>
            <a:r>
              <a:rPr lang="en-US" sz="2800" dirty="0" smtClean="0"/>
              <a:t>(e.g. “Robin” is the prototype </a:t>
            </a:r>
            <a:r>
              <a:rPr lang="en-US" sz="2800" dirty="0" smtClean="0"/>
              <a:t>of “bird”).</a:t>
            </a:r>
          </a:p>
          <a:p>
            <a:pPr algn="just"/>
            <a:r>
              <a:rPr lang="en-US" sz="2800" dirty="0" smtClean="0"/>
              <a:t>While the words </a:t>
            </a:r>
            <a:r>
              <a:rPr lang="en-US" sz="2800" i="1" dirty="0" smtClean="0"/>
              <a:t>canary, cormorant, dove, duck, flamingo, parrot, pelican </a:t>
            </a:r>
            <a:r>
              <a:rPr lang="en-US" sz="2800" dirty="0" smtClean="0"/>
              <a:t>and</a:t>
            </a:r>
            <a:r>
              <a:rPr lang="en-US" sz="2800" i="1" dirty="0" smtClean="0"/>
              <a:t> robin </a:t>
            </a:r>
            <a:r>
              <a:rPr lang="en-US" sz="2800" dirty="0" smtClean="0"/>
              <a:t>are all equally co-hyponyms of the superordinate </a:t>
            </a:r>
            <a:r>
              <a:rPr lang="en-US" sz="2800" i="1" dirty="0" smtClean="0"/>
              <a:t>bird</a:t>
            </a:r>
            <a:r>
              <a:rPr lang="en-US" sz="2800" dirty="0" smtClean="0"/>
              <a:t>, they are not </a:t>
            </a:r>
            <a:r>
              <a:rPr lang="en-US" sz="2800" dirty="0" smtClean="0"/>
              <a:t>all considered </a:t>
            </a:r>
            <a:r>
              <a:rPr lang="en-US" sz="2800" dirty="0" smtClean="0"/>
              <a:t>to be equally good examples of the category ‘</a:t>
            </a:r>
            <a:r>
              <a:rPr lang="en-US" sz="2800" i="1" dirty="0" smtClean="0"/>
              <a:t>bird</a:t>
            </a:r>
            <a:r>
              <a:rPr lang="en-US" sz="2800" dirty="0" smtClean="0"/>
              <a:t>’. According </a:t>
            </a:r>
            <a:r>
              <a:rPr lang="en-US" sz="2800" dirty="0" smtClean="0"/>
              <a:t>to some </a:t>
            </a:r>
            <a:r>
              <a:rPr lang="en-US" sz="2800" dirty="0" smtClean="0"/>
              <a:t>researchers, the most characteristic instance of the category ‘</a:t>
            </a:r>
            <a:r>
              <a:rPr lang="en-US" sz="2800" i="1" dirty="0" smtClean="0"/>
              <a:t>bird</a:t>
            </a:r>
            <a:r>
              <a:rPr lang="en-US" sz="2800" dirty="0" smtClean="0"/>
              <a:t>’ is </a:t>
            </a:r>
            <a:r>
              <a:rPr lang="en-US" sz="2800" dirty="0" smtClean="0"/>
              <a:t>robin. The </a:t>
            </a:r>
            <a:r>
              <a:rPr lang="en-US" sz="2800" dirty="0" smtClean="0"/>
              <a:t>idea of ‘the characteristic instance’ of a category is known as the </a:t>
            </a:r>
            <a:r>
              <a:rPr lang="en-US" sz="2800" b="1" dirty="0" smtClean="0"/>
              <a:t>prototype.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/>
            <a:r>
              <a:rPr lang="en-US" sz="3200" b="1" dirty="0" smtClean="0"/>
              <a:t>Prototypes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/>
              <a:t>The concept of a prototype helps explain the meaning of </a:t>
            </a:r>
            <a:r>
              <a:rPr lang="en-US" sz="2800" dirty="0" smtClean="0"/>
              <a:t>certain words</a:t>
            </a:r>
            <a:r>
              <a:rPr lang="en-US" sz="2800" dirty="0" smtClean="0"/>
              <a:t>, like </a:t>
            </a:r>
            <a:r>
              <a:rPr lang="en-US" sz="2800" dirty="0" smtClean="0"/>
              <a:t>bird, not </a:t>
            </a:r>
            <a:r>
              <a:rPr lang="en-US" sz="2800" dirty="0" smtClean="0"/>
              <a:t>in terms of component features (e.g. ‘has feathers’, ‘has wings’), but in </a:t>
            </a:r>
            <a:r>
              <a:rPr lang="en-US" sz="2800" dirty="0" smtClean="0"/>
              <a:t>terms of </a:t>
            </a:r>
            <a:r>
              <a:rPr lang="en-US" sz="2800" dirty="0" smtClean="0"/>
              <a:t>resemblance to the clearest example. Thus, even native speakers of </a:t>
            </a:r>
            <a:r>
              <a:rPr lang="en-US" sz="2800" dirty="0" smtClean="0"/>
              <a:t>English might </a:t>
            </a:r>
            <a:r>
              <a:rPr lang="en-US" sz="2800" dirty="0" smtClean="0"/>
              <a:t>wonder if </a:t>
            </a:r>
            <a:r>
              <a:rPr lang="en-US" sz="2800" i="1" dirty="0" smtClean="0"/>
              <a:t>ostrich</a:t>
            </a:r>
            <a:r>
              <a:rPr lang="en-US" sz="2800" dirty="0" smtClean="0"/>
              <a:t> or </a:t>
            </a:r>
            <a:r>
              <a:rPr lang="en-US" sz="2800" i="1" dirty="0" smtClean="0"/>
              <a:t>penguin</a:t>
            </a:r>
            <a:r>
              <a:rPr lang="en-US" sz="2800" dirty="0" smtClean="0"/>
              <a:t> should be hyponyms of bird (</a:t>
            </a:r>
            <a:r>
              <a:rPr lang="en-US" sz="2800" dirty="0" smtClean="0"/>
              <a:t>technically they </a:t>
            </a:r>
            <a:r>
              <a:rPr lang="en-US" sz="2800" dirty="0" smtClean="0"/>
              <a:t>are), but have no trouble deciding about sparrow or pigeon. These last </a:t>
            </a:r>
            <a:r>
              <a:rPr lang="en-US" sz="2800" dirty="0" smtClean="0"/>
              <a:t>two are </a:t>
            </a:r>
            <a:r>
              <a:rPr lang="en-US" sz="2800" dirty="0" smtClean="0"/>
              <a:t>much closer to the prototype.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Homophones</a:t>
            </a:r>
            <a:r>
              <a:rPr lang="en-US" sz="2800" dirty="0" smtClean="0"/>
              <a:t> are </a:t>
            </a:r>
            <a:r>
              <a:rPr lang="en-US" sz="2800" dirty="0" smtClean="0"/>
              <a:t>two or more words with </a:t>
            </a:r>
            <a:r>
              <a:rPr lang="en-US" sz="2800" dirty="0" smtClean="0"/>
              <a:t>different forms </a:t>
            </a:r>
            <a:r>
              <a:rPr lang="en-US" sz="2800" dirty="0" smtClean="0"/>
              <a:t>and the same pronunciation (e.g. </a:t>
            </a:r>
            <a:r>
              <a:rPr lang="en-US" sz="2800" dirty="0" smtClean="0"/>
              <a:t>to–too–two).</a:t>
            </a:r>
          </a:p>
          <a:p>
            <a:pPr algn="just"/>
            <a:r>
              <a:rPr lang="en-US" sz="2800" b="1" dirty="0" smtClean="0"/>
              <a:t>Homonyms</a:t>
            </a:r>
            <a:r>
              <a:rPr lang="en-US" sz="2800" dirty="0" smtClean="0"/>
              <a:t> are </a:t>
            </a:r>
            <a:r>
              <a:rPr lang="en-US" sz="2800" dirty="0" smtClean="0"/>
              <a:t>two words with the same form </a:t>
            </a:r>
            <a:r>
              <a:rPr lang="en-US" sz="2800" dirty="0" smtClean="0"/>
              <a:t>that are </a:t>
            </a:r>
            <a:r>
              <a:rPr lang="en-US" sz="2800" dirty="0" smtClean="0"/>
              <a:t>unrelated in meaning (e.g. </a:t>
            </a:r>
            <a:r>
              <a:rPr lang="en-US" sz="2800" i="1" dirty="0" smtClean="0"/>
              <a:t>bank (of a river) – bank (financial institution</a:t>
            </a:r>
            <a:r>
              <a:rPr lang="en-US" sz="2800" i="1" dirty="0" smtClean="0"/>
              <a:t>)</a:t>
            </a:r>
            <a:r>
              <a:rPr lang="en-US" sz="2800" dirty="0" smtClean="0"/>
              <a:t>).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Polysemy</a:t>
            </a:r>
            <a:r>
              <a:rPr lang="en-US" sz="2800" dirty="0" smtClean="0"/>
              <a:t> is </a:t>
            </a:r>
            <a:r>
              <a:rPr lang="en-US" sz="2800" dirty="0" smtClean="0"/>
              <a:t>a word having two or more </a:t>
            </a:r>
            <a:r>
              <a:rPr lang="en-US" sz="2800" dirty="0" smtClean="0"/>
              <a:t>related meanings </a:t>
            </a:r>
            <a:r>
              <a:rPr lang="en-US" sz="2800" dirty="0" smtClean="0"/>
              <a:t>(e.g. foot, of person, of bed, </a:t>
            </a:r>
            <a:r>
              <a:rPr lang="en-US" sz="2800" dirty="0" smtClean="0"/>
              <a:t>of mountain).</a:t>
            </a:r>
          </a:p>
          <a:p>
            <a:pPr algn="just"/>
            <a:r>
              <a:rPr lang="en-US" sz="2800" dirty="0" smtClean="0"/>
              <a:t>If we aren’t sure whether different uses of a single word are examples </a:t>
            </a:r>
            <a:r>
              <a:rPr lang="en-US" sz="2800" dirty="0" smtClean="0"/>
              <a:t>of homonymy </a:t>
            </a:r>
            <a:r>
              <a:rPr lang="en-US" sz="2800" dirty="0" smtClean="0"/>
              <a:t>or p</a:t>
            </a:r>
            <a:r>
              <a:rPr lang="en-US" sz="2800" dirty="0" smtClean="0"/>
              <a:t>olysemy, </a:t>
            </a:r>
            <a:r>
              <a:rPr lang="en-US" sz="2800" dirty="0" smtClean="0"/>
              <a:t>we can check in a dictionary. If the word has </a:t>
            </a:r>
            <a:r>
              <a:rPr lang="en-US" sz="2800" dirty="0" smtClean="0"/>
              <a:t>multiple meanings </a:t>
            </a:r>
            <a:r>
              <a:rPr lang="en-US" sz="2800" dirty="0" smtClean="0"/>
              <a:t>(i.e. it’s polysemous), then there will be a single entry, with a </a:t>
            </a:r>
            <a:r>
              <a:rPr lang="en-US" sz="2800" dirty="0" smtClean="0"/>
              <a:t>numbered list </a:t>
            </a:r>
            <a:r>
              <a:rPr lang="en-US" sz="2800" dirty="0" smtClean="0"/>
              <a:t>of the different meanings of </a:t>
            </a:r>
            <a:r>
              <a:rPr lang="en-US" sz="2800" dirty="0" smtClean="0"/>
              <a:t>that word</a:t>
            </a:r>
            <a:r>
              <a:rPr lang="en-US" sz="2800" dirty="0" smtClean="0"/>
              <a:t>. If </a:t>
            </a:r>
            <a:r>
              <a:rPr lang="en-US" sz="2800" dirty="0" smtClean="0"/>
              <a:t>two words </a:t>
            </a:r>
            <a:r>
              <a:rPr lang="en-US" sz="2800" dirty="0" smtClean="0"/>
              <a:t>are treated as </a:t>
            </a:r>
            <a:r>
              <a:rPr lang="en-US" sz="2800" dirty="0" smtClean="0"/>
              <a:t>homonyms, they </a:t>
            </a:r>
            <a:r>
              <a:rPr lang="en-US" sz="2800" dirty="0" smtClean="0"/>
              <a:t>will typically have two separate entries.</a:t>
            </a:r>
            <a:endParaRPr lang="en-US" sz="2800" dirty="0" smtClean="0"/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Metonymy</a:t>
            </a:r>
            <a:r>
              <a:rPr lang="en-US" sz="2800" dirty="0" smtClean="0"/>
              <a:t> is </a:t>
            </a:r>
            <a:r>
              <a:rPr lang="en-US" sz="2800" dirty="0" smtClean="0"/>
              <a:t>a word used in place of </a:t>
            </a:r>
            <a:r>
              <a:rPr lang="en-US" sz="2800" dirty="0" smtClean="0"/>
              <a:t>another with </a:t>
            </a:r>
            <a:r>
              <a:rPr lang="en-US" sz="2800" dirty="0" smtClean="0"/>
              <a:t>which it is closely connected in </a:t>
            </a:r>
            <a:r>
              <a:rPr lang="en-US" sz="2800" dirty="0" smtClean="0"/>
              <a:t>everyday experience </a:t>
            </a:r>
            <a:r>
              <a:rPr lang="en-US" sz="2800" dirty="0" smtClean="0"/>
              <a:t>(e.g. He drank the </a:t>
            </a:r>
            <a:r>
              <a:rPr lang="en-US" sz="2800" dirty="0" smtClean="0"/>
              <a:t>whole bottle (= </a:t>
            </a:r>
            <a:r>
              <a:rPr lang="en-US" sz="2800" dirty="0" smtClean="0"/>
              <a:t>the liquid</a:t>
            </a:r>
            <a:r>
              <a:rPr lang="en-US" sz="2800" dirty="0" smtClean="0"/>
              <a:t>)).</a:t>
            </a:r>
          </a:p>
          <a:p>
            <a:pPr algn="just"/>
            <a:r>
              <a:rPr lang="en-US" sz="2800" dirty="0" smtClean="0"/>
              <a:t>That close connection can be </a:t>
            </a:r>
            <a:r>
              <a:rPr lang="en-US" sz="2800" dirty="0" smtClean="0"/>
              <a:t>based on </a:t>
            </a:r>
            <a:r>
              <a:rPr lang="en-US" sz="2800" dirty="0" smtClean="0"/>
              <a:t>a container–contents relation (</a:t>
            </a:r>
            <a:r>
              <a:rPr lang="en-US" sz="2800" i="1" dirty="0" smtClean="0"/>
              <a:t>bottle/water, can/juice), </a:t>
            </a:r>
            <a:r>
              <a:rPr lang="en-US" sz="2800" dirty="0" smtClean="0"/>
              <a:t>a whole–part </a:t>
            </a:r>
            <a:r>
              <a:rPr lang="en-US" sz="2800" dirty="0" smtClean="0"/>
              <a:t>relation (</a:t>
            </a:r>
            <a:r>
              <a:rPr lang="en-US" sz="2800" i="1" dirty="0" smtClean="0"/>
              <a:t>car/wheels</a:t>
            </a:r>
            <a:r>
              <a:rPr lang="en-US" sz="2800" i="1" dirty="0" smtClean="0"/>
              <a:t>, house/roof) </a:t>
            </a:r>
            <a:r>
              <a:rPr lang="en-US" sz="2800" dirty="0" smtClean="0"/>
              <a:t>or</a:t>
            </a:r>
            <a:r>
              <a:rPr lang="en-US" sz="2800" i="1" dirty="0" smtClean="0"/>
              <a:t> </a:t>
            </a:r>
            <a:r>
              <a:rPr lang="en-US" sz="2800" dirty="0" smtClean="0"/>
              <a:t>a </a:t>
            </a:r>
            <a:r>
              <a:rPr lang="en-US" sz="2800" dirty="0" smtClean="0"/>
              <a:t>representative–symbol relationship</a:t>
            </a:r>
            <a:r>
              <a:rPr lang="en-US" sz="2800" i="1" dirty="0" smtClean="0"/>
              <a:t> </a:t>
            </a:r>
            <a:r>
              <a:rPr lang="en-US" sz="2800" i="1" dirty="0" smtClean="0"/>
              <a:t>(</a:t>
            </a:r>
            <a:r>
              <a:rPr lang="en-US" sz="2800" i="1" dirty="0" smtClean="0"/>
              <a:t>king/crown, the </a:t>
            </a:r>
            <a:r>
              <a:rPr lang="en-US" sz="2800" i="1" dirty="0" smtClean="0"/>
              <a:t>President/the White House). </a:t>
            </a:r>
            <a:r>
              <a:rPr lang="en-US" sz="2800" dirty="0" smtClean="0"/>
              <a:t>Using one of these words to refer to the </a:t>
            </a:r>
            <a:r>
              <a:rPr lang="en-US" sz="2800" dirty="0" smtClean="0"/>
              <a:t>other is </a:t>
            </a:r>
            <a:r>
              <a:rPr lang="en-US" sz="2800" dirty="0" smtClean="0"/>
              <a:t>an example of </a:t>
            </a:r>
            <a:r>
              <a:rPr lang="en-US" sz="2800" b="1" dirty="0" smtClean="0"/>
              <a:t>metonymy.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300" y="274638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Collocation</a:t>
            </a:r>
            <a:r>
              <a:rPr lang="en-US" sz="2800" dirty="0" smtClean="0"/>
              <a:t> is </a:t>
            </a:r>
            <a:r>
              <a:rPr lang="en-US" sz="2800" dirty="0" smtClean="0"/>
              <a:t>a relationship between words </a:t>
            </a:r>
            <a:r>
              <a:rPr lang="en-US" sz="2800" dirty="0" smtClean="0"/>
              <a:t>that frequently </a:t>
            </a:r>
            <a:r>
              <a:rPr lang="en-US" sz="2800" dirty="0" smtClean="0"/>
              <a:t>occur together (e.g. salt </a:t>
            </a:r>
            <a:r>
              <a:rPr lang="en-US" sz="2800" dirty="0" smtClean="0"/>
              <a:t>and pepper). </a:t>
            </a:r>
            <a:r>
              <a:rPr lang="en-US" sz="2800" dirty="0" smtClean="0"/>
              <a:t>One way we </a:t>
            </a:r>
            <a:r>
              <a:rPr lang="en-US" sz="2800" dirty="0" smtClean="0"/>
              <a:t>seem to </a:t>
            </a:r>
            <a:r>
              <a:rPr lang="en-US" sz="2800" dirty="0" smtClean="0"/>
              <a:t>organize our knowledge of words is simply on the basis of collocation, </a:t>
            </a:r>
            <a:r>
              <a:rPr lang="en-US" sz="2800" dirty="0" smtClean="0"/>
              <a:t>or frequently </a:t>
            </a:r>
            <a:r>
              <a:rPr lang="en-US" sz="2800" dirty="0" smtClean="0"/>
              <a:t>occurring together.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2424</TotalTime>
  <Words>1778</Words>
  <Application>Microsoft Office PowerPoint</Application>
  <PresentationFormat>A4 Paper (210x297 mm)</PresentationFormat>
  <Paragraphs>140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10th Lecture</vt:lpstr>
      <vt:lpstr>Slide 3</vt:lpstr>
      <vt:lpstr>Lecture Elements</vt:lpstr>
      <vt:lpstr>Slide 5</vt:lpstr>
      <vt:lpstr>Slide 6</vt:lpstr>
      <vt:lpstr>Slide 7</vt:lpstr>
      <vt:lpstr>Semantic features</vt:lpstr>
      <vt:lpstr>Semantic features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Antonymy</vt:lpstr>
      <vt:lpstr>Slide 18</vt:lpstr>
      <vt:lpstr>Hyponymy</vt:lpstr>
      <vt:lpstr>Hyponymy</vt:lpstr>
      <vt:lpstr>Slide 21</vt:lpstr>
      <vt:lpstr>Prototypes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190</cp:revision>
  <dcterms:created xsi:type="dcterms:W3CDTF">2009-10-14T19:14:34Z</dcterms:created>
  <dcterms:modified xsi:type="dcterms:W3CDTF">2011-11-17T14:18:38Z</dcterms:modified>
</cp:coreProperties>
</file>