
<file path=[Content_Types].xml><?xml version="1.0" encoding="utf-8"?>
<Types xmlns="http://schemas.openxmlformats.org/package/2006/content-types">
  <Override PartName="/ppt/slides/slide29.xml" ContentType="application/vnd.openxmlformats-officedocument.presentationml.slide+xml"/>
  <Override PartName="/ppt/diagrams/data17.xml" ContentType="application/vnd.openxmlformats-officedocument.drawingml.diagramData+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quickStyle17.xml" ContentType="application/vnd.openxmlformats-officedocument.drawingml.diagramStyl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7.xml" ContentType="application/vnd.openxmlformats-officedocument.drawingml.diagramLayout+xml"/>
  <Override PartName="/ppt/diagrams/colors8.xml" ContentType="application/vnd.openxmlformats-officedocument.drawingml.diagramColors+xml"/>
  <Override PartName="/ppt/diagrams/quickStyle13.xml" ContentType="application/vnd.openxmlformats-officedocument.drawingml.diagramStyle+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layout13.xml" ContentType="application/vnd.openxmlformats-officedocument.drawingml.diagramLayout+xml"/>
  <Override PartName="/ppt/diagrams/colors18.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layout11.xml" ContentType="application/vnd.openxmlformats-officedocument.drawingml.diagramLayout+xml"/>
  <Override PartName="/ppt/diagrams/colors14.xml" ContentType="application/vnd.openxmlformats-officedocument.drawingml.diagramColors+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colors12.xml" ContentType="application/vnd.openxmlformats-officedocument.drawingml.diagramColors+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ppt/diagrams/quickStyle16.xml" ContentType="application/vnd.openxmlformats-officedocument.drawingml.diagramStyle+xml"/>
  <Override PartName="/ppt/diagrams/quickStyle18.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layout18.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layout16.xml" ContentType="application/vnd.openxmlformats-officedocument.drawingml.diagramLayout+xml"/>
  <Override PartName="/ppt/diagrams/colors19.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diagrams/data19.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Override PartName="/ppt/diagrams/quickStyle19.xml" ContentType="application/vnd.openxmlformats-officedocument.drawingml.diagramStyle+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layout19.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5.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67" r:id="rId4"/>
    <p:sldId id="300" r:id="rId5"/>
    <p:sldId id="302" r:id="rId6"/>
    <p:sldId id="297" r:id="rId7"/>
    <p:sldId id="320" r:id="rId8"/>
    <p:sldId id="321" r:id="rId9"/>
    <p:sldId id="319" r:id="rId10"/>
    <p:sldId id="304" r:id="rId11"/>
    <p:sldId id="305" r:id="rId12"/>
    <p:sldId id="306" r:id="rId13"/>
    <p:sldId id="318" r:id="rId14"/>
    <p:sldId id="307" r:id="rId15"/>
    <p:sldId id="322" r:id="rId16"/>
    <p:sldId id="323" r:id="rId17"/>
    <p:sldId id="308" r:id="rId18"/>
    <p:sldId id="309" r:id="rId19"/>
    <p:sldId id="314" r:id="rId20"/>
    <p:sldId id="313" r:id="rId21"/>
    <p:sldId id="312" r:id="rId22"/>
    <p:sldId id="311" r:id="rId23"/>
    <p:sldId id="310" r:id="rId24"/>
    <p:sldId id="324" r:id="rId25"/>
    <p:sldId id="316" r:id="rId26"/>
    <p:sldId id="325" r:id="rId27"/>
    <p:sldId id="326" r:id="rId28"/>
    <p:sldId id="317" r:id="rId29"/>
    <p:sldId id="327" r:id="rId30"/>
    <p:sldId id="315" r:id="rId31"/>
    <p:sldId id="266" r:id="rId3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15" autoAdjust="0"/>
    <p:restoredTop sz="94624" autoAdjust="0"/>
  </p:normalViewPr>
  <p:slideViewPr>
    <p:cSldViewPr>
      <p:cViewPr>
        <p:scale>
          <a:sx n="64" d="100"/>
          <a:sy n="64" d="100"/>
        </p:scale>
        <p:origin x="-1332" y="-12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BCC10-429C-4778-9461-90749BC7898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BA9D6D6-8247-49C6-8274-D852C614CF26}">
      <dgm:prSet custT="1"/>
      <dgm:spPr/>
      <dgm:t>
        <a:bodyPr/>
        <a:lstStyle/>
        <a:p>
          <a:pPr algn="ctr" rtl="0"/>
          <a:r>
            <a:rPr lang="en-US" sz="4800" b="1" baseline="0" dirty="0" smtClean="0"/>
            <a:t>Lecture Elements</a:t>
          </a:r>
          <a:endParaRPr lang="en-US" sz="4800" b="1" baseline="0" dirty="0"/>
        </a:p>
      </dgm:t>
    </dgm:pt>
    <dgm:pt modelId="{DC6E5FE6-AB6A-4DE7-88F7-A2F8EBBF5736}" type="parTrans" cxnId="{9151D7DB-2196-4A7F-8D36-3031C3601188}">
      <dgm:prSet/>
      <dgm:spPr/>
      <dgm:t>
        <a:bodyPr/>
        <a:lstStyle/>
        <a:p>
          <a:endParaRPr lang="en-US"/>
        </a:p>
      </dgm:t>
    </dgm:pt>
    <dgm:pt modelId="{D864EE96-68E2-4F56-9150-FF4DADA96099}" type="sibTrans" cxnId="{9151D7DB-2196-4A7F-8D36-3031C3601188}">
      <dgm:prSet/>
      <dgm:spPr/>
      <dgm:t>
        <a:bodyPr/>
        <a:lstStyle/>
        <a:p>
          <a:endParaRPr lang="en-US"/>
        </a:p>
      </dgm:t>
    </dgm:pt>
    <dgm:pt modelId="{E9771FBC-1AF2-460C-875E-5BB12AB6E5CC}" type="pres">
      <dgm:prSet presAssocID="{FF8BCC10-429C-4778-9461-90749BC78985}" presName="linear" presStyleCnt="0">
        <dgm:presLayoutVars>
          <dgm:animLvl val="lvl"/>
          <dgm:resizeHandles val="exact"/>
        </dgm:presLayoutVars>
      </dgm:prSet>
      <dgm:spPr/>
      <dgm:t>
        <a:bodyPr/>
        <a:lstStyle/>
        <a:p>
          <a:endParaRPr lang="en-US"/>
        </a:p>
      </dgm:t>
    </dgm:pt>
    <dgm:pt modelId="{DB757AF6-E0FA-44B7-AFA9-9F70C07AC635}" type="pres">
      <dgm:prSet presAssocID="{6BA9D6D6-8247-49C6-8274-D852C614CF26}" presName="parentText" presStyleLbl="node1" presStyleIdx="0" presStyleCnt="1">
        <dgm:presLayoutVars>
          <dgm:chMax val="0"/>
          <dgm:bulletEnabled val="1"/>
        </dgm:presLayoutVars>
      </dgm:prSet>
      <dgm:spPr/>
      <dgm:t>
        <a:bodyPr/>
        <a:lstStyle/>
        <a:p>
          <a:endParaRPr lang="en-US"/>
        </a:p>
      </dgm:t>
    </dgm:pt>
  </dgm:ptLst>
  <dgm:cxnLst>
    <dgm:cxn modelId="{9151D7DB-2196-4A7F-8D36-3031C3601188}" srcId="{FF8BCC10-429C-4778-9461-90749BC78985}" destId="{6BA9D6D6-8247-49C6-8274-D852C614CF26}" srcOrd="0" destOrd="0" parTransId="{DC6E5FE6-AB6A-4DE7-88F7-A2F8EBBF5736}" sibTransId="{D864EE96-68E2-4F56-9150-FF4DADA96099}"/>
    <dgm:cxn modelId="{6008CFFC-814E-4380-9478-6D8F3BD9F693}" type="presOf" srcId="{FF8BCC10-429C-4778-9461-90749BC78985}" destId="{E9771FBC-1AF2-460C-875E-5BB12AB6E5CC}" srcOrd="0" destOrd="0" presId="urn:microsoft.com/office/officeart/2005/8/layout/vList2"/>
    <dgm:cxn modelId="{F9F1FF5F-53DA-4995-A00A-C98F7AECDB98}" type="presOf" srcId="{6BA9D6D6-8247-49C6-8274-D852C614CF26}" destId="{DB757AF6-E0FA-44B7-AFA9-9F70C07AC635}" srcOrd="0" destOrd="0" presId="urn:microsoft.com/office/officeart/2005/8/layout/vList2"/>
    <dgm:cxn modelId="{5EF07303-A85D-461A-A8FD-83F356972BB9}" type="presParOf" srcId="{E9771FBC-1AF2-460C-875E-5BB12AB6E5CC}" destId="{DB757AF6-E0FA-44B7-AFA9-9F70C07AC635}" srcOrd="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EBC62861-2019-424A-8C61-BDF0CA92E7A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81AFB07-5484-45FC-94BB-597E0720A534}">
      <dgm:prSet/>
      <dgm:spPr/>
      <dgm:t>
        <a:bodyPr/>
        <a:lstStyle/>
        <a:p>
          <a:pPr algn="ctr" rtl="0"/>
          <a:r>
            <a:rPr lang="en-US" b="1" baseline="0" dirty="0" smtClean="0"/>
            <a:t>Introduction</a:t>
          </a:r>
          <a:endParaRPr lang="en-US" b="1" baseline="0" dirty="0"/>
        </a:p>
      </dgm:t>
    </dgm:pt>
    <dgm:pt modelId="{1DB6529C-E8D6-4A49-816D-18DC65AB4A82}" type="parTrans" cxnId="{D3A20005-694F-4EF5-9727-9A969462D357}">
      <dgm:prSet/>
      <dgm:spPr/>
      <dgm:t>
        <a:bodyPr/>
        <a:lstStyle/>
        <a:p>
          <a:endParaRPr lang="en-US"/>
        </a:p>
      </dgm:t>
    </dgm:pt>
    <dgm:pt modelId="{386A48A4-961F-44ED-8C5F-3BB9F800941C}" type="sibTrans" cxnId="{D3A20005-694F-4EF5-9727-9A969462D357}">
      <dgm:prSet/>
      <dgm:spPr/>
      <dgm:t>
        <a:bodyPr/>
        <a:lstStyle/>
        <a:p>
          <a:endParaRPr lang="en-US"/>
        </a:p>
      </dgm:t>
    </dgm:pt>
    <dgm:pt modelId="{F48D5980-6F09-49FA-B15A-DEC9CAAA29B6}" type="pres">
      <dgm:prSet presAssocID="{EBC62861-2019-424A-8C61-BDF0CA92E7A3}" presName="linear" presStyleCnt="0">
        <dgm:presLayoutVars>
          <dgm:animLvl val="lvl"/>
          <dgm:resizeHandles val="exact"/>
        </dgm:presLayoutVars>
      </dgm:prSet>
      <dgm:spPr/>
      <dgm:t>
        <a:bodyPr/>
        <a:lstStyle/>
        <a:p>
          <a:endParaRPr lang="en-US"/>
        </a:p>
      </dgm:t>
    </dgm:pt>
    <dgm:pt modelId="{0788BB10-D5FB-4BF1-98F0-A6187CA71C37}" type="pres">
      <dgm:prSet presAssocID="{681AFB07-5484-45FC-94BB-597E0720A534}" presName="parentText" presStyleLbl="node1" presStyleIdx="0" presStyleCnt="1">
        <dgm:presLayoutVars>
          <dgm:chMax val="0"/>
          <dgm:bulletEnabled val="1"/>
        </dgm:presLayoutVars>
      </dgm:prSet>
      <dgm:spPr/>
      <dgm:t>
        <a:bodyPr/>
        <a:lstStyle/>
        <a:p>
          <a:endParaRPr lang="en-US"/>
        </a:p>
      </dgm:t>
    </dgm:pt>
  </dgm:ptLst>
  <dgm:cxnLst>
    <dgm:cxn modelId="{C2B5539B-74B8-4D59-91DF-277893006882}" type="presOf" srcId="{EBC62861-2019-424A-8C61-BDF0CA92E7A3}" destId="{F48D5980-6F09-49FA-B15A-DEC9CAAA29B6}" srcOrd="0" destOrd="0" presId="urn:microsoft.com/office/officeart/2005/8/layout/vList2"/>
    <dgm:cxn modelId="{D3A20005-694F-4EF5-9727-9A969462D357}" srcId="{EBC62861-2019-424A-8C61-BDF0CA92E7A3}" destId="{681AFB07-5484-45FC-94BB-597E0720A534}" srcOrd="0" destOrd="0" parTransId="{1DB6529C-E8D6-4A49-816D-18DC65AB4A82}" sibTransId="{386A48A4-961F-44ED-8C5F-3BB9F800941C}"/>
    <dgm:cxn modelId="{B0A5649D-7547-4577-8F0D-858F3CB0B4B6}" type="presOf" srcId="{681AFB07-5484-45FC-94BB-597E0720A534}" destId="{0788BB10-D5FB-4BF1-98F0-A6187CA71C37}" srcOrd="0" destOrd="0" presId="urn:microsoft.com/office/officeart/2005/8/layout/vList2"/>
    <dgm:cxn modelId="{A0D95689-1AA2-4E0F-B8C4-ADFC3B4BEA3F}" type="presParOf" srcId="{F48D5980-6F09-49FA-B15A-DEC9CAAA29B6}" destId="{0788BB10-D5FB-4BF1-98F0-A6187CA71C37}" srcOrd="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5154B0B8-448E-4739-B04E-960E9B72B34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A081FAC-6276-451C-9FED-DE067F7560AF}">
      <dgm:prSet/>
      <dgm:spPr/>
      <dgm:t>
        <a:bodyPr/>
        <a:lstStyle/>
        <a:p>
          <a:pPr algn="ctr" rtl="0"/>
          <a:r>
            <a:rPr lang="en-US" b="1" baseline="0" dirty="0" smtClean="0"/>
            <a:t>Neurolinguistics</a:t>
          </a:r>
          <a:endParaRPr lang="en-US" b="1" baseline="0" dirty="0"/>
        </a:p>
      </dgm:t>
    </dgm:pt>
    <dgm:pt modelId="{49D9455C-B626-4BCF-AECB-7F1EBF35F043}" type="parTrans" cxnId="{C606262D-E1BC-49B0-AF88-AC980F0AC0E1}">
      <dgm:prSet/>
      <dgm:spPr/>
      <dgm:t>
        <a:bodyPr/>
        <a:lstStyle/>
        <a:p>
          <a:endParaRPr lang="en-US"/>
        </a:p>
      </dgm:t>
    </dgm:pt>
    <dgm:pt modelId="{D202CFD8-C49A-4AD3-9193-CDC542F4FFAB}" type="sibTrans" cxnId="{C606262D-E1BC-49B0-AF88-AC980F0AC0E1}">
      <dgm:prSet/>
      <dgm:spPr/>
      <dgm:t>
        <a:bodyPr/>
        <a:lstStyle/>
        <a:p>
          <a:endParaRPr lang="en-US"/>
        </a:p>
      </dgm:t>
    </dgm:pt>
    <dgm:pt modelId="{0BD7E6FF-EEFF-4E2B-8CC1-250FA509DAE6}" type="pres">
      <dgm:prSet presAssocID="{5154B0B8-448E-4739-B04E-960E9B72B345}" presName="linear" presStyleCnt="0">
        <dgm:presLayoutVars>
          <dgm:animLvl val="lvl"/>
          <dgm:resizeHandles val="exact"/>
        </dgm:presLayoutVars>
      </dgm:prSet>
      <dgm:spPr/>
      <dgm:t>
        <a:bodyPr/>
        <a:lstStyle/>
        <a:p>
          <a:endParaRPr lang="en-US"/>
        </a:p>
      </dgm:t>
    </dgm:pt>
    <dgm:pt modelId="{C58D7CFD-4AFD-4836-93A7-A27A45980E86}" type="pres">
      <dgm:prSet presAssocID="{9A081FAC-6276-451C-9FED-DE067F7560AF}" presName="parentText" presStyleLbl="node1" presStyleIdx="0" presStyleCnt="1">
        <dgm:presLayoutVars>
          <dgm:chMax val="0"/>
          <dgm:bulletEnabled val="1"/>
        </dgm:presLayoutVars>
      </dgm:prSet>
      <dgm:spPr/>
      <dgm:t>
        <a:bodyPr/>
        <a:lstStyle/>
        <a:p>
          <a:endParaRPr lang="en-US"/>
        </a:p>
      </dgm:t>
    </dgm:pt>
  </dgm:ptLst>
  <dgm:cxnLst>
    <dgm:cxn modelId="{C606262D-E1BC-49B0-AF88-AC980F0AC0E1}" srcId="{5154B0B8-448E-4739-B04E-960E9B72B345}" destId="{9A081FAC-6276-451C-9FED-DE067F7560AF}" srcOrd="0" destOrd="0" parTransId="{49D9455C-B626-4BCF-AECB-7F1EBF35F043}" sibTransId="{D202CFD8-C49A-4AD3-9193-CDC542F4FFAB}"/>
    <dgm:cxn modelId="{43D11A23-1851-4C29-B510-ACBCFCDB04A5}" type="presOf" srcId="{5154B0B8-448E-4739-B04E-960E9B72B345}" destId="{0BD7E6FF-EEFF-4E2B-8CC1-250FA509DAE6}" srcOrd="0" destOrd="0" presId="urn:microsoft.com/office/officeart/2005/8/layout/vList2"/>
    <dgm:cxn modelId="{D43679E6-12D6-450A-AF15-17DF17221002}" type="presOf" srcId="{9A081FAC-6276-451C-9FED-DE067F7560AF}" destId="{C58D7CFD-4AFD-4836-93A7-A27A45980E86}" srcOrd="0" destOrd="0" presId="urn:microsoft.com/office/officeart/2005/8/layout/vList2"/>
    <dgm:cxn modelId="{A74A2869-1771-4E5B-B34E-D769C3427AAD}" type="presParOf" srcId="{0BD7E6FF-EEFF-4E2B-8CC1-250FA509DAE6}" destId="{C58D7CFD-4AFD-4836-93A7-A27A45980E86}" srcOrd="0"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393C3CF6-379B-4E6F-A949-36D1D25A818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20E0946-3AF4-4A1F-BC18-B78DF37FA5F0}">
      <dgm:prSet/>
      <dgm:spPr/>
      <dgm:t>
        <a:bodyPr/>
        <a:lstStyle/>
        <a:p>
          <a:pPr algn="ctr" rtl="0"/>
          <a:r>
            <a:rPr lang="en-US" b="1" baseline="0" dirty="0" smtClean="0"/>
            <a:t>Parts of the brain</a:t>
          </a:r>
          <a:endParaRPr lang="en-US" baseline="0" dirty="0"/>
        </a:p>
      </dgm:t>
    </dgm:pt>
    <dgm:pt modelId="{8975E4E1-D029-4A52-B444-C68C67664FDC}" type="parTrans" cxnId="{73D29E71-3DA4-4C9F-B28A-1B645AE2C2DF}">
      <dgm:prSet/>
      <dgm:spPr/>
      <dgm:t>
        <a:bodyPr/>
        <a:lstStyle/>
        <a:p>
          <a:endParaRPr lang="en-US"/>
        </a:p>
      </dgm:t>
    </dgm:pt>
    <dgm:pt modelId="{4F4F07DA-71C3-445C-8443-B574BF8D14F3}" type="sibTrans" cxnId="{73D29E71-3DA4-4C9F-B28A-1B645AE2C2DF}">
      <dgm:prSet/>
      <dgm:spPr/>
      <dgm:t>
        <a:bodyPr/>
        <a:lstStyle/>
        <a:p>
          <a:endParaRPr lang="en-US"/>
        </a:p>
      </dgm:t>
    </dgm:pt>
    <dgm:pt modelId="{D2349B27-E9D0-4EAB-895A-924360689978}" type="pres">
      <dgm:prSet presAssocID="{393C3CF6-379B-4E6F-A949-36D1D25A8187}" presName="linear" presStyleCnt="0">
        <dgm:presLayoutVars>
          <dgm:animLvl val="lvl"/>
          <dgm:resizeHandles val="exact"/>
        </dgm:presLayoutVars>
      </dgm:prSet>
      <dgm:spPr/>
      <dgm:t>
        <a:bodyPr/>
        <a:lstStyle/>
        <a:p>
          <a:endParaRPr lang="en-US"/>
        </a:p>
      </dgm:t>
    </dgm:pt>
    <dgm:pt modelId="{CA41C729-3D7E-4342-ACED-915FE3EF2A29}" type="pres">
      <dgm:prSet presAssocID="{020E0946-3AF4-4A1F-BC18-B78DF37FA5F0}" presName="parentText" presStyleLbl="node1" presStyleIdx="0" presStyleCnt="1">
        <dgm:presLayoutVars>
          <dgm:chMax val="0"/>
          <dgm:bulletEnabled val="1"/>
        </dgm:presLayoutVars>
      </dgm:prSet>
      <dgm:spPr/>
      <dgm:t>
        <a:bodyPr/>
        <a:lstStyle/>
        <a:p>
          <a:endParaRPr lang="en-US"/>
        </a:p>
      </dgm:t>
    </dgm:pt>
  </dgm:ptLst>
  <dgm:cxnLst>
    <dgm:cxn modelId="{82A851DC-9C77-4AD6-A41D-AE93A1CB5F82}" type="presOf" srcId="{020E0946-3AF4-4A1F-BC18-B78DF37FA5F0}" destId="{CA41C729-3D7E-4342-ACED-915FE3EF2A29}" srcOrd="0" destOrd="0" presId="urn:microsoft.com/office/officeart/2005/8/layout/vList2"/>
    <dgm:cxn modelId="{CEB590D4-90C8-4CB8-A0E3-C7F7B3CC1A73}" type="presOf" srcId="{393C3CF6-379B-4E6F-A949-36D1D25A8187}" destId="{D2349B27-E9D0-4EAB-895A-924360689978}" srcOrd="0" destOrd="0" presId="urn:microsoft.com/office/officeart/2005/8/layout/vList2"/>
    <dgm:cxn modelId="{73D29E71-3DA4-4C9F-B28A-1B645AE2C2DF}" srcId="{393C3CF6-379B-4E6F-A949-36D1D25A8187}" destId="{020E0946-3AF4-4A1F-BC18-B78DF37FA5F0}" srcOrd="0" destOrd="0" parTransId="{8975E4E1-D029-4A52-B444-C68C67664FDC}" sibTransId="{4F4F07DA-71C3-445C-8443-B574BF8D14F3}"/>
    <dgm:cxn modelId="{97D5AAB0-8422-4DC8-9667-99B0863AF69E}" type="presParOf" srcId="{D2349B27-E9D0-4EAB-895A-924360689978}" destId="{CA41C729-3D7E-4342-ACED-915FE3EF2A29}" srcOrd="0"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29ADFA80-B6C6-473D-AA69-5F3B22F29F0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B7F7AD3-7A83-4496-B1D9-9A370E356E5D}">
      <dgm:prSet custT="1"/>
      <dgm:spPr/>
      <dgm:t>
        <a:bodyPr/>
        <a:lstStyle/>
        <a:p>
          <a:pPr algn="ctr" rtl="0"/>
          <a:r>
            <a:rPr lang="en-US" sz="2000" b="1" baseline="0" dirty="0" smtClean="0"/>
            <a:t>Broca’s area</a:t>
          </a:r>
          <a:br>
            <a:rPr lang="en-US" sz="2000" b="1" baseline="0" dirty="0" smtClean="0"/>
          </a:br>
          <a:r>
            <a:rPr lang="en-US" sz="2000" b="1" baseline="0" dirty="0" smtClean="0"/>
            <a:t>Wernicke’s area</a:t>
          </a:r>
          <a:br>
            <a:rPr lang="en-US" sz="2000" b="1" baseline="0" dirty="0" smtClean="0"/>
          </a:br>
          <a:r>
            <a:rPr lang="en-US" sz="2000" b="1" baseline="0" dirty="0" smtClean="0"/>
            <a:t>The motor cortex </a:t>
          </a:r>
          <a:br>
            <a:rPr lang="en-US" sz="2000" b="1" baseline="0" dirty="0" smtClean="0"/>
          </a:br>
          <a:r>
            <a:rPr lang="en-US" sz="2000" b="1" baseline="0" dirty="0" smtClean="0"/>
            <a:t> The arcuate fasciculus</a:t>
          </a:r>
          <a:endParaRPr lang="en-US" sz="2000" b="1" baseline="0" dirty="0"/>
        </a:p>
      </dgm:t>
    </dgm:pt>
    <dgm:pt modelId="{D5FB610A-CF01-4CF2-82AA-D3E230BBE39F}" type="parTrans" cxnId="{6169483C-65C4-4454-92B4-3E6D7317A8AF}">
      <dgm:prSet/>
      <dgm:spPr/>
      <dgm:t>
        <a:bodyPr/>
        <a:lstStyle/>
        <a:p>
          <a:endParaRPr lang="en-US"/>
        </a:p>
      </dgm:t>
    </dgm:pt>
    <dgm:pt modelId="{573F8212-E714-4E56-98F8-65D501A8ADB7}" type="sibTrans" cxnId="{6169483C-65C4-4454-92B4-3E6D7317A8AF}">
      <dgm:prSet/>
      <dgm:spPr/>
      <dgm:t>
        <a:bodyPr/>
        <a:lstStyle/>
        <a:p>
          <a:endParaRPr lang="en-US"/>
        </a:p>
      </dgm:t>
    </dgm:pt>
    <dgm:pt modelId="{9B5B8535-2BD1-4664-BE3C-20F1D421950E}" type="pres">
      <dgm:prSet presAssocID="{29ADFA80-B6C6-473D-AA69-5F3B22F29F08}" presName="linear" presStyleCnt="0">
        <dgm:presLayoutVars>
          <dgm:animLvl val="lvl"/>
          <dgm:resizeHandles val="exact"/>
        </dgm:presLayoutVars>
      </dgm:prSet>
      <dgm:spPr/>
      <dgm:t>
        <a:bodyPr/>
        <a:lstStyle/>
        <a:p>
          <a:endParaRPr lang="en-US"/>
        </a:p>
      </dgm:t>
    </dgm:pt>
    <dgm:pt modelId="{A6E6631C-7DB9-460A-886B-DE40F0DAEBC6}" type="pres">
      <dgm:prSet presAssocID="{1B7F7AD3-7A83-4496-B1D9-9A370E356E5D}" presName="parentText" presStyleLbl="node1" presStyleIdx="0" presStyleCnt="1">
        <dgm:presLayoutVars>
          <dgm:chMax val="0"/>
          <dgm:bulletEnabled val="1"/>
        </dgm:presLayoutVars>
      </dgm:prSet>
      <dgm:spPr/>
      <dgm:t>
        <a:bodyPr/>
        <a:lstStyle/>
        <a:p>
          <a:endParaRPr lang="en-US"/>
        </a:p>
      </dgm:t>
    </dgm:pt>
  </dgm:ptLst>
  <dgm:cxnLst>
    <dgm:cxn modelId="{6169483C-65C4-4454-92B4-3E6D7317A8AF}" srcId="{29ADFA80-B6C6-473D-AA69-5F3B22F29F08}" destId="{1B7F7AD3-7A83-4496-B1D9-9A370E356E5D}" srcOrd="0" destOrd="0" parTransId="{D5FB610A-CF01-4CF2-82AA-D3E230BBE39F}" sibTransId="{573F8212-E714-4E56-98F8-65D501A8ADB7}"/>
    <dgm:cxn modelId="{EE6DCF71-F159-4558-9BF4-7759F492168D}" type="presOf" srcId="{1B7F7AD3-7A83-4496-B1D9-9A370E356E5D}" destId="{A6E6631C-7DB9-460A-886B-DE40F0DAEBC6}" srcOrd="0" destOrd="0" presId="urn:microsoft.com/office/officeart/2005/8/layout/vList2"/>
    <dgm:cxn modelId="{3E6E29BE-6DC3-46D8-99EC-0D12DA8CDED0}" type="presOf" srcId="{29ADFA80-B6C6-473D-AA69-5F3B22F29F08}" destId="{9B5B8535-2BD1-4664-BE3C-20F1D421950E}" srcOrd="0" destOrd="0" presId="urn:microsoft.com/office/officeart/2005/8/layout/vList2"/>
    <dgm:cxn modelId="{99D3FD46-1AE4-4A18-8B05-116D9B8C7B31}" type="presParOf" srcId="{9B5B8535-2BD1-4664-BE3C-20F1D421950E}" destId="{A6E6631C-7DB9-460A-886B-DE40F0DAEBC6}" srcOrd="0"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F188BC05-155A-450B-A482-9F20BC28692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DED195A-F398-4ECB-A14E-87E96397B34B}">
      <dgm:prSet/>
      <dgm:spPr/>
      <dgm:t>
        <a:bodyPr/>
        <a:lstStyle/>
        <a:p>
          <a:pPr algn="ctr" rtl="0"/>
          <a:r>
            <a:rPr lang="en-US" b="1" baseline="0" dirty="0" smtClean="0"/>
            <a:t>Broca’s area</a:t>
          </a:r>
          <a:endParaRPr lang="en-US" b="1" baseline="0" dirty="0"/>
        </a:p>
      </dgm:t>
    </dgm:pt>
    <dgm:pt modelId="{577F80AC-0CC5-4666-B98B-58A8DCEF873E}" type="parTrans" cxnId="{4D988D42-5249-4769-8BB6-EF71B14ED758}">
      <dgm:prSet/>
      <dgm:spPr/>
      <dgm:t>
        <a:bodyPr/>
        <a:lstStyle/>
        <a:p>
          <a:endParaRPr lang="en-US"/>
        </a:p>
      </dgm:t>
    </dgm:pt>
    <dgm:pt modelId="{55BA1815-3F1D-4D53-A125-77B167905AD5}" type="sibTrans" cxnId="{4D988D42-5249-4769-8BB6-EF71B14ED758}">
      <dgm:prSet/>
      <dgm:spPr/>
      <dgm:t>
        <a:bodyPr/>
        <a:lstStyle/>
        <a:p>
          <a:endParaRPr lang="en-US"/>
        </a:p>
      </dgm:t>
    </dgm:pt>
    <dgm:pt modelId="{90688A6B-83ED-47CC-BB82-B3FD2F57A040}" type="pres">
      <dgm:prSet presAssocID="{F188BC05-155A-450B-A482-9F20BC286927}" presName="linear" presStyleCnt="0">
        <dgm:presLayoutVars>
          <dgm:animLvl val="lvl"/>
          <dgm:resizeHandles val="exact"/>
        </dgm:presLayoutVars>
      </dgm:prSet>
      <dgm:spPr/>
      <dgm:t>
        <a:bodyPr/>
        <a:lstStyle/>
        <a:p>
          <a:endParaRPr lang="en-US"/>
        </a:p>
      </dgm:t>
    </dgm:pt>
    <dgm:pt modelId="{1EBDB129-8A9A-42D9-AFA5-7FA4A4674CB8}" type="pres">
      <dgm:prSet presAssocID="{BDED195A-F398-4ECB-A14E-87E96397B34B}" presName="parentText" presStyleLbl="node1" presStyleIdx="0" presStyleCnt="1">
        <dgm:presLayoutVars>
          <dgm:chMax val="0"/>
          <dgm:bulletEnabled val="1"/>
        </dgm:presLayoutVars>
      </dgm:prSet>
      <dgm:spPr/>
      <dgm:t>
        <a:bodyPr/>
        <a:lstStyle/>
        <a:p>
          <a:endParaRPr lang="en-US"/>
        </a:p>
      </dgm:t>
    </dgm:pt>
  </dgm:ptLst>
  <dgm:cxnLst>
    <dgm:cxn modelId="{4D988D42-5249-4769-8BB6-EF71B14ED758}" srcId="{F188BC05-155A-450B-A482-9F20BC286927}" destId="{BDED195A-F398-4ECB-A14E-87E96397B34B}" srcOrd="0" destOrd="0" parTransId="{577F80AC-0CC5-4666-B98B-58A8DCEF873E}" sibTransId="{55BA1815-3F1D-4D53-A125-77B167905AD5}"/>
    <dgm:cxn modelId="{139EF248-64C2-419D-BB94-BEC3B6B88143}" type="presOf" srcId="{F188BC05-155A-450B-A482-9F20BC286927}" destId="{90688A6B-83ED-47CC-BB82-B3FD2F57A040}" srcOrd="0" destOrd="0" presId="urn:microsoft.com/office/officeart/2005/8/layout/vList2"/>
    <dgm:cxn modelId="{A6744830-4103-466C-8427-51D0FC745246}" type="presOf" srcId="{BDED195A-F398-4ECB-A14E-87E96397B34B}" destId="{1EBDB129-8A9A-42D9-AFA5-7FA4A4674CB8}" srcOrd="0" destOrd="0" presId="urn:microsoft.com/office/officeart/2005/8/layout/vList2"/>
    <dgm:cxn modelId="{21FB167E-E1BD-4879-AE8C-D839B1258D42}" type="presParOf" srcId="{90688A6B-83ED-47CC-BB82-B3FD2F57A040}" destId="{1EBDB129-8A9A-42D9-AFA5-7FA4A4674CB8}" srcOrd="0"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DDEDCE44-FF1E-47AB-9E9A-51B35F1FA02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AB767DC-359D-4CCB-9D8A-AD68CBA7E56D}">
      <dgm:prSet/>
      <dgm:spPr/>
      <dgm:t>
        <a:bodyPr/>
        <a:lstStyle/>
        <a:p>
          <a:pPr algn="ctr" rtl="0"/>
          <a:r>
            <a:rPr lang="en-US" b="1" baseline="0" dirty="0" smtClean="0"/>
            <a:t>Wernicke’s area</a:t>
          </a:r>
          <a:endParaRPr lang="en-US" b="1" baseline="0" dirty="0"/>
        </a:p>
      </dgm:t>
    </dgm:pt>
    <dgm:pt modelId="{34F111D3-F606-4B73-B97F-EB80F2F8E397}" type="parTrans" cxnId="{84DA6DED-5E8F-4895-A4B8-32B74627829A}">
      <dgm:prSet/>
      <dgm:spPr/>
      <dgm:t>
        <a:bodyPr/>
        <a:lstStyle/>
        <a:p>
          <a:endParaRPr lang="en-US"/>
        </a:p>
      </dgm:t>
    </dgm:pt>
    <dgm:pt modelId="{50543B4B-99F4-41DE-9B8B-3E1E7DAC4213}" type="sibTrans" cxnId="{84DA6DED-5E8F-4895-A4B8-32B74627829A}">
      <dgm:prSet/>
      <dgm:spPr/>
      <dgm:t>
        <a:bodyPr/>
        <a:lstStyle/>
        <a:p>
          <a:endParaRPr lang="en-US"/>
        </a:p>
      </dgm:t>
    </dgm:pt>
    <dgm:pt modelId="{FEAC5225-D1A3-466E-BE83-495DF81755D2}" type="pres">
      <dgm:prSet presAssocID="{DDEDCE44-FF1E-47AB-9E9A-51B35F1FA028}" presName="linear" presStyleCnt="0">
        <dgm:presLayoutVars>
          <dgm:animLvl val="lvl"/>
          <dgm:resizeHandles val="exact"/>
        </dgm:presLayoutVars>
      </dgm:prSet>
      <dgm:spPr/>
      <dgm:t>
        <a:bodyPr/>
        <a:lstStyle/>
        <a:p>
          <a:endParaRPr lang="en-US"/>
        </a:p>
      </dgm:t>
    </dgm:pt>
    <dgm:pt modelId="{2BC1F93F-C9AE-4BDC-853D-D850CE8F1B2E}" type="pres">
      <dgm:prSet presAssocID="{AAB767DC-359D-4CCB-9D8A-AD68CBA7E56D}" presName="parentText" presStyleLbl="node1" presStyleIdx="0" presStyleCnt="1">
        <dgm:presLayoutVars>
          <dgm:chMax val="0"/>
          <dgm:bulletEnabled val="1"/>
        </dgm:presLayoutVars>
      </dgm:prSet>
      <dgm:spPr/>
      <dgm:t>
        <a:bodyPr/>
        <a:lstStyle/>
        <a:p>
          <a:endParaRPr lang="en-US"/>
        </a:p>
      </dgm:t>
    </dgm:pt>
  </dgm:ptLst>
  <dgm:cxnLst>
    <dgm:cxn modelId="{42A0F3F5-7A40-46B1-821A-952217928146}" type="presOf" srcId="{AAB767DC-359D-4CCB-9D8A-AD68CBA7E56D}" destId="{2BC1F93F-C9AE-4BDC-853D-D850CE8F1B2E}" srcOrd="0" destOrd="0" presId="urn:microsoft.com/office/officeart/2005/8/layout/vList2"/>
    <dgm:cxn modelId="{C3094D4A-C1EF-4FD6-9422-05CF194CC7D9}" type="presOf" srcId="{DDEDCE44-FF1E-47AB-9E9A-51B35F1FA028}" destId="{FEAC5225-D1A3-466E-BE83-495DF81755D2}" srcOrd="0" destOrd="0" presId="urn:microsoft.com/office/officeart/2005/8/layout/vList2"/>
    <dgm:cxn modelId="{84DA6DED-5E8F-4895-A4B8-32B74627829A}" srcId="{DDEDCE44-FF1E-47AB-9E9A-51B35F1FA028}" destId="{AAB767DC-359D-4CCB-9D8A-AD68CBA7E56D}" srcOrd="0" destOrd="0" parTransId="{34F111D3-F606-4B73-B97F-EB80F2F8E397}" sibTransId="{50543B4B-99F4-41DE-9B8B-3E1E7DAC4213}"/>
    <dgm:cxn modelId="{5C440727-3B0B-4C86-86FB-5920AA62AE05}" type="presParOf" srcId="{FEAC5225-D1A3-466E-BE83-495DF81755D2}" destId="{2BC1F93F-C9AE-4BDC-853D-D850CE8F1B2E}" srcOrd="0"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8F516C00-DD24-4100-898F-11CD6DF8B91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F27CBC0-72C4-40B9-9ED4-D627C1117616}">
      <dgm:prSet/>
      <dgm:spPr/>
      <dgm:t>
        <a:bodyPr/>
        <a:lstStyle/>
        <a:p>
          <a:pPr algn="ctr" rtl="0"/>
          <a:r>
            <a:rPr lang="en-US" b="1" baseline="0" dirty="0" smtClean="0"/>
            <a:t>The motor cortex and the arcuate fasciculus</a:t>
          </a:r>
          <a:endParaRPr lang="en-US" b="1" baseline="0" dirty="0"/>
        </a:p>
      </dgm:t>
    </dgm:pt>
    <dgm:pt modelId="{7AAC188D-46B3-45AB-9CE5-AFC7B8F201EF}" type="parTrans" cxnId="{8611A0A3-824F-472E-AB16-F8A99D830D1A}">
      <dgm:prSet/>
      <dgm:spPr/>
      <dgm:t>
        <a:bodyPr/>
        <a:lstStyle/>
        <a:p>
          <a:endParaRPr lang="en-US"/>
        </a:p>
      </dgm:t>
    </dgm:pt>
    <dgm:pt modelId="{4FAE596C-9066-4247-8099-8E95A6C8F361}" type="sibTrans" cxnId="{8611A0A3-824F-472E-AB16-F8A99D830D1A}">
      <dgm:prSet/>
      <dgm:spPr/>
      <dgm:t>
        <a:bodyPr/>
        <a:lstStyle/>
        <a:p>
          <a:endParaRPr lang="en-US"/>
        </a:p>
      </dgm:t>
    </dgm:pt>
    <dgm:pt modelId="{4CF66CD5-C32D-475B-AFEA-469C957D5886}" type="pres">
      <dgm:prSet presAssocID="{8F516C00-DD24-4100-898F-11CD6DF8B91A}" presName="linear" presStyleCnt="0">
        <dgm:presLayoutVars>
          <dgm:animLvl val="lvl"/>
          <dgm:resizeHandles val="exact"/>
        </dgm:presLayoutVars>
      </dgm:prSet>
      <dgm:spPr/>
      <dgm:t>
        <a:bodyPr/>
        <a:lstStyle/>
        <a:p>
          <a:endParaRPr lang="en-US"/>
        </a:p>
      </dgm:t>
    </dgm:pt>
    <dgm:pt modelId="{670AD61F-4C34-44FC-A64E-202AF5A4D86D}" type="pres">
      <dgm:prSet presAssocID="{BF27CBC0-72C4-40B9-9ED4-D627C1117616}" presName="parentText" presStyleLbl="node1" presStyleIdx="0" presStyleCnt="1">
        <dgm:presLayoutVars>
          <dgm:chMax val="0"/>
          <dgm:bulletEnabled val="1"/>
        </dgm:presLayoutVars>
      </dgm:prSet>
      <dgm:spPr/>
      <dgm:t>
        <a:bodyPr/>
        <a:lstStyle/>
        <a:p>
          <a:endParaRPr lang="en-US"/>
        </a:p>
      </dgm:t>
    </dgm:pt>
  </dgm:ptLst>
  <dgm:cxnLst>
    <dgm:cxn modelId="{B9811F0E-0299-4A8A-BB7F-E5CF89819B82}" type="presOf" srcId="{BF27CBC0-72C4-40B9-9ED4-D627C1117616}" destId="{670AD61F-4C34-44FC-A64E-202AF5A4D86D}" srcOrd="0" destOrd="0" presId="urn:microsoft.com/office/officeart/2005/8/layout/vList2"/>
    <dgm:cxn modelId="{59ED7697-65A1-4670-9878-3C6AFB1D0FF7}" type="presOf" srcId="{8F516C00-DD24-4100-898F-11CD6DF8B91A}" destId="{4CF66CD5-C32D-475B-AFEA-469C957D5886}" srcOrd="0" destOrd="0" presId="urn:microsoft.com/office/officeart/2005/8/layout/vList2"/>
    <dgm:cxn modelId="{8611A0A3-824F-472E-AB16-F8A99D830D1A}" srcId="{8F516C00-DD24-4100-898F-11CD6DF8B91A}" destId="{BF27CBC0-72C4-40B9-9ED4-D627C1117616}" srcOrd="0" destOrd="0" parTransId="{7AAC188D-46B3-45AB-9CE5-AFC7B8F201EF}" sibTransId="{4FAE596C-9066-4247-8099-8E95A6C8F361}"/>
    <dgm:cxn modelId="{72F5525D-3B6C-4E56-8D50-EE80F6D1758D}" type="presParOf" srcId="{4CF66CD5-C32D-475B-AFEA-469C957D5886}" destId="{670AD61F-4C34-44FC-A64E-202AF5A4D86D}" srcOrd="0"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D5242E5B-9A52-4527-864D-7C3EC81B954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7A4FBD8-554E-49EC-AF61-D0E18728EEA4}">
      <dgm:prSet/>
      <dgm:spPr/>
      <dgm:t>
        <a:bodyPr/>
        <a:lstStyle/>
        <a:p>
          <a:pPr algn="ctr" rtl="0"/>
          <a:r>
            <a:rPr lang="en-US" b="1" baseline="0" dirty="0" smtClean="0"/>
            <a:t>The localization view</a:t>
          </a:r>
          <a:endParaRPr lang="en-US" b="1" baseline="0" dirty="0"/>
        </a:p>
      </dgm:t>
    </dgm:pt>
    <dgm:pt modelId="{B1E07EF8-6886-401A-A2D5-6C8487E730BC}" type="parTrans" cxnId="{688429E8-69B7-4DF7-82E6-A3B8BF0BC1EA}">
      <dgm:prSet/>
      <dgm:spPr/>
      <dgm:t>
        <a:bodyPr/>
        <a:lstStyle/>
        <a:p>
          <a:endParaRPr lang="en-US"/>
        </a:p>
      </dgm:t>
    </dgm:pt>
    <dgm:pt modelId="{7F6A844C-FBF8-46D7-A4C0-873804ACBFC1}" type="sibTrans" cxnId="{688429E8-69B7-4DF7-82E6-A3B8BF0BC1EA}">
      <dgm:prSet/>
      <dgm:spPr/>
      <dgm:t>
        <a:bodyPr/>
        <a:lstStyle/>
        <a:p>
          <a:endParaRPr lang="en-US"/>
        </a:p>
      </dgm:t>
    </dgm:pt>
    <dgm:pt modelId="{18427CAC-7B4B-4057-8849-4736B76C5CBF}" type="pres">
      <dgm:prSet presAssocID="{D5242E5B-9A52-4527-864D-7C3EC81B9540}" presName="linear" presStyleCnt="0">
        <dgm:presLayoutVars>
          <dgm:animLvl val="lvl"/>
          <dgm:resizeHandles val="exact"/>
        </dgm:presLayoutVars>
      </dgm:prSet>
      <dgm:spPr/>
      <dgm:t>
        <a:bodyPr/>
        <a:lstStyle/>
        <a:p>
          <a:endParaRPr lang="en-US"/>
        </a:p>
      </dgm:t>
    </dgm:pt>
    <dgm:pt modelId="{5D374E93-8BCE-4D54-B29D-6EB368BCADF2}" type="pres">
      <dgm:prSet presAssocID="{E7A4FBD8-554E-49EC-AF61-D0E18728EEA4}" presName="parentText" presStyleLbl="node1" presStyleIdx="0" presStyleCnt="1">
        <dgm:presLayoutVars>
          <dgm:chMax val="0"/>
          <dgm:bulletEnabled val="1"/>
        </dgm:presLayoutVars>
      </dgm:prSet>
      <dgm:spPr/>
      <dgm:t>
        <a:bodyPr/>
        <a:lstStyle/>
        <a:p>
          <a:endParaRPr lang="en-US"/>
        </a:p>
      </dgm:t>
    </dgm:pt>
  </dgm:ptLst>
  <dgm:cxnLst>
    <dgm:cxn modelId="{688429E8-69B7-4DF7-82E6-A3B8BF0BC1EA}" srcId="{D5242E5B-9A52-4527-864D-7C3EC81B9540}" destId="{E7A4FBD8-554E-49EC-AF61-D0E18728EEA4}" srcOrd="0" destOrd="0" parTransId="{B1E07EF8-6886-401A-A2D5-6C8487E730BC}" sibTransId="{7F6A844C-FBF8-46D7-A4C0-873804ACBFC1}"/>
    <dgm:cxn modelId="{62BB11FE-BF0A-49FC-9D7E-507C65F9FF65}" type="presOf" srcId="{D5242E5B-9A52-4527-864D-7C3EC81B9540}" destId="{18427CAC-7B4B-4057-8849-4736B76C5CBF}" srcOrd="0" destOrd="0" presId="urn:microsoft.com/office/officeart/2005/8/layout/vList2"/>
    <dgm:cxn modelId="{37AF99FE-70B2-4349-B476-A4F74634122F}" type="presOf" srcId="{E7A4FBD8-554E-49EC-AF61-D0E18728EEA4}" destId="{5D374E93-8BCE-4D54-B29D-6EB368BCADF2}" srcOrd="0" destOrd="0" presId="urn:microsoft.com/office/officeart/2005/8/layout/vList2"/>
    <dgm:cxn modelId="{531B052A-175D-4E92-8F4B-3E5CA7A6BA00}" type="presParOf" srcId="{18427CAC-7B4B-4057-8849-4736B76C5CBF}" destId="{5D374E93-8BCE-4D54-B29D-6EB368BCADF2}" srcOrd="0"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B227F3B9-9623-4A59-8CC7-616EDF23F58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63E2D50-DCB7-4853-99B2-1CEA68E3A8BB}">
      <dgm:prSet/>
      <dgm:spPr/>
      <dgm:t>
        <a:bodyPr/>
        <a:lstStyle/>
        <a:p>
          <a:pPr algn="ctr" rtl="0"/>
          <a:r>
            <a:rPr lang="en-US" b="1" baseline="0" dirty="0" smtClean="0"/>
            <a:t>The tip of the tongue phenomenon</a:t>
          </a:r>
          <a:endParaRPr lang="en-US" b="1" baseline="0" dirty="0"/>
        </a:p>
      </dgm:t>
    </dgm:pt>
    <dgm:pt modelId="{3FD98F4D-5553-4239-8125-3163161F5BAB}" type="parTrans" cxnId="{8050081D-5CF6-4B7A-801D-C034EF608DAE}">
      <dgm:prSet/>
      <dgm:spPr/>
      <dgm:t>
        <a:bodyPr/>
        <a:lstStyle/>
        <a:p>
          <a:endParaRPr lang="en-US"/>
        </a:p>
      </dgm:t>
    </dgm:pt>
    <dgm:pt modelId="{86B02F99-2EBC-42DF-9437-56D18564F30F}" type="sibTrans" cxnId="{8050081D-5CF6-4B7A-801D-C034EF608DAE}">
      <dgm:prSet/>
      <dgm:spPr/>
      <dgm:t>
        <a:bodyPr/>
        <a:lstStyle/>
        <a:p>
          <a:endParaRPr lang="en-US"/>
        </a:p>
      </dgm:t>
    </dgm:pt>
    <dgm:pt modelId="{243275F4-44A2-4D16-ADCF-F0BA0CD33A8F}" type="pres">
      <dgm:prSet presAssocID="{B227F3B9-9623-4A59-8CC7-616EDF23F58C}" presName="linear" presStyleCnt="0">
        <dgm:presLayoutVars>
          <dgm:animLvl val="lvl"/>
          <dgm:resizeHandles val="exact"/>
        </dgm:presLayoutVars>
      </dgm:prSet>
      <dgm:spPr/>
      <dgm:t>
        <a:bodyPr/>
        <a:lstStyle/>
        <a:p>
          <a:endParaRPr lang="en-US"/>
        </a:p>
      </dgm:t>
    </dgm:pt>
    <dgm:pt modelId="{469A64D1-CAE2-49E8-BE03-D6CD1FF5F07D}" type="pres">
      <dgm:prSet presAssocID="{363E2D50-DCB7-4853-99B2-1CEA68E3A8BB}" presName="parentText" presStyleLbl="node1" presStyleIdx="0" presStyleCnt="1">
        <dgm:presLayoutVars>
          <dgm:chMax val="0"/>
          <dgm:bulletEnabled val="1"/>
        </dgm:presLayoutVars>
      </dgm:prSet>
      <dgm:spPr/>
      <dgm:t>
        <a:bodyPr/>
        <a:lstStyle/>
        <a:p>
          <a:endParaRPr lang="en-US"/>
        </a:p>
      </dgm:t>
    </dgm:pt>
  </dgm:ptLst>
  <dgm:cxnLst>
    <dgm:cxn modelId="{79A27D4D-E1DB-4BFB-AC5E-633A6A44E1BD}" type="presOf" srcId="{B227F3B9-9623-4A59-8CC7-616EDF23F58C}" destId="{243275F4-44A2-4D16-ADCF-F0BA0CD33A8F}" srcOrd="0" destOrd="0" presId="urn:microsoft.com/office/officeart/2005/8/layout/vList2"/>
    <dgm:cxn modelId="{8050081D-5CF6-4B7A-801D-C034EF608DAE}" srcId="{B227F3B9-9623-4A59-8CC7-616EDF23F58C}" destId="{363E2D50-DCB7-4853-99B2-1CEA68E3A8BB}" srcOrd="0" destOrd="0" parTransId="{3FD98F4D-5553-4239-8125-3163161F5BAB}" sibTransId="{86B02F99-2EBC-42DF-9437-56D18564F30F}"/>
    <dgm:cxn modelId="{EDAB531A-99E8-4FF3-A85C-B82E23CF5766}" type="presOf" srcId="{363E2D50-DCB7-4853-99B2-1CEA68E3A8BB}" destId="{469A64D1-CAE2-49E8-BE03-D6CD1FF5F07D}" srcOrd="0" destOrd="0" presId="urn:microsoft.com/office/officeart/2005/8/layout/vList2"/>
    <dgm:cxn modelId="{1DE120F7-7153-4B0F-8B1A-3367DB50A4D1}" type="presParOf" srcId="{243275F4-44A2-4D16-ADCF-F0BA0CD33A8F}" destId="{469A64D1-CAE2-49E8-BE03-D6CD1FF5F07D}" srcOrd="0" destOrd="0" presId="urn:microsoft.com/office/officeart/2005/8/layout/vList2"/>
  </dgm:cxnLst>
  <dgm:bg/>
  <dgm:whole/>
</dgm:dataModel>
</file>

<file path=ppt/diagrams/data11.xml><?xml version="1.0" encoding="utf-8"?>
<dgm:dataModel xmlns:dgm="http://schemas.openxmlformats.org/drawingml/2006/diagram" xmlns:a="http://schemas.openxmlformats.org/drawingml/2006/main">
  <dgm:ptLst>
    <dgm:pt modelId="{35DEDCAD-8EFF-4C01-B845-2B646276E09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A9EA211-DBCC-42DD-BD35-EFB32C941FA8}">
      <dgm:prSet/>
      <dgm:spPr/>
      <dgm:t>
        <a:bodyPr/>
        <a:lstStyle/>
        <a:p>
          <a:pPr algn="ctr" rtl="0"/>
          <a:r>
            <a:rPr lang="en-US" b="1" baseline="0" dirty="0" smtClean="0"/>
            <a:t>Slips of the tongue</a:t>
          </a:r>
          <a:endParaRPr lang="en-US" b="1" baseline="0" dirty="0"/>
        </a:p>
      </dgm:t>
    </dgm:pt>
    <dgm:pt modelId="{67150147-3D68-454B-951C-61EB3DB47142}" type="parTrans" cxnId="{3D059F6B-1B4B-43B3-AA2E-07971A5998A8}">
      <dgm:prSet/>
      <dgm:spPr/>
      <dgm:t>
        <a:bodyPr/>
        <a:lstStyle/>
        <a:p>
          <a:endParaRPr lang="en-US"/>
        </a:p>
      </dgm:t>
    </dgm:pt>
    <dgm:pt modelId="{555F58BE-B378-4307-80D6-CBA6F1A49F12}" type="sibTrans" cxnId="{3D059F6B-1B4B-43B3-AA2E-07971A5998A8}">
      <dgm:prSet/>
      <dgm:spPr/>
      <dgm:t>
        <a:bodyPr/>
        <a:lstStyle/>
        <a:p>
          <a:endParaRPr lang="en-US"/>
        </a:p>
      </dgm:t>
    </dgm:pt>
    <dgm:pt modelId="{C1738D2D-C2A2-4F7E-91D5-5728CFB351E5}" type="pres">
      <dgm:prSet presAssocID="{35DEDCAD-8EFF-4C01-B845-2B646276E099}" presName="linear" presStyleCnt="0">
        <dgm:presLayoutVars>
          <dgm:animLvl val="lvl"/>
          <dgm:resizeHandles val="exact"/>
        </dgm:presLayoutVars>
      </dgm:prSet>
      <dgm:spPr/>
      <dgm:t>
        <a:bodyPr/>
        <a:lstStyle/>
        <a:p>
          <a:endParaRPr lang="en-US"/>
        </a:p>
      </dgm:t>
    </dgm:pt>
    <dgm:pt modelId="{984ECF96-D372-4353-835F-2974CD848A4A}" type="pres">
      <dgm:prSet presAssocID="{8A9EA211-DBCC-42DD-BD35-EFB32C941FA8}" presName="parentText" presStyleLbl="node1" presStyleIdx="0" presStyleCnt="1">
        <dgm:presLayoutVars>
          <dgm:chMax val="0"/>
          <dgm:bulletEnabled val="1"/>
        </dgm:presLayoutVars>
      </dgm:prSet>
      <dgm:spPr/>
      <dgm:t>
        <a:bodyPr/>
        <a:lstStyle/>
        <a:p>
          <a:endParaRPr lang="en-US"/>
        </a:p>
      </dgm:t>
    </dgm:pt>
  </dgm:ptLst>
  <dgm:cxnLst>
    <dgm:cxn modelId="{7406BD68-9D99-4BE1-AC6D-5F663677008F}" type="presOf" srcId="{8A9EA211-DBCC-42DD-BD35-EFB32C941FA8}" destId="{984ECF96-D372-4353-835F-2974CD848A4A}" srcOrd="0" destOrd="0" presId="urn:microsoft.com/office/officeart/2005/8/layout/vList2"/>
    <dgm:cxn modelId="{3D059F6B-1B4B-43B3-AA2E-07971A5998A8}" srcId="{35DEDCAD-8EFF-4C01-B845-2B646276E099}" destId="{8A9EA211-DBCC-42DD-BD35-EFB32C941FA8}" srcOrd="0" destOrd="0" parTransId="{67150147-3D68-454B-951C-61EB3DB47142}" sibTransId="{555F58BE-B378-4307-80D6-CBA6F1A49F12}"/>
    <dgm:cxn modelId="{4C71BD71-4138-4540-9FF5-0FC2D663A662}" type="presOf" srcId="{35DEDCAD-8EFF-4C01-B845-2B646276E099}" destId="{C1738D2D-C2A2-4F7E-91D5-5728CFB351E5}" srcOrd="0" destOrd="0" presId="urn:microsoft.com/office/officeart/2005/8/layout/vList2"/>
    <dgm:cxn modelId="{D8AE2B66-7BBD-42F8-B676-F984281B1615}" type="presParOf" srcId="{C1738D2D-C2A2-4F7E-91D5-5728CFB351E5}" destId="{984ECF96-D372-4353-835F-2974CD848A4A}" srcOrd="0" destOrd="0" presId="urn:microsoft.com/office/officeart/2005/8/layout/vList2"/>
  </dgm:cxnLst>
  <dgm:bg/>
  <dgm:whole/>
</dgm:dataModel>
</file>

<file path=ppt/diagrams/data12.xml><?xml version="1.0" encoding="utf-8"?>
<dgm:dataModel xmlns:dgm="http://schemas.openxmlformats.org/drawingml/2006/diagram" xmlns:a="http://schemas.openxmlformats.org/drawingml/2006/main">
  <dgm:ptLst>
    <dgm:pt modelId="{9462624C-4E23-4939-8EEB-8E31BC82215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1D6A0ED-E180-49FB-96E3-56E02E2B094F}">
      <dgm:prSet/>
      <dgm:spPr/>
      <dgm:t>
        <a:bodyPr/>
        <a:lstStyle/>
        <a:p>
          <a:pPr algn="ctr" rtl="0"/>
          <a:r>
            <a:rPr lang="en-US" b="1" baseline="0" dirty="0" smtClean="0"/>
            <a:t>Slips of the ear</a:t>
          </a:r>
          <a:endParaRPr lang="en-US" b="1" baseline="0" dirty="0"/>
        </a:p>
      </dgm:t>
    </dgm:pt>
    <dgm:pt modelId="{131F9989-65A9-4E38-A7D2-176D48264BC9}" type="parTrans" cxnId="{8D51EE3D-6E79-4F1B-8E0D-89ECD4817851}">
      <dgm:prSet/>
      <dgm:spPr/>
      <dgm:t>
        <a:bodyPr/>
        <a:lstStyle/>
        <a:p>
          <a:endParaRPr lang="en-US"/>
        </a:p>
      </dgm:t>
    </dgm:pt>
    <dgm:pt modelId="{61D2DB56-2028-4678-A10F-1470D21F41DC}" type="sibTrans" cxnId="{8D51EE3D-6E79-4F1B-8E0D-89ECD4817851}">
      <dgm:prSet/>
      <dgm:spPr/>
      <dgm:t>
        <a:bodyPr/>
        <a:lstStyle/>
        <a:p>
          <a:endParaRPr lang="en-US"/>
        </a:p>
      </dgm:t>
    </dgm:pt>
    <dgm:pt modelId="{14063A03-725C-425E-B477-D6F18333499D}" type="pres">
      <dgm:prSet presAssocID="{9462624C-4E23-4939-8EEB-8E31BC822152}" presName="linear" presStyleCnt="0">
        <dgm:presLayoutVars>
          <dgm:animLvl val="lvl"/>
          <dgm:resizeHandles val="exact"/>
        </dgm:presLayoutVars>
      </dgm:prSet>
      <dgm:spPr/>
      <dgm:t>
        <a:bodyPr/>
        <a:lstStyle/>
        <a:p>
          <a:endParaRPr lang="en-US"/>
        </a:p>
      </dgm:t>
    </dgm:pt>
    <dgm:pt modelId="{EF97B18B-D992-43CA-AB85-3B49ABD219F2}" type="pres">
      <dgm:prSet presAssocID="{E1D6A0ED-E180-49FB-96E3-56E02E2B094F}" presName="parentText" presStyleLbl="node1" presStyleIdx="0" presStyleCnt="1">
        <dgm:presLayoutVars>
          <dgm:chMax val="0"/>
          <dgm:bulletEnabled val="1"/>
        </dgm:presLayoutVars>
      </dgm:prSet>
      <dgm:spPr/>
      <dgm:t>
        <a:bodyPr/>
        <a:lstStyle/>
        <a:p>
          <a:endParaRPr lang="en-US"/>
        </a:p>
      </dgm:t>
    </dgm:pt>
  </dgm:ptLst>
  <dgm:cxnLst>
    <dgm:cxn modelId="{8D51EE3D-6E79-4F1B-8E0D-89ECD4817851}" srcId="{9462624C-4E23-4939-8EEB-8E31BC822152}" destId="{E1D6A0ED-E180-49FB-96E3-56E02E2B094F}" srcOrd="0" destOrd="0" parTransId="{131F9989-65A9-4E38-A7D2-176D48264BC9}" sibTransId="{61D2DB56-2028-4678-A10F-1470D21F41DC}"/>
    <dgm:cxn modelId="{1D6898ED-14D2-419D-9D13-EE41ED3E65E0}" type="presOf" srcId="{9462624C-4E23-4939-8EEB-8E31BC822152}" destId="{14063A03-725C-425E-B477-D6F18333499D}" srcOrd="0" destOrd="0" presId="urn:microsoft.com/office/officeart/2005/8/layout/vList2"/>
    <dgm:cxn modelId="{34591B66-82B6-41C5-85B2-9CEBB108EC62}" type="presOf" srcId="{E1D6A0ED-E180-49FB-96E3-56E02E2B094F}" destId="{EF97B18B-D992-43CA-AB85-3B49ABD219F2}" srcOrd="0" destOrd="0" presId="urn:microsoft.com/office/officeart/2005/8/layout/vList2"/>
    <dgm:cxn modelId="{D2A27E7F-A6D1-42BC-9184-EB8C610A09AE}" type="presParOf" srcId="{14063A03-725C-425E-B477-D6F18333499D}" destId="{EF97B18B-D992-43CA-AB85-3B49ABD219F2}" srcOrd="0" destOrd="0" presId="urn:microsoft.com/office/officeart/2005/8/layout/vList2"/>
  </dgm:cxnLst>
  <dgm:bg/>
  <dgm:whole/>
</dgm:dataModel>
</file>

<file path=ppt/diagrams/data13.xml><?xml version="1.0" encoding="utf-8"?>
<dgm:dataModel xmlns:dgm="http://schemas.openxmlformats.org/drawingml/2006/diagram" xmlns:a="http://schemas.openxmlformats.org/drawingml/2006/main">
  <dgm:ptLst>
    <dgm:pt modelId="{F685CB24-E9AB-479C-985F-0EA95919749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4558D96-BB3D-4747-B8A8-FE2F81CF2479}">
      <dgm:prSet/>
      <dgm:spPr/>
      <dgm:t>
        <a:bodyPr/>
        <a:lstStyle/>
        <a:p>
          <a:pPr algn="ctr" rtl="0"/>
          <a:r>
            <a:rPr lang="en-US" b="1" baseline="0" dirty="0" smtClean="0"/>
            <a:t>Aphasia</a:t>
          </a:r>
          <a:endParaRPr lang="en-US" b="1" baseline="0" dirty="0"/>
        </a:p>
      </dgm:t>
    </dgm:pt>
    <dgm:pt modelId="{395733A3-B4DF-49C0-9A8B-2D3EBF8E672D}" type="parTrans" cxnId="{F94A4E7C-9601-477E-97CF-4651D7F68B7E}">
      <dgm:prSet/>
      <dgm:spPr/>
      <dgm:t>
        <a:bodyPr/>
        <a:lstStyle/>
        <a:p>
          <a:endParaRPr lang="en-US"/>
        </a:p>
      </dgm:t>
    </dgm:pt>
    <dgm:pt modelId="{8F77A462-1DB8-4481-8D70-879BA6C335E9}" type="sibTrans" cxnId="{F94A4E7C-9601-477E-97CF-4651D7F68B7E}">
      <dgm:prSet/>
      <dgm:spPr/>
      <dgm:t>
        <a:bodyPr/>
        <a:lstStyle/>
        <a:p>
          <a:endParaRPr lang="en-US"/>
        </a:p>
      </dgm:t>
    </dgm:pt>
    <dgm:pt modelId="{3BA6A05D-4B8F-4803-9219-469F73E7115E}" type="pres">
      <dgm:prSet presAssocID="{F685CB24-E9AB-479C-985F-0EA95919749A}" presName="linear" presStyleCnt="0">
        <dgm:presLayoutVars>
          <dgm:animLvl val="lvl"/>
          <dgm:resizeHandles val="exact"/>
        </dgm:presLayoutVars>
      </dgm:prSet>
      <dgm:spPr/>
      <dgm:t>
        <a:bodyPr/>
        <a:lstStyle/>
        <a:p>
          <a:endParaRPr lang="en-US"/>
        </a:p>
      </dgm:t>
    </dgm:pt>
    <dgm:pt modelId="{E7405D61-DDEB-4C51-80B5-492F1EE7E820}" type="pres">
      <dgm:prSet presAssocID="{04558D96-BB3D-4747-B8A8-FE2F81CF2479}" presName="parentText" presStyleLbl="node1" presStyleIdx="0" presStyleCnt="1">
        <dgm:presLayoutVars>
          <dgm:chMax val="0"/>
          <dgm:bulletEnabled val="1"/>
        </dgm:presLayoutVars>
      </dgm:prSet>
      <dgm:spPr/>
      <dgm:t>
        <a:bodyPr/>
        <a:lstStyle/>
        <a:p>
          <a:endParaRPr lang="en-US"/>
        </a:p>
      </dgm:t>
    </dgm:pt>
  </dgm:ptLst>
  <dgm:cxnLst>
    <dgm:cxn modelId="{F94A4E7C-9601-477E-97CF-4651D7F68B7E}" srcId="{F685CB24-E9AB-479C-985F-0EA95919749A}" destId="{04558D96-BB3D-4747-B8A8-FE2F81CF2479}" srcOrd="0" destOrd="0" parTransId="{395733A3-B4DF-49C0-9A8B-2D3EBF8E672D}" sibTransId="{8F77A462-1DB8-4481-8D70-879BA6C335E9}"/>
    <dgm:cxn modelId="{BC9CDFB0-2356-4884-9593-0B1C4C6D9EB6}" type="presOf" srcId="{F685CB24-E9AB-479C-985F-0EA95919749A}" destId="{3BA6A05D-4B8F-4803-9219-469F73E7115E}" srcOrd="0" destOrd="0" presId="urn:microsoft.com/office/officeart/2005/8/layout/vList2"/>
    <dgm:cxn modelId="{B6AA7886-8B69-4737-AC00-2696122074BC}" type="presOf" srcId="{04558D96-BB3D-4747-B8A8-FE2F81CF2479}" destId="{E7405D61-DDEB-4C51-80B5-492F1EE7E820}" srcOrd="0" destOrd="0" presId="urn:microsoft.com/office/officeart/2005/8/layout/vList2"/>
    <dgm:cxn modelId="{D6DA7E8B-AA2E-451E-8065-35E1E3C8B96D}" type="presParOf" srcId="{3BA6A05D-4B8F-4803-9219-469F73E7115E}" destId="{E7405D61-DDEB-4C51-80B5-492F1EE7E820}" srcOrd="0" destOrd="0" presId="urn:microsoft.com/office/officeart/2005/8/layout/vList2"/>
  </dgm:cxnLst>
  <dgm:bg/>
  <dgm:whole/>
</dgm:dataModel>
</file>

<file path=ppt/diagrams/data14.xml><?xml version="1.0" encoding="utf-8"?>
<dgm:dataModel xmlns:dgm="http://schemas.openxmlformats.org/drawingml/2006/diagram" xmlns:a="http://schemas.openxmlformats.org/drawingml/2006/main">
  <dgm:ptLst>
    <dgm:pt modelId="{B06CA2F9-6C62-475C-B89D-A91411543BB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C50051A-2E14-414F-BC2D-D711AD364E79}">
      <dgm:prSet/>
      <dgm:spPr/>
      <dgm:t>
        <a:bodyPr/>
        <a:lstStyle/>
        <a:p>
          <a:pPr algn="ctr" rtl="0"/>
          <a:r>
            <a:rPr lang="en-US" b="1" baseline="0" dirty="0" smtClean="0"/>
            <a:t>Broca’s aphasia</a:t>
          </a:r>
          <a:endParaRPr lang="en-US" b="1" baseline="0" dirty="0"/>
        </a:p>
      </dgm:t>
    </dgm:pt>
    <dgm:pt modelId="{1DCE616D-3D57-40D7-AD1A-73B7B69A24FC}" type="parTrans" cxnId="{F99B6C63-DBCC-4077-B58C-9DF01035F0B0}">
      <dgm:prSet/>
      <dgm:spPr/>
      <dgm:t>
        <a:bodyPr/>
        <a:lstStyle/>
        <a:p>
          <a:endParaRPr lang="en-US"/>
        </a:p>
      </dgm:t>
    </dgm:pt>
    <dgm:pt modelId="{E7E101F0-A913-4991-ADF3-3DF39D20F39F}" type="sibTrans" cxnId="{F99B6C63-DBCC-4077-B58C-9DF01035F0B0}">
      <dgm:prSet/>
      <dgm:spPr/>
      <dgm:t>
        <a:bodyPr/>
        <a:lstStyle/>
        <a:p>
          <a:endParaRPr lang="en-US"/>
        </a:p>
      </dgm:t>
    </dgm:pt>
    <dgm:pt modelId="{AFA94D4E-52E8-4E00-A5D2-8A09EE618558}" type="pres">
      <dgm:prSet presAssocID="{B06CA2F9-6C62-475C-B89D-A91411543BB9}" presName="linear" presStyleCnt="0">
        <dgm:presLayoutVars>
          <dgm:animLvl val="lvl"/>
          <dgm:resizeHandles val="exact"/>
        </dgm:presLayoutVars>
      </dgm:prSet>
      <dgm:spPr/>
      <dgm:t>
        <a:bodyPr/>
        <a:lstStyle/>
        <a:p>
          <a:endParaRPr lang="en-US"/>
        </a:p>
      </dgm:t>
    </dgm:pt>
    <dgm:pt modelId="{3CDF4564-6C16-4054-9A8B-63D2D0250E00}" type="pres">
      <dgm:prSet presAssocID="{0C50051A-2E14-414F-BC2D-D711AD364E79}" presName="parentText" presStyleLbl="node1" presStyleIdx="0" presStyleCnt="1">
        <dgm:presLayoutVars>
          <dgm:chMax val="0"/>
          <dgm:bulletEnabled val="1"/>
        </dgm:presLayoutVars>
      </dgm:prSet>
      <dgm:spPr/>
      <dgm:t>
        <a:bodyPr/>
        <a:lstStyle/>
        <a:p>
          <a:endParaRPr lang="en-US"/>
        </a:p>
      </dgm:t>
    </dgm:pt>
  </dgm:ptLst>
  <dgm:cxnLst>
    <dgm:cxn modelId="{F99B6C63-DBCC-4077-B58C-9DF01035F0B0}" srcId="{B06CA2F9-6C62-475C-B89D-A91411543BB9}" destId="{0C50051A-2E14-414F-BC2D-D711AD364E79}" srcOrd="0" destOrd="0" parTransId="{1DCE616D-3D57-40D7-AD1A-73B7B69A24FC}" sibTransId="{E7E101F0-A913-4991-ADF3-3DF39D20F39F}"/>
    <dgm:cxn modelId="{D2253B96-AF46-486E-B7E9-164038FA4D4E}" type="presOf" srcId="{0C50051A-2E14-414F-BC2D-D711AD364E79}" destId="{3CDF4564-6C16-4054-9A8B-63D2D0250E00}" srcOrd="0" destOrd="0" presId="urn:microsoft.com/office/officeart/2005/8/layout/vList2"/>
    <dgm:cxn modelId="{DDCF5C35-62CB-45C0-A445-FDFA4F19F937}" type="presOf" srcId="{B06CA2F9-6C62-475C-B89D-A91411543BB9}" destId="{AFA94D4E-52E8-4E00-A5D2-8A09EE618558}" srcOrd="0" destOrd="0" presId="urn:microsoft.com/office/officeart/2005/8/layout/vList2"/>
    <dgm:cxn modelId="{C0AB6EFE-F133-498D-85BB-DE8C584F280C}" type="presParOf" srcId="{AFA94D4E-52E8-4E00-A5D2-8A09EE618558}" destId="{3CDF4564-6C16-4054-9A8B-63D2D0250E00}" srcOrd="0" destOrd="0" presId="urn:microsoft.com/office/officeart/2005/8/layout/vList2"/>
  </dgm:cxnLst>
  <dgm:bg/>
  <dgm:whole/>
</dgm:dataModel>
</file>

<file path=ppt/diagrams/data15.xml><?xml version="1.0" encoding="utf-8"?>
<dgm:dataModel xmlns:dgm="http://schemas.openxmlformats.org/drawingml/2006/diagram" xmlns:a="http://schemas.openxmlformats.org/drawingml/2006/main">
  <dgm:ptLst>
    <dgm:pt modelId="{73271D83-D85C-4798-964A-8190AFE0024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FDA20B6-DF87-4214-97B6-7FFAEC6524B1}">
      <dgm:prSet/>
      <dgm:spPr/>
      <dgm:t>
        <a:bodyPr/>
        <a:lstStyle/>
        <a:p>
          <a:pPr algn="ctr" rtl="0"/>
          <a:r>
            <a:rPr lang="en-US" b="1" baseline="0" dirty="0" smtClean="0"/>
            <a:t>Wernicke’s aphasia</a:t>
          </a:r>
          <a:endParaRPr lang="en-US" b="1" baseline="0" dirty="0"/>
        </a:p>
      </dgm:t>
    </dgm:pt>
    <dgm:pt modelId="{E7BD0C6F-7622-4B6E-9263-2C8F814DD7E5}" type="parTrans" cxnId="{099F13EF-15B2-4F57-906C-A7B2BCE2EF2F}">
      <dgm:prSet/>
      <dgm:spPr/>
      <dgm:t>
        <a:bodyPr/>
        <a:lstStyle/>
        <a:p>
          <a:endParaRPr lang="en-US"/>
        </a:p>
      </dgm:t>
    </dgm:pt>
    <dgm:pt modelId="{030F2C2D-4BEF-4B9B-BEAE-DDBF19EA413B}" type="sibTrans" cxnId="{099F13EF-15B2-4F57-906C-A7B2BCE2EF2F}">
      <dgm:prSet/>
      <dgm:spPr/>
      <dgm:t>
        <a:bodyPr/>
        <a:lstStyle/>
        <a:p>
          <a:endParaRPr lang="en-US"/>
        </a:p>
      </dgm:t>
    </dgm:pt>
    <dgm:pt modelId="{74BE47CE-F187-4CA9-97C4-A1AB110A5F46}" type="pres">
      <dgm:prSet presAssocID="{73271D83-D85C-4798-964A-8190AFE00244}" presName="linear" presStyleCnt="0">
        <dgm:presLayoutVars>
          <dgm:animLvl val="lvl"/>
          <dgm:resizeHandles val="exact"/>
        </dgm:presLayoutVars>
      </dgm:prSet>
      <dgm:spPr/>
      <dgm:t>
        <a:bodyPr/>
        <a:lstStyle/>
        <a:p>
          <a:endParaRPr lang="en-US"/>
        </a:p>
      </dgm:t>
    </dgm:pt>
    <dgm:pt modelId="{0DD7F4CA-F683-4CCF-8DB0-2398F20E2F57}" type="pres">
      <dgm:prSet presAssocID="{EFDA20B6-DF87-4214-97B6-7FFAEC6524B1}" presName="parentText" presStyleLbl="node1" presStyleIdx="0" presStyleCnt="1">
        <dgm:presLayoutVars>
          <dgm:chMax val="0"/>
          <dgm:bulletEnabled val="1"/>
        </dgm:presLayoutVars>
      </dgm:prSet>
      <dgm:spPr/>
      <dgm:t>
        <a:bodyPr/>
        <a:lstStyle/>
        <a:p>
          <a:endParaRPr lang="en-US"/>
        </a:p>
      </dgm:t>
    </dgm:pt>
  </dgm:ptLst>
  <dgm:cxnLst>
    <dgm:cxn modelId="{0385C1D5-F92F-4A78-AB79-07C19C24DA39}" type="presOf" srcId="{EFDA20B6-DF87-4214-97B6-7FFAEC6524B1}" destId="{0DD7F4CA-F683-4CCF-8DB0-2398F20E2F57}" srcOrd="0" destOrd="0" presId="urn:microsoft.com/office/officeart/2005/8/layout/vList2"/>
    <dgm:cxn modelId="{099F13EF-15B2-4F57-906C-A7B2BCE2EF2F}" srcId="{73271D83-D85C-4798-964A-8190AFE00244}" destId="{EFDA20B6-DF87-4214-97B6-7FFAEC6524B1}" srcOrd="0" destOrd="0" parTransId="{E7BD0C6F-7622-4B6E-9263-2C8F814DD7E5}" sibTransId="{030F2C2D-4BEF-4B9B-BEAE-DDBF19EA413B}"/>
    <dgm:cxn modelId="{BEB508A4-E0A2-4912-8922-7E2827B9DE91}" type="presOf" srcId="{73271D83-D85C-4798-964A-8190AFE00244}" destId="{74BE47CE-F187-4CA9-97C4-A1AB110A5F46}" srcOrd="0" destOrd="0" presId="urn:microsoft.com/office/officeart/2005/8/layout/vList2"/>
    <dgm:cxn modelId="{A4427035-48C6-434F-9DD5-D5A10CA77EDA}" type="presParOf" srcId="{74BE47CE-F187-4CA9-97C4-A1AB110A5F46}" destId="{0DD7F4CA-F683-4CCF-8DB0-2398F20E2F57}" srcOrd="0" destOrd="0" presId="urn:microsoft.com/office/officeart/2005/8/layout/vList2"/>
  </dgm:cxnLst>
  <dgm:bg/>
  <dgm:whole/>
</dgm:dataModel>
</file>

<file path=ppt/diagrams/data16.xml><?xml version="1.0" encoding="utf-8"?>
<dgm:dataModel xmlns:dgm="http://schemas.openxmlformats.org/drawingml/2006/diagram" xmlns:a="http://schemas.openxmlformats.org/drawingml/2006/main">
  <dgm:ptLst>
    <dgm:pt modelId="{A2B6FE48-77A2-4F75-9DCC-93C340BAD41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EBEF5D8-8720-45A4-ADCA-B3FA78E1BE05}">
      <dgm:prSet/>
      <dgm:spPr/>
      <dgm:t>
        <a:bodyPr/>
        <a:lstStyle/>
        <a:p>
          <a:pPr algn="ctr" rtl="0"/>
          <a:r>
            <a:rPr lang="en-US" b="1" i="0" baseline="0" dirty="0" smtClean="0"/>
            <a:t>Conduction aphasia</a:t>
          </a:r>
          <a:endParaRPr lang="en-US" b="1" i="0" baseline="0" dirty="0"/>
        </a:p>
      </dgm:t>
    </dgm:pt>
    <dgm:pt modelId="{130C7E98-1C7A-45B0-B0CD-3B7DC4BD6A79}" type="parTrans" cxnId="{97461F33-DDAF-43D7-90FB-904A98E5DC4F}">
      <dgm:prSet/>
      <dgm:spPr/>
      <dgm:t>
        <a:bodyPr/>
        <a:lstStyle/>
        <a:p>
          <a:endParaRPr lang="en-US"/>
        </a:p>
      </dgm:t>
    </dgm:pt>
    <dgm:pt modelId="{A91CAA02-C35E-439E-8ABA-60CB437CB276}" type="sibTrans" cxnId="{97461F33-DDAF-43D7-90FB-904A98E5DC4F}">
      <dgm:prSet/>
      <dgm:spPr/>
      <dgm:t>
        <a:bodyPr/>
        <a:lstStyle/>
        <a:p>
          <a:endParaRPr lang="en-US"/>
        </a:p>
      </dgm:t>
    </dgm:pt>
    <dgm:pt modelId="{B5DC2CEA-7540-4503-B74E-CD2E4A3D1A7B}" type="pres">
      <dgm:prSet presAssocID="{A2B6FE48-77A2-4F75-9DCC-93C340BAD410}" presName="linear" presStyleCnt="0">
        <dgm:presLayoutVars>
          <dgm:animLvl val="lvl"/>
          <dgm:resizeHandles val="exact"/>
        </dgm:presLayoutVars>
      </dgm:prSet>
      <dgm:spPr/>
      <dgm:t>
        <a:bodyPr/>
        <a:lstStyle/>
        <a:p>
          <a:endParaRPr lang="en-US"/>
        </a:p>
      </dgm:t>
    </dgm:pt>
    <dgm:pt modelId="{1B33AD77-4C1D-4C22-9409-92E03954EC0D}" type="pres">
      <dgm:prSet presAssocID="{4EBEF5D8-8720-45A4-ADCA-B3FA78E1BE05}" presName="parentText" presStyleLbl="node1" presStyleIdx="0" presStyleCnt="1">
        <dgm:presLayoutVars>
          <dgm:chMax val="0"/>
          <dgm:bulletEnabled val="1"/>
        </dgm:presLayoutVars>
      </dgm:prSet>
      <dgm:spPr/>
      <dgm:t>
        <a:bodyPr/>
        <a:lstStyle/>
        <a:p>
          <a:endParaRPr lang="en-US"/>
        </a:p>
      </dgm:t>
    </dgm:pt>
  </dgm:ptLst>
  <dgm:cxnLst>
    <dgm:cxn modelId="{7CB06B2A-85DC-4C23-971D-5CAA1CB1DE2F}" type="presOf" srcId="{4EBEF5D8-8720-45A4-ADCA-B3FA78E1BE05}" destId="{1B33AD77-4C1D-4C22-9409-92E03954EC0D}" srcOrd="0" destOrd="0" presId="urn:microsoft.com/office/officeart/2005/8/layout/vList2"/>
    <dgm:cxn modelId="{FA0CA7E4-8C0A-4B55-A03C-0887DD2F17C0}" type="presOf" srcId="{A2B6FE48-77A2-4F75-9DCC-93C340BAD410}" destId="{B5DC2CEA-7540-4503-B74E-CD2E4A3D1A7B}" srcOrd="0" destOrd="0" presId="urn:microsoft.com/office/officeart/2005/8/layout/vList2"/>
    <dgm:cxn modelId="{97461F33-DDAF-43D7-90FB-904A98E5DC4F}" srcId="{A2B6FE48-77A2-4F75-9DCC-93C340BAD410}" destId="{4EBEF5D8-8720-45A4-ADCA-B3FA78E1BE05}" srcOrd="0" destOrd="0" parTransId="{130C7E98-1C7A-45B0-B0CD-3B7DC4BD6A79}" sibTransId="{A91CAA02-C35E-439E-8ABA-60CB437CB276}"/>
    <dgm:cxn modelId="{EF283757-A145-4972-B09A-0E9B03A30EE2}" type="presParOf" srcId="{B5DC2CEA-7540-4503-B74E-CD2E4A3D1A7B}" destId="{1B33AD77-4C1D-4C22-9409-92E03954EC0D}" srcOrd="0" destOrd="0" presId="urn:microsoft.com/office/officeart/2005/8/layout/vList2"/>
  </dgm:cxnLst>
  <dgm:bg/>
  <dgm:whole/>
</dgm:dataModel>
</file>

<file path=ppt/diagrams/data17.xml><?xml version="1.0" encoding="utf-8"?>
<dgm:dataModel xmlns:dgm="http://schemas.openxmlformats.org/drawingml/2006/diagram" xmlns:a="http://schemas.openxmlformats.org/drawingml/2006/main">
  <dgm:ptLst>
    <dgm:pt modelId="{1C78D19C-481D-431A-B775-D85B0B72702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7FF4D97-3D88-4DAD-A150-501FCB174EBD}">
      <dgm:prSet/>
      <dgm:spPr/>
      <dgm:t>
        <a:bodyPr/>
        <a:lstStyle/>
        <a:p>
          <a:pPr algn="ctr" rtl="0"/>
          <a:r>
            <a:rPr lang="en-US" b="1" baseline="0" dirty="0" smtClean="0"/>
            <a:t>Dichotic listening</a:t>
          </a:r>
          <a:endParaRPr lang="en-US" b="1" baseline="0" dirty="0"/>
        </a:p>
      </dgm:t>
    </dgm:pt>
    <dgm:pt modelId="{3F2EBC8B-6375-4139-A7A7-B646602A0696}" type="parTrans" cxnId="{2C9A3FAF-03EF-46B2-87E5-8664A9D02CC3}">
      <dgm:prSet/>
      <dgm:spPr/>
      <dgm:t>
        <a:bodyPr/>
        <a:lstStyle/>
        <a:p>
          <a:endParaRPr lang="en-US"/>
        </a:p>
      </dgm:t>
    </dgm:pt>
    <dgm:pt modelId="{43835E09-D248-4B1E-8AA3-8EE3D4A7A09B}" type="sibTrans" cxnId="{2C9A3FAF-03EF-46B2-87E5-8664A9D02CC3}">
      <dgm:prSet/>
      <dgm:spPr/>
      <dgm:t>
        <a:bodyPr/>
        <a:lstStyle/>
        <a:p>
          <a:endParaRPr lang="en-US"/>
        </a:p>
      </dgm:t>
    </dgm:pt>
    <dgm:pt modelId="{9CF3BF04-E091-441A-BEAB-6B0CB1CAC967}" type="pres">
      <dgm:prSet presAssocID="{1C78D19C-481D-431A-B775-D85B0B72702E}" presName="linear" presStyleCnt="0">
        <dgm:presLayoutVars>
          <dgm:animLvl val="lvl"/>
          <dgm:resizeHandles val="exact"/>
        </dgm:presLayoutVars>
      </dgm:prSet>
      <dgm:spPr/>
      <dgm:t>
        <a:bodyPr/>
        <a:lstStyle/>
        <a:p>
          <a:endParaRPr lang="en-US"/>
        </a:p>
      </dgm:t>
    </dgm:pt>
    <dgm:pt modelId="{0F5D0784-6C83-4F95-881B-3CA00D72FC0E}" type="pres">
      <dgm:prSet presAssocID="{57FF4D97-3D88-4DAD-A150-501FCB174EBD}" presName="parentText" presStyleLbl="node1" presStyleIdx="0" presStyleCnt="1">
        <dgm:presLayoutVars>
          <dgm:chMax val="0"/>
          <dgm:bulletEnabled val="1"/>
        </dgm:presLayoutVars>
      </dgm:prSet>
      <dgm:spPr/>
      <dgm:t>
        <a:bodyPr/>
        <a:lstStyle/>
        <a:p>
          <a:endParaRPr lang="en-US"/>
        </a:p>
      </dgm:t>
    </dgm:pt>
  </dgm:ptLst>
  <dgm:cxnLst>
    <dgm:cxn modelId="{2C9A3FAF-03EF-46B2-87E5-8664A9D02CC3}" srcId="{1C78D19C-481D-431A-B775-D85B0B72702E}" destId="{57FF4D97-3D88-4DAD-A150-501FCB174EBD}" srcOrd="0" destOrd="0" parTransId="{3F2EBC8B-6375-4139-A7A7-B646602A0696}" sibTransId="{43835E09-D248-4B1E-8AA3-8EE3D4A7A09B}"/>
    <dgm:cxn modelId="{58CD8826-BEE7-47FC-86A5-9579FED6F68D}" type="presOf" srcId="{57FF4D97-3D88-4DAD-A150-501FCB174EBD}" destId="{0F5D0784-6C83-4F95-881B-3CA00D72FC0E}" srcOrd="0" destOrd="0" presId="urn:microsoft.com/office/officeart/2005/8/layout/vList2"/>
    <dgm:cxn modelId="{99A41608-BB42-4569-BC0F-AA067E46B3AC}" type="presOf" srcId="{1C78D19C-481D-431A-B775-D85B0B72702E}" destId="{9CF3BF04-E091-441A-BEAB-6B0CB1CAC967}" srcOrd="0" destOrd="0" presId="urn:microsoft.com/office/officeart/2005/8/layout/vList2"/>
    <dgm:cxn modelId="{46614C7E-1580-4A65-ABFF-CC848CC2D993}" type="presParOf" srcId="{9CF3BF04-E091-441A-BEAB-6B0CB1CAC967}" destId="{0F5D0784-6C83-4F95-881B-3CA00D72FC0E}" srcOrd="0" destOrd="0" presId="urn:microsoft.com/office/officeart/2005/8/layout/vList2"/>
  </dgm:cxnLst>
  <dgm:bg/>
  <dgm:whole/>
</dgm:dataModel>
</file>

<file path=ppt/diagrams/data18.xml><?xml version="1.0" encoding="utf-8"?>
<dgm:dataModel xmlns:dgm="http://schemas.openxmlformats.org/drawingml/2006/diagram" xmlns:a="http://schemas.openxmlformats.org/drawingml/2006/main">
  <dgm:ptLst>
    <dgm:pt modelId="{D87BA7BA-4BF4-4437-8B8E-02B64025390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0699D81-9C82-4451-9BAE-7167E4CEDA7D}">
      <dgm:prSet/>
      <dgm:spPr/>
      <dgm:t>
        <a:bodyPr/>
        <a:lstStyle/>
        <a:p>
          <a:pPr algn="ctr" rtl="0"/>
          <a:r>
            <a:rPr lang="en-US" b="1" baseline="0" dirty="0" smtClean="0"/>
            <a:t>The critical period</a:t>
          </a:r>
          <a:endParaRPr lang="en-US" b="1" baseline="0" dirty="0"/>
        </a:p>
      </dgm:t>
    </dgm:pt>
    <dgm:pt modelId="{8C5493D4-CE9F-4E0D-A542-F72A38FE7F16}" type="parTrans" cxnId="{CA69974F-5886-4837-9C1A-4D69CEC7CEFF}">
      <dgm:prSet/>
      <dgm:spPr/>
      <dgm:t>
        <a:bodyPr/>
        <a:lstStyle/>
        <a:p>
          <a:endParaRPr lang="en-US"/>
        </a:p>
      </dgm:t>
    </dgm:pt>
    <dgm:pt modelId="{0D473BDB-C16E-4A12-B9B4-F8C888FF0CD8}" type="sibTrans" cxnId="{CA69974F-5886-4837-9C1A-4D69CEC7CEFF}">
      <dgm:prSet/>
      <dgm:spPr/>
      <dgm:t>
        <a:bodyPr/>
        <a:lstStyle/>
        <a:p>
          <a:endParaRPr lang="en-US"/>
        </a:p>
      </dgm:t>
    </dgm:pt>
    <dgm:pt modelId="{D402C03E-5534-43A3-9438-6EC331AF90D7}" type="pres">
      <dgm:prSet presAssocID="{D87BA7BA-4BF4-4437-8B8E-02B640253905}" presName="linear" presStyleCnt="0">
        <dgm:presLayoutVars>
          <dgm:animLvl val="lvl"/>
          <dgm:resizeHandles val="exact"/>
        </dgm:presLayoutVars>
      </dgm:prSet>
      <dgm:spPr/>
      <dgm:t>
        <a:bodyPr/>
        <a:lstStyle/>
        <a:p>
          <a:endParaRPr lang="en-US"/>
        </a:p>
      </dgm:t>
    </dgm:pt>
    <dgm:pt modelId="{558C34A7-F7C2-416F-9688-B7BB0C24A508}" type="pres">
      <dgm:prSet presAssocID="{30699D81-9C82-4451-9BAE-7167E4CEDA7D}" presName="parentText" presStyleLbl="node1" presStyleIdx="0" presStyleCnt="1">
        <dgm:presLayoutVars>
          <dgm:chMax val="0"/>
          <dgm:bulletEnabled val="1"/>
        </dgm:presLayoutVars>
      </dgm:prSet>
      <dgm:spPr/>
      <dgm:t>
        <a:bodyPr/>
        <a:lstStyle/>
        <a:p>
          <a:endParaRPr lang="en-US"/>
        </a:p>
      </dgm:t>
    </dgm:pt>
  </dgm:ptLst>
  <dgm:cxnLst>
    <dgm:cxn modelId="{CA69974F-5886-4837-9C1A-4D69CEC7CEFF}" srcId="{D87BA7BA-4BF4-4437-8B8E-02B640253905}" destId="{30699D81-9C82-4451-9BAE-7167E4CEDA7D}" srcOrd="0" destOrd="0" parTransId="{8C5493D4-CE9F-4E0D-A542-F72A38FE7F16}" sibTransId="{0D473BDB-C16E-4A12-B9B4-F8C888FF0CD8}"/>
    <dgm:cxn modelId="{65A14F84-17AC-4557-9FD7-A55008897346}" type="presOf" srcId="{D87BA7BA-4BF4-4437-8B8E-02B640253905}" destId="{D402C03E-5534-43A3-9438-6EC331AF90D7}" srcOrd="0" destOrd="0" presId="urn:microsoft.com/office/officeart/2005/8/layout/vList2"/>
    <dgm:cxn modelId="{6EB03629-62F0-4D59-A7B0-C914B8FF17C0}" type="presOf" srcId="{30699D81-9C82-4451-9BAE-7167E4CEDA7D}" destId="{558C34A7-F7C2-416F-9688-B7BB0C24A508}" srcOrd="0" destOrd="0" presId="urn:microsoft.com/office/officeart/2005/8/layout/vList2"/>
    <dgm:cxn modelId="{39D02FD3-E533-4F3D-9ACA-8D1EDAC92486}" type="presParOf" srcId="{D402C03E-5534-43A3-9438-6EC331AF90D7}" destId="{558C34A7-F7C2-416F-9688-B7BB0C24A508}" srcOrd="0" destOrd="0" presId="urn:microsoft.com/office/officeart/2005/8/layout/vList2"/>
  </dgm:cxnLst>
  <dgm:bg/>
  <dgm:whole/>
</dgm:dataModel>
</file>

<file path=ppt/diagrams/data19.xml><?xml version="1.0" encoding="utf-8"?>
<dgm:dataModel xmlns:dgm="http://schemas.openxmlformats.org/drawingml/2006/diagram" xmlns:a="http://schemas.openxmlformats.org/drawingml/2006/main">
  <dgm:ptLst>
    <dgm:pt modelId="{AB23AA97-1B07-4257-9B98-50A24A7371F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347C3FE-A429-4E05-A7EB-824D5D37A2F8}">
      <dgm:prSet/>
      <dgm:spPr/>
      <dgm:t>
        <a:bodyPr/>
        <a:lstStyle/>
        <a:p>
          <a:pPr algn="ctr" rtl="0"/>
          <a:r>
            <a:rPr lang="en-US" b="1" baseline="0" dirty="0" smtClean="0"/>
            <a:t>Genie</a:t>
          </a:r>
          <a:endParaRPr lang="en-US" b="1" baseline="0" dirty="0"/>
        </a:p>
      </dgm:t>
    </dgm:pt>
    <dgm:pt modelId="{A885AB7D-4777-4D86-B1AA-8E65AAAA6920}" type="parTrans" cxnId="{0CD45B25-284A-4DBA-8FD0-6123FD693EE1}">
      <dgm:prSet/>
      <dgm:spPr/>
      <dgm:t>
        <a:bodyPr/>
        <a:lstStyle/>
        <a:p>
          <a:endParaRPr lang="en-US"/>
        </a:p>
      </dgm:t>
    </dgm:pt>
    <dgm:pt modelId="{AA781EA6-CA6C-4303-891B-43FA4C24D3ED}" type="sibTrans" cxnId="{0CD45B25-284A-4DBA-8FD0-6123FD693EE1}">
      <dgm:prSet/>
      <dgm:spPr/>
      <dgm:t>
        <a:bodyPr/>
        <a:lstStyle/>
        <a:p>
          <a:endParaRPr lang="en-US"/>
        </a:p>
      </dgm:t>
    </dgm:pt>
    <dgm:pt modelId="{D3473D0E-146B-4365-AC1C-9FFF5344EF48}" type="pres">
      <dgm:prSet presAssocID="{AB23AA97-1B07-4257-9B98-50A24A7371FC}" presName="linear" presStyleCnt="0">
        <dgm:presLayoutVars>
          <dgm:animLvl val="lvl"/>
          <dgm:resizeHandles val="exact"/>
        </dgm:presLayoutVars>
      </dgm:prSet>
      <dgm:spPr/>
      <dgm:t>
        <a:bodyPr/>
        <a:lstStyle/>
        <a:p>
          <a:endParaRPr lang="en-US"/>
        </a:p>
      </dgm:t>
    </dgm:pt>
    <dgm:pt modelId="{99704481-4807-4C3A-BF1E-161E776C3F35}" type="pres">
      <dgm:prSet presAssocID="{8347C3FE-A429-4E05-A7EB-824D5D37A2F8}" presName="parentText" presStyleLbl="node1" presStyleIdx="0" presStyleCnt="1">
        <dgm:presLayoutVars>
          <dgm:chMax val="0"/>
          <dgm:bulletEnabled val="1"/>
        </dgm:presLayoutVars>
      </dgm:prSet>
      <dgm:spPr/>
      <dgm:t>
        <a:bodyPr/>
        <a:lstStyle/>
        <a:p>
          <a:endParaRPr lang="en-US"/>
        </a:p>
      </dgm:t>
    </dgm:pt>
  </dgm:ptLst>
  <dgm:cxnLst>
    <dgm:cxn modelId="{9C7E9EC3-BD6D-40EE-91A3-3FC06E49149D}" type="presOf" srcId="{8347C3FE-A429-4E05-A7EB-824D5D37A2F8}" destId="{99704481-4807-4C3A-BF1E-161E776C3F35}" srcOrd="0" destOrd="0" presId="urn:microsoft.com/office/officeart/2005/8/layout/vList2"/>
    <dgm:cxn modelId="{0CD45B25-284A-4DBA-8FD0-6123FD693EE1}" srcId="{AB23AA97-1B07-4257-9B98-50A24A7371FC}" destId="{8347C3FE-A429-4E05-A7EB-824D5D37A2F8}" srcOrd="0" destOrd="0" parTransId="{A885AB7D-4777-4D86-B1AA-8E65AAAA6920}" sibTransId="{AA781EA6-CA6C-4303-891B-43FA4C24D3ED}"/>
    <dgm:cxn modelId="{09AE62BA-A5A4-44AF-AA81-09A33CAD03EF}" type="presOf" srcId="{AB23AA97-1B07-4257-9B98-50A24A7371FC}" destId="{D3473D0E-146B-4365-AC1C-9FFF5344EF48}" srcOrd="0" destOrd="0" presId="urn:microsoft.com/office/officeart/2005/8/layout/vList2"/>
    <dgm:cxn modelId="{D1D42DA4-6367-4BF0-8D76-D219B0D2ACFB}" type="presParOf" srcId="{D3473D0E-146B-4365-AC1C-9FFF5344EF48}" destId="{99704481-4807-4C3A-BF1E-161E776C3F35}" srcOrd="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20-Nov-11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Introduction to Linguistics</a:t>
            </a:r>
            <a:endParaRPr lang="en-US" sz="2800" b="1" dirty="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Hassen Ammari</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mn-lt"/>
                <a:cs typeface="ae_AlMateen" pitchFamily="2" charset="-78"/>
              </a:rPr>
              <a:t>11</a:t>
            </a:r>
            <a:r>
              <a:rPr lang="en-US" sz="6000" b="1" spc="-150" baseline="30000" dirty="0" smtClean="0">
                <a:solidFill>
                  <a:srgbClr val="376092"/>
                </a:solidFill>
                <a:latin typeface="+mn-lt"/>
                <a:cs typeface="ae_AlMateen" pitchFamily="2" charset="-78"/>
              </a:rPr>
              <a:t>th</a:t>
            </a:r>
            <a:r>
              <a:rPr lang="en-US" sz="6000" b="1" spc="-150" dirty="0" smtClean="0">
                <a:solidFill>
                  <a:srgbClr val="376092"/>
                </a:solidFill>
                <a:latin typeface="+mn-lt"/>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1" name="Text Placeholder 5"/>
          <p:cNvSpPr>
            <a:spLocks noGrp="1"/>
          </p:cNvSpPr>
          <p:nvPr>
            <p:ph idx="1"/>
          </p:nvPr>
        </p:nvSpPr>
        <p:spPr>
          <a:xfrm>
            <a:off x="495300" y="1600200"/>
            <a:ext cx="8915400" cy="4191000"/>
          </a:xfrm>
        </p:spPr>
        <p:txBody>
          <a:bodyPr/>
          <a:lstStyle/>
          <a:p>
            <a:pPr algn="ctr" eaLnBrk="1" hangingPunct="1"/>
            <a:r>
              <a:rPr lang="en-US" sz="3600" b="1" i="1" dirty="0" smtClean="0">
                <a:latin typeface="Algerian" pitchFamily="82" charset="0"/>
              </a:rPr>
              <a:t>Language and the brain</a:t>
            </a:r>
            <a:endParaRPr lang="en-US" sz="3600" b="1" i="1" dirty="0" smtClean="0">
              <a:latin typeface="Algerian" pitchFamily="82" charset="0"/>
              <a:cs typeface="Arial" pitchFamily="34" charset="0"/>
            </a:endParaRPr>
          </a:p>
          <a:p>
            <a:pPr marL="1082675" algn="just" eaLnBrk="1" hangingPunct="1">
              <a:buFont typeface="Wingdings" pitchFamily="2" charset="2"/>
              <a:buChar char="Ø"/>
            </a:pPr>
            <a:r>
              <a:rPr lang="en-US" sz="2800" dirty="0" smtClean="0">
                <a:cs typeface="Arial" pitchFamily="34" charset="0"/>
              </a:rPr>
              <a:t>Introduction</a:t>
            </a:r>
          </a:p>
          <a:p>
            <a:pPr marL="1082675" algn="just" eaLnBrk="1" hangingPunct="1">
              <a:buFont typeface="Wingdings" pitchFamily="2" charset="2"/>
              <a:buChar char="Ø"/>
            </a:pPr>
            <a:r>
              <a:rPr lang="en-US" sz="2800" dirty="0" smtClean="0"/>
              <a:t>Neurolinguistics</a:t>
            </a:r>
          </a:p>
          <a:p>
            <a:pPr marL="1082675" algn="just" eaLnBrk="1" hangingPunct="1">
              <a:buFont typeface="Wingdings" pitchFamily="2" charset="2"/>
              <a:buChar char="Ø"/>
            </a:pPr>
            <a:r>
              <a:rPr lang="en-US" sz="2800" dirty="0" smtClean="0"/>
              <a:t>Parts of the brain</a:t>
            </a:r>
          </a:p>
          <a:p>
            <a:pPr marL="1082675" algn="just" eaLnBrk="1" hangingPunct="1">
              <a:buFont typeface="Wingdings" pitchFamily="2" charset="2"/>
              <a:buChar char="Ø"/>
            </a:pPr>
            <a:r>
              <a:rPr lang="en-US" sz="2800" dirty="0" smtClean="0"/>
              <a:t>Broca’s area</a:t>
            </a:r>
          </a:p>
          <a:p>
            <a:pPr marL="1082675" algn="just" eaLnBrk="1" hangingPunct="1">
              <a:buFont typeface="Wingdings" pitchFamily="2" charset="2"/>
              <a:buChar char="Ø"/>
            </a:pPr>
            <a:r>
              <a:rPr lang="en-US" sz="2800" dirty="0" smtClean="0"/>
              <a:t>Wernicke’s area</a:t>
            </a:r>
          </a:p>
          <a:p>
            <a:pPr marL="1082675" algn="just" eaLnBrk="1" hangingPunct="1">
              <a:buFont typeface="Wingdings" pitchFamily="2" charset="2"/>
              <a:buChar char="Ø"/>
            </a:pPr>
            <a:r>
              <a:rPr lang="en-US" sz="2800" dirty="0" smtClean="0"/>
              <a:t>The motor cortex and the arcuate fasciculus</a:t>
            </a:r>
          </a:p>
          <a:p>
            <a:pPr marL="1082675" algn="just" eaLnBrk="1" hangingPunct="1">
              <a:buFont typeface="Wingdings" pitchFamily="2" charset="2"/>
              <a:buChar char="Ø"/>
            </a:pPr>
            <a:r>
              <a:rPr lang="en-US" sz="2800" dirty="0" smtClean="0"/>
              <a:t>The localization view</a:t>
            </a:r>
          </a:p>
          <a:p>
            <a:pPr marL="1082675" algn="just" eaLnBrk="1" hangingPunct="1">
              <a:buFont typeface="Wingdings" pitchFamily="2" charset="2"/>
              <a:buChar char="Ø"/>
            </a:pPr>
            <a:r>
              <a:rPr lang="en-US" sz="2800" dirty="0" smtClean="0"/>
              <a:t>The tip of the tongue phenomenon</a:t>
            </a:r>
          </a:p>
          <a:p>
            <a:pPr marL="1082675" algn="just" eaLnBrk="1" hangingPunct="1"/>
            <a:endParaRPr lang="en-US" sz="2800" b="1" dirty="0" smtClean="0"/>
          </a:p>
          <a:p>
            <a:pPr marL="1082675" algn="just" eaLnBrk="1" hangingPunct="1">
              <a:buFont typeface="Wingdings" pitchFamily="2" charset="2"/>
              <a:buChar char="Ø"/>
            </a:pPr>
            <a:endParaRPr lang="en-US" sz="28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algn="just"/>
            <a:r>
              <a:rPr lang="en-US" sz="3200" b="1" dirty="0" smtClean="0"/>
              <a:t>Lecture Elements</a:t>
            </a:r>
            <a:endParaRPr lang="en-US" sz="3200" dirty="0"/>
          </a:p>
        </p:txBody>
      </p:sp>
      <p:sp>
        <p:nvSpPr>
          <p:cNvPr id="6" name="Content Placeholder 5"/>
          <p:cNvSpPr>
            <a:spLocks noGrp="1"/>
          </p:cNvSpPr>
          <p:nvPr>
            <p:ph idx="1"/>
          </p:nvPr>
        </p:nvSpPr>
        <p:spPr/>
        <p:txBody>
          <a:bodyPr/>
          <a:lstStyle/>
          <a:p>
            <a:pPr marL="1082675" algn="just" eaLnBrk="1" hangingPunct="1">
              <a:buFont typeface="Wingdings" pitchFamily="2" charset="2"/>
              <a:buChar char="Ø"/>
            </a:pPr>
            <a:r>
              <a:rPr lang="en-US" sz="2800" dirty="0" smtClean="0"/>
              <a:t>Slips of the tongue</a:t>
            </a:r>
          </a:p>
          <a:p>
            <a:pPr marL="1082675" algn="just" eaLnBrk="1" hangingPunct="1">
              <a:buFont typeface="Wingdings" pitchFamily="2" charset="2"/>
              <a:buChar char="Ø"/>
            </a:pPr>
            <a:r>
              <a:rPr lang="en-US" sz="2800" dirty="0" smtClean="0"/>
              <a:t>Slips of the ear</a:t>
            </a:r>
          </a:p>
          <a:p>
            <a:pPr marL="1082675" algn="just" eaLnBrk="1" hangingPunct="1">
              <a:buFont typeface="Wingdings" pitchFamily="2" charset="2"/>
              <a:buChar char="Ø"/>
            </a:pPr>
            <a:r>
              <a:rPr lang="en-US" sz="2800" dirty="0" smtClean="0"/>
              <a:t>Aphasia</a:t>
            </a:r>
          </a:p>
          <a:p>
            <a:pPr marL="1082675" algn="just" eaLnBrk="1" hangingPunct="1">
              <a:buFont typeface="Wingdings" pitchFamily="2" charset="2"/>
              <a:buChar char="Ø"/>
            </a:pPr>
            <a:r>
              <a:rPr lang="en-US" sz="2800" dirty="0" smtClean="0"/>
              <a:t>Broca’s aphasia</a:t>
            </a:r>
          </a:p>
          <a:p>
            <a:pPr marL="1082675" algn="just" eaLnBrk="1" hangingPunct="1">
              <a:buFont typeface="Wingdings" pitchFamily="2" charset="2"/>
              <a:buChar char="Ø"/>
            </a:pPr>
            <a:r>
              <a:rPr lang="en-US" sz="2800" dirty="0" smtClean="0"/>
              <a:t>Wernicke’s aphasia</a:t>
            </a:r>
          </a:p>
          <a:p>
            <a:pPr marL="1082675" algn="just" eaLnBrk="1" hangingPunct="1">
              <a:buFont typeface="Wingdings" pitchFamily="2" charset="2"/>
              <a:buChar char="Ø"/>
            </a:pPr>
            <a:r>
              <a:rPr lang="en-US" sz="2800" dirty="0" smtClean="0"/>
              <a:t>Conduction aphasia</a:t>
            </a:r>
          </a:p>
          <a:p>
            <a:pPr marL="1082675" algn="just" eaLnBrk="1" hangingPunct="1">
              <a:buFont typeface="Wingdings" pitchFamily="2" charset="2"/>
              <a:buChar char="Ø"/>
            </a:pPr>
            <a:r>
              <a:rPr lang="en-US" sz="2800" dirty="0" smtClean="0"/>
              <a:t>Dichotic listening</a:t>
            </a:r>
          </a:p>
          <a:p>
            <a:pPr marL="1082675" algn="just" eaLnBrk="1" hangingPunct="1">
              <a:buFont typeface="Wingdings" pitchFamily="2" charset="2"/>
              <a:buChar char="Ø"/>
            </a:pPr>
            <a:r>
              <a:rPr lang="en-US" sz="2800" dirty="0" smtClean="0"/>
              <a:t>The critical period</a:t>
            </a:r>
          </a:p>
          <a:p>
            <a:pPr marL="1082675" algn="just" eaLnBrk="1" hangingPunct="1">
              <a:buFont typeface="Wingdings" pitchFamily="2" charset="2"/>
              <a:buChar char="Ø"/>
            </a:pPr>
            <a:r>
              <a:rPr lang="en-US" sz="2800" dirty="0" smtClean="0"/>
              <a:t>Genie</a:t>
            </a:r>
          </a:p>
          <a:p>
            <a:pPr algn="just"/>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In the preceding chapters we have reviewed in some detail the various features of language that people use to produce and understand linguistic messages. Where is this ability to use language located? The obvious answer is ‘in the brain’. However, it can’t be just anywhere in the brain.</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p:cNvSpPr>
            <a:spLocks noGrp="1"/>
          </p:cNvSpPr>
          <p:nvPr>
            <p:ph idx="1"/>
          </p:nvPr>
        </p:nvSpPr>
        <p:spPr/>
        <p:txBody>
          <a:bodyPr/>
          <a:lstStyle/>
          <a:p>
            <a:pPr algn="just"/>
            <a:r>
              <a:rPr lang="en-US" sz="2650" dirty="0" smtClean="0"/>
              <a:t>The study of the relationship between language and the brain is called </a:t>
            </a:r>
            <a:r>
              <a:rPr lang="en-US" sz="2650" b="1" dirty="0" smtClean="0"/>
              <a:t>neurolinguistics. </a:t>
            </a:r>
            <a:r>
              <a:rPr lang="en-US" sz="2650" dirty="0" smtClean="0"/>
              <a:t>Although this is a relatively recent term, the field of study dates back to the nineteenth century. Establishing the location of language in the brain was an early challenge, but one event incidentally provided a clue.</a:t>
            </a:r>
          </a:p>
          <a:p>
            <a:pPr algn="just"/>
            <a:r>
              <a:rPr lang="en-US" sz="2650" dirty="0" smtClean="0"/>
              <a:t>Because of an accident , a patient suffered from a damage in the front part of his brain, but his language abilities were unaffected. This leads to conclude that while language may be located in the brain, it clearly is not situated right at the front.</a:t>
            </a:r>
            <a:endParaRPr lang="en-US" sz="265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7" name="TextBox 6"/>
          <p:cNvSpPr txBox="1"/>
          <p:nvPr/>
        </p:nvSpPr>
        <p:spPr>
          <a:xfrm>
            <a:off x="990600" y="1524000"/>
            <a:ext cx="8305800" cy="646331"/>
          </a:xfrm>
          <a:prstGeom prst="rect">
            <a:avLst/>
          </a:prstGeom>
          <a:noFill/>
        </p:spPr>
        <p:txBody>
          <a:bodyPr wrap="square" rtlCol="1">
            <a:spAutoFit/>
          </a:bodyPr>
          <a:lstStyle/>
          <a:p>
            <a:endParaRPr lang="en-US" dirty="0" smtClean="0"/>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descr="C:\Users\user\Desktop\01_brainfront.jpg"/>
          <p:cNvPicPr>
            <a:picLocks noGrp="1" noChangeAspect="1" noChangeArrowheads="1"/>
          </p:cNvPicPr>
          <p:nvPr>
            <p:ph idx="1"/>
          </p:nvPr>
        </p:nvPicPr>
        <p:blipFill>
          <a:blip r:embed="rId6"/>
          <a:srcRect/>
          <a:stretch>
            <a:fillRect/>
          </a:stretch>
        </p:blipFill>
        <p:spPr bwMode="auto">
          <a:xfrm>
            <a:off x="2133600" y="1676401"/>
            <a:ext cx="4633912" cy="44196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Parts of the brain</a:t>
            </a:r>
            <a:endParaRPr lang="en-US" sz="3200" b="1" dirty="0"/>
          </a:p>
        </p:txBody>
      </p:sp>
      <p:sp>
        <p:nvSpPr>
          <p:cNvPr id="3" name="Content Placeholder 2"/>
          <p:cNvSpPr>
            <a:spLocks noGrp="1"/>
          </p:cNvSpPr>
          <p:nvPr>
            <p:ph idx="1"/>
          </p:nvPr>
        </p:nvSpPr>
        <p:spPr/>
        <p:txBody>
          <a:bodyPr/>
          <a:lstStyle/>
          <a:p>
            <a:pPr algn="just"/>
            <a:r>
              <a:rPr lang="en-US" sz="2800" dirty="0" smtClean="0">
                <a:latin typeface="Calibri" pitchFamily="34" charset="0"/>
                <a:cs typeface="Calibri" pitchFamily="34" charset="0"/>
              </a:rPr>
              <a:t>Since that time, a number of discoveries have been made about the specific parts in the brain that are related to language functions. We now know that the most important parts are in areas above the left ear. </a:t>
            </a:r>
          </a:p>
          <a:p>
            <a:pPr algn="just">
              <a:buFont typeface="Wingdings" pitchFamily="2" charset="2"/>
              <a:buChar char="Ø"/>
            </a:pPr>
            <a:r>
              <a:rPr lang="en-US" sz="2800" b="1" dirty="0" smtClean="0">
                <a:latin typeface="Calibri" pitchFamily="34" charset="0"/>
                <a:cs typeface="Calibri" pitchFamily="34" charset="0"/>
              </a:rPr>
              <a:t>T</a:t>
            </a:r>
            <a:r>
              <a:rPr lang="en-US" sz="2800" b="1" dirty="0" smtClean="0"/>
              <a:t>he brain stem </a:t>
            </a:r>
            <a:r>
              <a:rPr lang="en-US" sz="2800" dirty="0" smtClean="0"/>
              <a:t>(connecting the brain to the spinal cord). </a:t>
            </a:r>
          </a:p>
          <a:p>
            <a:pPr algn="just">
              <a:buFont typeface="Wingdings" pitchFamily="2" charset="2"/>
              <a:buChar char="Ø"/>
            </a:pPr>
            <a:r>
              <a:rPr lang="en-US" sz="2800" b="1" dirty="0" smtClean="0"/>
              <a:t>The corpus callosum </a:t>
            </a:r>
            <a:r>
              <a:rPr lang="en-US" sz="2800" dirty="0" smtClean="0"/>
              <a:t>(connecting the two hemispheres).</a:t>
            </a:r>
          </a:p>
          <a:p>
            <a:pPr algn="just">
              <a:buFont typeface="Wingdings" pitchFamily="2" charset="2"/>
              <a:buChar char="Ø"/>
            </a:pPr>
            <a:r>
              <a:rPr lang="en-US" sz="2800" b="1" dirty="0" smtClean="0">
                <a:latin typeface="Calibri" pitchFamily="34" charset="0"/>
                <a:cs typeface="Calibri" pitchFamily="34" charset="0"/>
              </a:rPr>
              <a:t>The two </a:t>
            </a:r>
            <a:r>
              <a:rPr lang="en-US" sz="2800" b="1" dirty="0" smtClean="0"/>
              <a:t>hemispheres</a:t>
            </a:r>
            <a:r>
              <a:rPr lang="en-US" sz="2800" dirty="0" smtClean="0"/>
              <a:t> (right and left).</a:t>
            </a:r>
            <a:endParaRPr lang="en-US" sz="2800" dirty="0" smtClean="0">
              <a:latin typeface="Calibri" pitchFamily="34" charset="0"/>
              <a:cs typeface="Calibri" pitchFamily="34" charset="0"/>
            </a:endParaRPr>
          </a:p>
          <a:p>
            <a:pPr algn="just"/>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2"/>
          <p:cNvPicPr>
            <a:picLocks noGrp="1" noChangeAspect="1" noChangeArrowheads="1"/>
          </p:cNvPicPr>
          <p:nvPr>
            <p:ph idx="1"/>
          </p:nvPr>
        </p:nvPicPr>
        <p:blipFill>
          <a:blip r:embed="rId6" cstate="print"/>
          <a:srcRect/>
          <a:stretch>
            <a:fillRect/>
          </a:stretch>
        </p:blipFill>
        <p:spPr bwMode="auto">
          <a:xfrm>
            <a:off x="1686852" y="1600200"/>
            <a:ext cx="5482995" cy="4525963"/>
          </a:xfrm>
          <a:prstGeom prst="rect">
            <a:avLst/>
          </a:prstGeom>
          <a:noFill/>
          <a:ln w="9525">
            <a:noFill/>
            <a:miter lim="800000"/>
            <a:headEnd/>
            <a:tailEnd/>
          </a:ln>
          <a:effectLst/>
        </p:spPr>
      </p:pic>
      <p:sp>
        <p:nvSpPr>
          <p:cNvPr id="5" name="Rectangle 4"/>
          <p:cNvSpPr/>
          <p:nvPr/>
        </p:nvSpPr>
        <p:spPr>
          <a:xfrm>
            <a:off x="1676400" y="5867400"/>
            <a:ext cx="1561068" cy="369332"/>
          </a:xfrm>
          <a:prstGeom prst="rect">
            <a:avLst/>
          </a:prstGeom>
        </p:spPr>
        <p:txBody>
          <a:bodyPr wrap="none">
            <a:spAutoFit/>
          </a:bodyPr>
          <a:lstStyle/>
          <a:p>
            <a:r>
              <a:rPr lang="en-US" b="1" dirty="0" smtClean="0"/>
              <a:t>Broca’s area</a:t>
            </a:r>
            <a:endParaRPr lang="en-US" dirty="0"/>
          </a:p>
        </p:txBody>
      </p:sp>
      <p:sp>
        <p:nvSpPr>
          <p:cNvPr id="6" name="Rectangle 5"/>
          <p:cNvSpPr/>
          <p:nvPr/>
        </p:nvSpPr>
        <p:spPr>
          <a:xfrm>
            <a:off x="6477000" y="5867400"/>
            <a:ext cx="1928797" cy="369332"/>
          </a:xfrm>
          <a:prstGeom prst="rect">
            <a:avLst/>
          </a:prstGeom>
        </p:spPr>
        <p:txBody>
          <a:bodyPr wrap="none">
            <a:spAutoFit/>
          </a:bodyPr>
          <a:lstStyle/>
          <a:p>
            <a:r>
              <a:rPr lang="en-US" b="1" dirty="0" smtClean="0"/>
              <a:t>Wernicke’s area</a:t>
            </a:r>
            <a:endParaRPr lang="en-US" dirty="0"/>
          </a:p>
        </p:txBody>
      </p:sp>
      <p:sp>
        <p:nvSpPr>
          <p:cNvPr id="7" name="Rectangle 6"/>
          <p:cNvSpPr/>
          <p:nvPr/>
        </p:nvSpPr>
        <p:spPr>
          <a:xfrm>
            <a:off x="2514600" y="1447800"/>
            <a:ext cx="1595309" cy="369332"/>
          </a:xfrm>
          <a:prstGeom prst="rect">
            <a:avLst/>
          </a:prstGeom>
        </p:spPr>
        <p:txBody>
          <a:bodyPr wrap="none">
            <a:spAutoFit/>
          </a:bodyPr>
          <a:lstStyle/>
          <a:p>
            <a:r>
              <a:rPr lang="en-US" b="1" dirty="0" smtClean="0"/>
              <a:t>motor cortex</a:t>
            </a:r>
            <a:endParaRPr lang="en-US" dirty="0"/>
          </a:p>
        </p:txBody>
      </p:sp>
      <p:sp>
        <p:nvSpPr>
          <p:cNvPr id="8" name="Rectangle 7"/>
          <p:cNvSpPr/>
          <p:nvPr/>
        </p:nvSpPr>
        <p:spPr>
          <a:xfrm>
            <a:off x="6477000" y="1447800"/>
            <a:ext cx="2198038" cy="369332"/>
          </a:xfrm>
          <a:prstGeom prst="rect">
            <a:avLst/>
          </a:prstGeom>
        </p:spPr>
        <p:txBody>
          <a:bodyPr wrap="none">
            <a:spAutoFit/>
          </a:bodyPr>
          <a:lstStyle/>
          <a:p>
            <a:r>
              <a:rPr lang="en-US" b="1" dirty="0" smtClean="0"/>
              <a:t>arcuate fasciculus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endParaRPr lang="en-US" sz="2800" dirty="0" smtClean="0"/>
          </a:p>
          <a:p>
            <a:pPr algn="just"/>
            <a:r>
              <a:rPr lang="en-US" sz="2800" dirty="0" smtClean="0"/>
              <a:t>The part shown as (1) in the illustration is technically described as the ‘anterior speech cortex’ or, more usually, as </a:t>
            </a:r>
            <a:r>
              <a:rPr lang="en-US" sz="2800" b="1" dirty="0" smtClean="0"/>
              <a:t>Broca’s area</a:t>
            </a:r>
            <a:r>
              <a:rPr lang="en-US" sz="2800" dirty="0" smtClean="0"/>
              <a:t>. Named after </a:t>
            </a:r>
            <a:r>
              <a:rPr lang="pt-BR" sz="2800" dirty="0" smtClean="0"/>
              <a:t>Paul Broca, a French surgeon, who </a:t>
            </a:r>
            <a:r>
              <a:rPr lang="en-US" sz="2800" dirty="0" smtClean="0"/>
              <a:t>reported in the 1860s that damage to this specific part of the brain was related to extreme difficulty in producing speech. So Broca’s area is crucially involved in the production of speech.</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endParaRPr lang="en-US" sz="2800" dirty="0" smtClean="0"/>
          </a:p>
          <a:p>
            <a:pPr algn="just"/>
            <a:r>
              <a:rPr lang="en-US" sz="2800" dirty="0" smtClean="0"/>
              <a:t>The part shown as (2) in the illustration is the ‘posterior speech cortex’, or </a:t>
            </a:r>
            <a:r>
              <a:rPr lang="en-US" sz="2800" b="1" dirty="0" smtClean="0"/>
              <a:t>Wernicke’s area</a:t>
            </a:r>
            <a:r>
              <a:rPr lang="en-US" sz="2800" dirty="0" smtClean="0"/>
              <a:t>. Carl Wernicke was a German doctor who, in the 1870s, reported that damage to this part of the brain was found among patients who had speech comprehension difficulties. So Wernicke’s area is crucially involved in the understanding of speech.</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part shown as (3) in the illustration is the </a:t>
            </a:r>
            <a:r>
              <a:rPr lang="en-US" sz="2800" b="1" dirty="0" smtClean="0"/>
              <a:t>motor cortex</a:t>
            </a:r>
            <a:r>
              <a:rPr lang="en-US" sz="2800" dirty="0" smtClean="0"/>
              <a:t>,</a:t>
            </a:r>
            <a:r>
              <a:rPr lang="en-US" sz="2800" b="1" dirty="0" smtClean="0"/>
              <a:t> </a:t>
            </a:r>
            <a:r>
              <a:rPr lang="en-US" sz="2800" dirty="0" smtClean="0"/>
              <a:t>an area that generally controls movement of the muscles (for moving hands, feet, arms, etc.). Close to Broca’s area is the part of the motor cortex that controls the articulatory muscles of the face, jaw, tongue and larynx. Evidence that this area is involved in the physical articulation of speech comes from work reported in the 1950s by two neurosurgeons, Penfield and Roberts (1959).</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The motor cortex and the arcuate fasciculus</a:t>
            </a:r>
            <a:endParaRPr lang="en-US" sz="3200" dirty="0"/>
          </a:p>
        </p:txBody>
      </p:sp>
      <p:sp>
        <p:nvSpPr>
          <p:cNvPr id="3" name="Content Placeholder 2"/>
          <p:cNvSpPr>
            <a:spLocks noGrp="1"/>
          </p:cNvSpPr>
          <p:nvPr>
            <p:ph idx="1"/>
          </p:nvPr>
        </p:nvSpPr>
        <p:spPr/>
        <p:txBody>
          <a:bodyPr/>
          <a:lstStyle/>
          <a:p>
            <a:pPr algn="just"/>
            <a:r>
              <a:rPr lang="en-US" sz="2800" dirty="0" smtClean="0"/>
              <a:t>The part shown as (4) in the illustration is a bundle of nerve fibers called the </a:t>
            </a:r>
            <a:r>
              <a:rPr lang="en-US" sz="2800" b="1" dirty="0" smtClean="0"/>
              <a:t>arcuate fasciculus</a:t>
            </a:r>
            <a:r>
              <a:rPr lang="en-US" sz="2800" dirty="0" smtClean="0"/>
              <a:t>. This was also one of Wernicke’s discoveries and is now known to form a crucial connection between Wernicke’s and Broca’s areas.</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p:cNvPicPr>
            <a:picLocks noGrp="1" noChangeAspect="1" noChangeArrowheads="1"/>
          </p:cNvPicPr>
          <p:nvPr>
            <p:ph idx="1"/>
          </p:nvPr>
        </p:nvPicPr>
        <p:blipFill>
          <a:blip r:embed="rId6"/>
          <a:srcRect/>
          <a:stretch>
            <a:fillRect/>
          </a:stretch>
        </p:blipFill>
        <p:spPr bwMode="auto">
          <a:xfrm>
            <a:off x="2057400" y="1752600"/>
            <a:ext cx="6019800" cy="4385196"/>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The localization view</a:t>
            </a:r>
            <a:endParaRPr lang="en-US" sz="3200" dirty="0"/>
          </a:p>
        </p:txBody>
      </p:sp>
      <p:sp>
        <p:nvSpPr>
          <p:cNvPr id="3" name="Content Placeholder 2"/>
          <p:cNvSpPr>
            <a:spLocks noGrp="1"/>
          </p:cNvSpPr>
          <p:nvPr>
            <p:ph idx="1"/>
          </p:nvPr>
        </p:nvSpPr>
        <p:spPr/>
        <p:txBody>
          <a:bodyPr/>
          <a:lstStyle/>
          <a:p>
            <a:pPr algn="just"/>
            <a:r>
              <a:rPr lang="en-US" sz="2800" dirty="0" smtClean="0"/>
              <a:t>Specific aspects of language ability can be accorded specific locations in the brain. This is called the </a:t>
            </a:r>
            <a:r>
              <a:rPr lang="en-US" sz="2800" b="1" dirty="0" smtClean="0"/>
              <a:t>localization view </a:t>
            </a:r>
            <a:r>
              <a:rPr lang="en-US" sz="2800" dirty="0" smtClean="0"/>
              <a:t>and it has been used to suggest that the brain activity involved in hearing a word, understanding it, then saying it, would follow a definite pattern. The word is heard and comprehended via Wernicke’s area. This signal is then transferred via the arcuate fasciculus to Broca’s area where preparations are made to produce it. A signal is then sent to part of the motor cortex to physically articulate the word.</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The localization view</a:t>
            </a:r>
            <a:endParaRPr lang="en-US" sz="3200" dirty="0"/>
          </a:p>
        </p:txBody>
      </p:sp>
      <p:sp>
        <p:nvSpPr>
          <p:cNvPr id="3" name="Content Placeholder 2"/>
          <p:cNvSpPr>
            <a:spLocks noGrp="1"/>
          </p:cNvSpPr>
          <p:nvPr>
            <p:ph idx="1"/>
          </p:nvPr>
        </p:nvSpPr>
        <p:spPr/>
        <p:txBody>
          <a:bodyPr/>
          <a:lstStyle/>
          <a:p>
            <a:pPr algn="just"/>
            <a:r>
              <a:rPr lang="en-US" sz="2700" dirty="0" smtClean="0"/>
              <a:t>This is certainly an oversimplified version of what may actually take place, but it is consistent with much of what we understand about simple language processing in the brain. we are forced to use metaphors mainly because we cannot obtain direct physical evidence of linguistic processes in the brain. Because we have no direct access, we generally have to rely on what we can discover through indirect methods. Most of these methods involve attempts to work out how the system is working from clues picked up when the system has problems or malfunctions.</a:t>
            </a:r>
            <a:endParaRPr lang="en-US" sz="2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600" dirty="0" smtClean="0"/>
              <a:t>Minor production difficulties of this sort may provide possible clues to how our linguistic knowledge is organized within the brain. In the </a:t>
            </a:r>
            <a:r>
              <a:rPr lang="en-US" sz="2600" b="1" dirty="0" smtClean="0"/>
              <a:t>tip of the tongue phenomenon, </a:t>
            </a:r>
            <a:r>
              <a:rPr lang="en-US" sz="2600" dirty="0" smtClean="0"/>
              <a:t>we feel that some word is just eluding us, that we know the word, but it just won’t come to the surface. When we make mistakes in this retrieval process, there are often strong phonological similarities between the target word we’re trying to say and the mistake we actually produce, e.g., </a:t>
            </a:r>
            <a:r>
              <a:rPr lang="en-US" sz="2600" i="1" dirty="0" smtClean="0"/>
              <a:t>(distinguisher/extinguisher) and </a:t>
            </a:r>
            <a:r>
              <a:rPr lang="en-US" sz="2600" dirty="0" smtClean="0"/>
              <a:t>(</a:t>
            </a:r>
            <a:r>
              <a:rPr lang="en-US" sz="2600" i="1" dirty="0" smtClean="0"/>
              <a:t>medication/</a:t>
            </a:r>
            <a:r>
              <a:rPr lang="en-US" sz="2600" dirty="0" smtClean="0"/>
              <a:t>meditation). Mistakes of this type are sometimes referred to as </a:t>
            </a:r>
            <a:r>
              <a:rPr lang="en-US" sz="2600" b="1" dirty="0" smtClean="0"/>
              <a:t>malapropisms.</a:t>
            </a:r>
            <a:endParaRPr lang="en-US" sz="2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Another type of speech error is commonly described as a </a:t>
            </a:r>
            <a:r>
              <a:rPr lang="en-US" sz="2800" b="1" dirty="0" smtClean="0"/>
              <a:t>slip of the tongue. </a:t>
            </a:r>
            <a:r>
              <a:rPr lang="en-US" sz="2800" dirty="0" smtClean="0"/>
              <a:t>This produces expressions such as ‘</a:t>
            </a:r>
            <a:r>
              <a:rPr lang="en-US" sz="2800" i="1" dirty="0" smtClean="0"/>
              <a:t>a long </a:t>
            </a:r>
            <a:r>
              <a:rPr lang="en-US" sz="2800" i="1" u="sng" dirty="0" err="1" smtClean="0"/>
              <a:t>shory</a:t>
            </a:r>
            <a:r>
              <a:rPr lang="en-US" sz="2800" i="1" u="sng" dirty="0" smtClean="0"/>
              <a:t> </a:t>
            </a:r>
            <a:r>
              <a:rPr lang="en-US" sz="2800" i="1" u="sng" dirty="0" err="1" smtClean="0"/>
              <a:t>stort</a:t>
            </a:r>
            <a:r>
              <a:rPr lang="en-US" sz="2800" i="1" dirty="0" smtClean="0"/>
              <a:t>’ </a:t>
            </a:r>
            <a:r>
              <a:rPr lang="en-US" sz="2800" dirty="0" smtClean="0"/>
              <a:t>(story </a:t>
            </a:r>
            <a:r>
              <a:rPr lang="en-US" sz="2800" dirty="0" smtClean="0"/>
              <a:t>short), </a:t>
            </a:r>
            <a:r>
              <a:rPr lang="en-US" sz="2800" dirty="0" smtClean="0"/>
              <a:t>‘</a:t>
            </a:r>
            <a:r>
              <a:rPr lang="en-US" sz="2800" i="1" dirty="0" smtClean="0"/>
              <a:t>use </a:t>
            </a:r>
            <a:r>
              <a:rPr lang="en-US" sz="2800" i="1" u="sng" dirty="0" smtClean="0"/>
              <a:t>the door to open the </a:t>
            </a:r>
            <a:r>
              <a:rPr lang="en-US" sz="2800" i="1" u="sng" dirty="0" smtClean="0"/>
              <a:t>key’</a:t>
            </a:r>
            <a:r>
              <a:rPr lang="en-US" sz="2800" i="1" dirty="0" smtClean="0"/>
              <a:t> </a:t>
            </a:r>
            <a:r>
              <a:rPr lang="en-US" sz="2800" dirty="0" smtClean="0"/>
              <a:t>(the key to </a:t>
            </a:r>
            <a:r>
              <a:rPr lang="en-US" sz="2800" dirty="0" smtClean="0"/>
              <a:t>open the door) </a:t>
            </a:r>
            <a:r>
              <a:rPr lang="en-US" sz="2800" i="1" dirty="0" smtClean="0"/>
              <a:t>, </a:t>
            </a:r>
            <a:r>
              <a:rPr lang="en-US" sz="2800" dirty="0" smtClean="0"/>
              <a:t>and</a:t>
            </a:r>
            <a:r>
              <a:rPr lang="en-US" sz="2800" i="1" dirty="0" smtClean="0"/>
              <a:t> ‘a fifty-pound </a:t>
            </a:r>
            <a:r>
              <a:rPr lang="en-US" sz="2800" i="1" u="sng" dirty="0" smtClean="0"/>
              <a:t>dog of bag food</a:t>
            </a:r>
            <a:r>
              <a:rPr lang="en-US" sz="2800" i="1" dirty="0" smtClean="0"/>
              <a:t>’ </a:t>
            </a:r>
            <a:r>
              <a:rPr lang="en-US" sz="2800" dirty="0" smtClean="0"/>
              <a:t>(</a:t>
            </a:r>
            <a:r>
              <a:rPr lang="en-US" sz="2800" i="1" dirty="0" smtClean="0"/>
              <a:t>bag of dog food</a:t>
            </a:r>
            <a:r>
              <a:rPr lang="en-US" sz="2800" dirty="0" smtClean="0"/>
              <a:t> )</a:t>
            </a:r>
            <a:r>
              <a:rPr lang="en-US" sz="2800" i="1" dirty="0" smtClean="0"/>
              <a:t>.</a:t>
            </a:r>
          </a:p>
          <a:p>
            <a:pPr algn="just"/>
            <a:r>
              <a:rPr lang="en-US" sz="2800" dirty="0" smtClean="0"/>
              <a:t>Slips of this type are sometimes called </a:t>
            </a:r>
            <a:r>
              <a:rPr lang="en-US" sz="2800" b="1" dirty="0" smtClean="0"/>
              <a:t>spoonerisms </a:t>
            </a:r>
            <a:r>
              <a:rPr lang="en-US" sz="2800" dirty="0" smtClean="0"/>
              <a:t>after William Spooner.</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Slip </a:t>
            </a:r>
            <a:r>
              <a:rPr lang="en-US" sz="2800" dirty="0" smtClean="0"/>
              <a:t>of the </a:t>
            </a:r>
            <a:r>
              <a:rPr lang="en-US" sz="2800" dirty="0" smtClean="0"/>
              <a:t>ear is </a:t>
            </a:r>
            <a:r>
              <a:rPr lang="en-US" sz="2800" dirty="0" smtClean="0"/>
              <a:t>a processing error in which </a:t>
            </a:r>
            <a:r>
              <a:rPr lang="en-US" sz="2800" dirty="0" smtClean="0"/>
              <a:t>one word </a:t>
            </a:r>
            <a:r>
              <a:rPr lang="en-US" sz="2800" dirty="0" smtClean="0"/>
              <a:t>or phrase is heard as another, as </a:t>
            </a:r>
            <a:r>
              <a:rPr lang="en-US" sz="2800" dirty="0" smtClean="0"/>
              <a:t>in hearing ‘</a:t>
            </a:r>
            <a:r>
              <a:rPr lang="en-US" sz="2800" i="1" u="sng" dirty="0" smtClean="0"/>
              <a:t>great ape</a:t>
            </a:r>
            <a:r>
              <a:rPr lang="en-US" sz="2800" i="1" dirty="0" smtClean="0"/>
              <a:t>’ </a:t>
            </a:r>
            <a:r>
              <a:rPr lang="en-US" sz="2800" dirty="0" smtClean="0"/>
              <a:t>when the utterance </a:t>
            </a:r>
            <a:r>
              <a:rPr lang="en-US" sz="2800" dirty="0" smtClean="0"/>
              <a:t>was “gray </a:t>
            </a:r>
            <a:r>
              <a:rPr lang="en-US" sz="2800" dirty="0" smtClean="0"/>
              <a:t>tape</a:t>
            </a:r>
            <a:r>
              <a:rPr lang="en-US" sz="2800" dirty="0" smtClean="0"/>
              <a:t>”. </a:t>
            </a:r>
            <a:r>
              <a:rPr lang="en-US" sz="2800" dirty="0" smtClean="0"/>
              <a:t>It may also be the case that </a:t>
            </a:r>
            <a:r>
              <a:rPr lang="en-US" sz="2800" dirty="0" smtClean="0"/>
              <a:t>some malapropisms </a:t>
            </a:r>
            <a:r>
              <a:rPr lang="en-US" sz="2800" dirty="0" smtClean="0"/>
              <a:t>(</a:t>
            </a:r>
            <a:r>
              <a:rPr lang="en-US" sz="2800" dirty="0" smtClean="0"/>
              <a:t>e.g. </a:t>
            </a:r>
            <a:r>
              <a:rPr lang="en-US" sz="2800" i="1" dirty="0" smtClean="0"/>
              <a:t>medication/</a:t>
            </a:r>
            <a:r>
              <a:rPr lang="en-US" sz="2800" dirty="0" smtClean="0"/>
              <a:t>meditation) </a:t>
            </a:r>
            <a:r>
              <a:rPr lang="en-US" sz="2800" i="1" dirty="0" smtClean="0"/>
              <a:t>originate </a:t>
            </a:r>
            <a:r>
              <a:rPr lang="en-US" sz="2800" i="1" dirty="0" smtClean="0"/>
              <a:t>as slips of the ear</a:t>
            </a:r>
            <a:r>
              <a:rPr lang="en-US" sz="2800" i="1" dirty="0" smtClean="0"/>
              <a:t>.</a:t>
            </a:r>
          </a:p>
          <a:p>
            <a:pPr algn="just"/>
            <a:r>
              <a:rPr lang="en-US" sz="2800" dirty="0" smtClean="0"/>
              <a:t>However, some </a:t>
            </a:r>
            <a:r>
              <a:rPr lang="en-US" sz="2800" dirty="0" smtClean="0"/>
              <a:t>problems with </a:t>
            </a:r>
            <a:r>
              <a:rPr lang="en-US" sz="2800" dirty="0" smtClean="0"/>
              <a:t>language production and comprehension are the result of much </a:t>
            </a:r>
            <a:r>
              <a:rPr lang="en-US" sz="2800" dirty="0" smtClean="0"/>
              <a:t>more serious </a:t>
            </a:r>
            <a:r>
              <a:rPr lang="en-US" sz="2800" dirty="0" smtClean="0"/>
              <a:t>disorders in brain function.</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Aphasia </a:t>
            </a:r>
            <a:r>
              <a:rPr lang="en-US" sz="2800" dirty="0" smtClean="0"/>
              <a:t>is defined as an impairment of language function due </a:t>
            </a:r>
            <a:r>
              <a:rPr lang="en-US" sz="2800" dirty="0" smtClean="0"/>
              <a:t>to localized </a:t>
            </a:r>
            <a:r>
              <a:rPr lang="en-US" sz="2800" dirty="0" smtClean="0"/>
              <a:t>brain damage that leads to difficulty in understanding and/or </a:t>
            </a:r>
            <a:r>
              <a:rPr lang="en-US" sz="2800" dirty="0" smtClean="0"/>
              <a:t>producing linguistic </a:t>
            </a:r>
            <a:r>
              <a:rPr lang="en-US" sz="2800" dirty="0" smtClean="0"/>
              <a:t>forms</a:t>
            </a:r>
            <a:r>
              <a:rPr lang="en-US" sz="2800" dirty="0" smtClean="0"/>
              <a:t>.</a:t>
            </a:r>
          </a:p>
          <a:p>
            <a:pPr algn="just"/>
            <a:r>
              <a:rPr lang="en-US" sz="2800" dirty="0" smtClean="0"/>
              <a:t>The most common cause of aphasia is a stroke (when a blood vessel in </a:t>
            </a:r>
            <a:r>
              <a:rPr lang="en-US" sz="2800" dirty="0" smtClean="0"/>
              <a:t>the brain </a:t>
            </a:r>
            <a:r>
              <a:rPr lang="en-US" sz="2800" dirty="0" smtClean="0"/>
              <a:t>is blocked or bursts), though traumatic head injuries from violence or </a:t>
            </a:r>
            <a:r>
              <a:rPr lang="en-US" sz="2800" dirty="0" smtClean="0"/>
              <a:t>an accident </a:t>
            </a:r>
            <a:r>
              <a:rPr lang="en-US" sz="2800" dirty="0" smtClean="0"/>
              <a:t>may have similar effects</a:t>
            </a:r>
            <a:r>
              <a:rPr lang="en-US" sz="2800" dirty="0" smtClean="0"/>
              <a:t>. </a:t>
            </a:r>
            <a:r>
              <a:rPr lang="en-US" sz="2800" dirty="0" smtClean="0"/>
              <a:t>Those effects can range from mild to </a:t>
            </a:r>
            <a:r>
              <a:rPr lang="en-US" sz="2800" dirty="0" smtClean="0"/>
              <a:t>severe reduction </a:t>
            </a:r>
            <a:r>
              <a:rPr lang="en-US" sz="2800" dirty="0" smtClean="0"/>
              <a:t>in the ability to use language.</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Broca’s </a:t>
            </a:r>
            <a:r>
              <a:rPr lang="en-US" sz="2800" b="1" dirty="0" smtClean="0"/>
              <a:t>aphasia </a:t>
            </a:r>
            <a:r>
              <a:rPr lang="en-US" sz="2800" dirty="0" smtClean="0"/>
              <a:t>(also called ‘</a:t>
            </a:r>
            <a:r>
              <a:rPr lang="en-US" sz="2800" dirty="0" smtClean="0"/>
              <a:t>motor aphasia</a:t>
            </a:r>
            <a:r>
              <a:rPr lang="en-US" sz="2800" dirty="0" smtClean="0"/>
              <a:t>’)</a:t>
            </a:r>
            <a:r>
              <a:rPr lang="en-US" sz="2800" b="1" dirty="0" smtClean="0"/>
              <a:t> </a:t>
            </a:r>
            <a:r>
              <a:rPr lang="en-US" sz="2800" dirty="0" smtClean="0"/>
              <a:t>is </a:t>
            </a:r>
            <a:r>
              <a:rPr lang="en-US" sz="2800" dirty="0" smtClean="0"/>
              <a:t>a language disorder in </a:t>
            </a:r>
            <a:r>
              <a:rPr lang="en-US" sz="2800" dirty="0" smtClean="0"/>
              <a:t>which speech </a:t>
            </a:r>
            <a:r>
              <a:rPr lang="en-US" sz="2800" dirty="0" smtClean="0"/>
              <a:t>production is typically </a:t>
            </a:r>
            <a:r>
              <a:rPr lang="en-US" sz="2800" dirty="0" smtClean="0"/>
              <a:t>reduced, distorted</a:t>
            </a:r>
            <a:r>
              <a:rPr lang="en-US" sz="2800" dirty="0" smtClean="0"/>
              <a:t>, slow and missing </a:t>
            </a:r>
            <a:r>
              <a:rPr lang="en-US" sz="2800" dirty="0" smtClean="0"/>
              <a:t>grammatical markers. </a:t>
            </a:r>
            <a:r>
              <a:rPr lang="en-US" sz="2800" dirty="0" smtClean="0"/>
              <a:t>The frequent omission </a:t>
            </a:r>
            <a:r>
              <a:rPr lang="en-US" sz="2800" dirty="0" smtClean="0"/>
              <a:t>of functional </a:t>
            </a:r>
            <a:r>
              <a:rPr lang="en-US" sz="2800" dirty="0" smtClean="0"/>
              <a:t>morphemes (e.g. articles, prepositions) and inflections (e.g. plural </a:t>
            </a:r>
            <a:r>
              <a:rPr lang="en-US" sz="2800" i="1" dirty="0" smtClean="0"/>
              <a:t>-</a:t>
            </a:r>
            <a:r>
              <a:rPr lang="en-US" sz="2800" i="1" dirty="0" smtClean="0"/>
              <a:t>s, </a:t>
            </a:r>
            <a:r>
              <a:rPr lang="en-US" sz="2800" dirty="0" smtClean="0"/>
              <a:t>past </a:t>
            </a:r>
            <a:r>
              <a:rPr lang="en-US" sz="2800" dirty="0" smtClean="0"/>
              <a:t>tense </a:t>
            </a:r>
            <a:r>
              <a:rPr lang="en-US" sz="2800" i="1" dirty="0" smtClean="0"/>
              <a:t>-</a:t>
            </a:r>
            <a:r>
              <a:rPr lang="en-US" sz="2800" i="1" dirty="0" err="1" smtClean="0"/>
              <a:t>ed</a:t>
            </a:r>
            <a:r>
              <a:rPr lang="en-US" sz="2800" i="1" dirty="0" smtClean="0"/>
              <a:t>) </a:t>
            </a:r>
            <a:r>
              <a:rPr lang="en-US" sz="2800" dirty="0" smtClean="0"/>
              <a:t>has led to the characterization of this type of aphasic speech </a:t>
            </a:r>
            <a:r>
              <a:rPr lang="en-US" sz="2800" dirty="0" smtClean="0"/>
              <a:t>as ‘agrammatic</a:t>
            </a:r>
            <a:r>
              <a:rPr lang="en-US" sz="2800" dirty="0" smtClean="0"/>
              <a:t>’. In </a:t>
            </a:r>
            <a:r>
              <a:rPr lang="en-US" sz="2800" b="1" dirty="0" smtClean="0"/>
              <a:t>agrammatic </a:t>
            </a:r>
            <a:r>
              <a:rPr lang="en-US" sz="2800" dirty="0" smtClean="0"/>
              <a:t>speech, the grammatical markers are missing</a:t>
            </a:r>
            <a:r>
              <a:rPr lang="en-US" sz="2800" dirty="0" smtClean="0"/>
              <a:t>. </a:t>
            </a:r>
            <a:r>
              <a:rPr lang="en-US" sz="2800" dirty="0" smtClean="0"/>
              <a:t>In </a:t>
            </a:r>
            <a:r>
              <a:rPr lang="en-US" sz="2800" dirty="0" smtClean="0"/>
              <a:t>Broca’s aphasia</a:t>
            </a:r>
            <a:r>
              <a:rPr lang="en-US" sz="2800" dirty="0" smtClean="0"/>
              <a:t>, comprehension is typically much better than production.</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type of language disorder that results in difficulties in auditory </a:t>
            </a:r>
            <a:r>
              <a:rPr lang="en-US" sz="2800" dirty="0" smtClean="0"/>
              <a:t>comprehension is </a:t>
            </a:r>
            <a:r>
              <a:rPr lang="en-US" sz="2800" dirty="0" smtClean="0"/>
              <a:t>sometimes called ‘sensory aphasia’, but is more commonly known </a:t>
            </a:r>
            <a:r>
              <a:rPr lang="en-US" sz="2800" dirty="0" smtClean="0"/>
              <a:t>as </a:t>
            </a:r>
            <a:r>
              <a:rPr lang="en-US" sz="2800" b="1" dirty="0" smtClean="0"/>
              <a:t>Wernicke’s </a:t>
            </a:r>
            <a:r>
              <a:rPr lang="en-US" sz="2800" b="1" dirty="0" smtClean="0"/>
              <a:t>aphasia</a:t>
            </a:r>
            <a:r>
              <a:rPr lang="en-US" sz="2800" dirty="0" smtClean="0"/>
              <a:t>. Someone suffering from this disorder can actually </a:t>
            </a:r>
            <a:r>
              <a:rPr lang="en-US" sz="2800" dirty="0" smtClean="0"/>
              <a:t>produce very </a:t>
            </a:r>
            <a:r>
              <a:rPr lang="en-US" sz="2800" dirty="0" smtClean="0"/>
              <a:t>fluent speech which is, however, often difficult to make </a:t>
            </a:r>
            <a:r>
              <a:rPr lang="en-US" sz="2800" dirty="0" smtClean="0"/>
              <a:t>sense </a:t>
            </a:r>
            <a:r>
              <a:rPr lang="en-US" sz="2800" dirty="0" smtClean="0"/>
              <a:t>of</a:t>
            </a:r>
            <a:r>
              <a:rPr lang="en-US" sz="2800" dirty="0" smtClean="0"/>
              <a:t>.</a:t>
            </a:r>
          </a:p>
          <a:p>
            <a:pPr algn="just"/>
            <a:r>
              <a:rPr lang="en-US" sz="2800" dirty="0" smtClean="0"/>
              <a:t>Difficulty in finding the correct word, sometimes referred to as </a:t>
            </a:r>
            <a:r>
              <a:rPr lang="en-US" sz="2800" b="1" dirty="0" smtClean="0"/>
              <a:t>anomia</a:t>
            </a:r>
            <a:r>
              <a:rPr lang="en-US" sz="2800" dirty="0" smtClean="0"/>
              <a:t>, </a:t>
            </a:r>
            <a:r>
              <a:rPr lang="en-US" sz="2800" dirty="0" smtClean="0"/>
              <a:t>also happens </a:t>
            </a:r>
            <a:r>
              <a:rPr lang="en-US" sz="2800" dirty="0" smtClean="0"/>
              <a:t>in Wernicke’s aphasia.</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b="1" dirty="0" smtClean="0"/>
              <a:t>Conduction aphasia </a:t>
            </a:r>
            <a:r>
              <a:rPr lang="en-US" sz="2800" dirty="0" smtClean="0"/>
              <a:t>is </a:t>
            </a:r>
            <a:r>
              <a:rPr lang="en-US" sz="2800" dirty="0" smtClean="0"/>
              <a:t>a language </a:t>
            </a:r>
            <a:r>
              <a:rPr lang="en-US" sz="2800" dirty="0" smtClean="0"/>
              <a:t>disorder associated </a:t>
            </a:r>
            <a:r>
              <a:rPr lang="en-US" sz="2800" dirty="0" smtClean="0"/>
              <a:t>with damage to the </a:t>
            </a:r>
            <a:r>
              <a:rPr lang="en-US" sz="2800" dirty="0" smtClean="0"/>
              <a:t>arcuate fasciculus </a:t>
            </a:r>
            <a:r>
              <a:rPr lang="en-US" sz="2800" dirty="0" smtClean="0"/>
              <a:t>in which repeating words </a:t>
            </a:r>
            <a:r>
              <a:rPr lang="en-US" sz="2800" dirty="0" smtClean="0"/>
              <a:t>or phrases </a:t>
            </a:r>
            <a:r>
              <a:rPr lang="en-US" sz="2800" dirty="0" smtClean="0"/>
              <a:t>is </a:t>
            </a:r>
            <a:r>
              <a:rPr lang="en-US" sz="2800" dirty="0" smtClean="0"/>
              <a:t>difficult. </a:t>
            </a:r>
            <a:r>
              <a:rPr lang="en-US" sz="2800" dirty="0" smtClean="0"/>
              <a:t>Individuals </a:t>
            </a:r>
            <a:r>
              <a:rPr lang="en-US" sz="2800" dirty="0" smtClean="0"/>
              <a:t>suffering from </a:t>
            </a:r>
            <a:r>
              <a:rPr lang="en-US" sz="2800" dirty="0" smtClean="0"/>
              <a:t>this disorder sometimes mispronounce words, but typically do not </a:t>
            </a:r>
            <a:r>
              <a:rPr lang="en-US" sz="2800" dirty="0" smtClean="0"/>
              <a:t>have articulation </a:t>
            </a:r>
            <a:r>
              <a:rPr lang="en-US" sz="2800" dirty="0" smtClean="0"/>
              <a:t>problems. They are fluent, but may have disrupted rhythm </a:t>
            </a:r>
            <a:r>
              <a:rPr lang="en-US" sz="2800" dirty="0" smtClean="0"/>
              <a:t>because of </a:t>
            </a:r>
            <a:r>
              <a:rPr lang="en-US" sz="2800" dirty="0" smtClean="0"/>
              <a:t>pauses and hesitations. Comprehension of spoken words is normally </a:t>
            </a:r>
            <a:r>
              <a:rPr lang="en-US" sz="2800" dirty="0" smtClean="0"/>
              <a:t>good. However</a:t>
            </a:r>
            <a:r>
              <a:rPr lang="en-US" sz="2800" dirty="0" smtClean="0"/>
              <a:t>, the task of repeating a word or phrase (spoken by someone </a:t>
            </a:r>
            <a:r>
              <a:rPr lang="en-US" sz="2800" dirty="0" smtClean="0"/>
              <a:t>else) creates </a:t>
            </a:r>
            <a:r>
              <a:rPr lang="en-US" sz="2800" dirty="0" smtClean="0"/>
              <a:t>major </a:t>
            </a:r>
            <a:r>
              <a:rPr lang="en-US" sz="2800" dirty="0" smtClean="0"/>
              <a:t>difficulty.</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Conduction </a:t>
            </a:r>
            <a:r>
              <a:rPr lang="en-US" sz="3200" b="1" dirty="0" smtClean="0"/>
              <a:t>aphasia</a:t>
            </a:r>
            <a:endParaRPr lang="en-US" sz="3200" dirty="0"/>
          </a:p>
        </p:txBody>
      </p:sp>
      <p:sp>
        <p:nvSpPr>
          <p:cNvPr id="3" name="Content Placeholder 2"/>
          <p:cNvSpPr>
            <a:spLocks noGrp="1"/>
          </p:cNvSpPr>
          <p:nvPr>
            <p:ph idx="1"/>
          </p:nvPr>
        </p:nvSpPr>
        <p:spPr/>
        <p:txBody>
          <a:bodyPr/>
          <a:lstStyle/>
          <a:p>
            <a:pPr algn="just"/>
            <a:r>
              <a:rPr lang="en-US" sz="2800" dirty="0" smtClean="0"/>
              <a:t>Language disorders of the type we have described are almost </a:t>
            </a:r>
            <a:r>
              <a:rPr lang="en-US" sz="2800" dirty="0" smtClean="0"/>
              <a:t>always the </a:t>
            </a:r>
            <a:r>
              <a:rPr lang="en-US" sz="2800" dirty="0" smtClean="0"/>
              <a:t>result of injury to the left hemisphere. This left hemisphere dominance </a:t>
            </a:r>
            <a:r>
              <a:rPr lang="en-US" sz="2800" dirty="0" smtClean="0"/>
              <a:t>for language </a:t>
            </a:r>
            <a:r>
              <a:rPr lang="en-US" sz="2800" dirty="0" smtClean="0"/>
              <a:t>has also been demonstrated by another approach to the </a:t>
            </a:r>
            <a:r>
              <a:rPr lang="en-US" sz="2800" dirty="0" smtClean="0"/>
              <a:t>investigation of </a:t>
            </a:r>
            <a:r>
              <a:rPr lang="en-US" sz="2800" dirty="0" smtClean="0"/>
              <a:t>language and the brain.</a:t>
            </a: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p:cNvPicPr>
            <a:picLocks noGrp="1" noChangeAspect="1" noChangeArrowheads="1"/>
          </p:cNvPicPr>
          <p:nvPr>
            <p:ph idx="1"/>
          </p:nvPr>
        </p:nvPicPr>
        <p:blipFill>
          <a:blip r:embed="rId6"/>
          <a:srcRect/>
          <a:stretch>
            <a:fillRect/>
          </a:stretch>
        </p:blipFill>
        <p:spPr bwMode="auto">
          <a:xfrm>
            <a:off x="2347752" y="1600200"/>
            <a:ext cx="5210495" cy="4525963"/>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Dichotic </a:t>
            </a:r>
            <a:r>
              <a:rPr lang="en-US" sz="3200" b="1" dirty="0" smtClean="0"/>
              <a:t>listening</a:t>
            </a:r>
            <a:endParaRPr lang="en-US" sz="3200" dirty="0"/>
          </a:p>
        </p:txBody>
      </p:sp>
      <p:sp>
        <p:nvSpPr>
          <p:cNvPr id="3" name="Content Placeholder 2"/>
          <p:cNvSpPr>
            <a:spLocks noGrp="1"/>
          </p:cNvSpPr>
          <p:nvPr>
            <p:ph idx="1"/>
          </p:nvPr>
        </p:nvSpPr>
        <p:spPr/>
        <p:txBody>
          <a:bodyPr/>
          <a:lstStyle/>
          <a:p>
            <a:pPr algn="just"/>
            <a:r>
              <a:rPr lang="en-US" sz="2800" dirty="0" smtClean="0"/>
              <a:t>An experimental technique that has demonstrated a left hemisphere </a:t>
            </a:r>
            <a:r>
              <a:rPr lang="en-US" sz="2800" dirty="0" smtClean="0"/>
              <a:t>dominance for </a:t>
            </a:r>
            <a:r>
              <a:rPr lang="en-US" sz="2800" dirty="0" smtClean="0"/>
              <a:t>syllable and word processing is called the </a:t>
            </a:r>
            <a:r>
              <a:rPr lang="en-US" sz="2800" b="1" dirty="0" smtClean="0"/>
              <a:t>dichotic listening test</a:t>
            </a:r>
            <a:r>
              <a:rPr lang="en-US" sz="2800" dirty="0" smtClean="0"/>
              <a:t>. </a:t>
            </a:r>
            <a:r>
              <a:rPr lang="en-US" sz="2800" dirty="0" smtClean="0"/>
              <a:t>This technique </a:t>
            </a:r>
            <a:r>
              <a:rPr lang="en-US" sz="2800" dirty="0" smtClean="0"/>
              <a:t>uses the generally established fact that anything experienced on </a:t>
            </a:r>
            <a:r>
              <a:rPr lang="en-US" sz="2800" dirty="0" smtClean="0"/>
              <a:t>the right-hand </a:t>
            </a:r>
            <a:r>
              <a:rPr lang="en-US" sz="2800" dirty="0" smtClean="0"/>
              <a:t>side of the body is processed in the left hemisphere, and </a:t>
            </a:r>
            <a:r>
              <a:rPr lang="en-US" sz="2800" dirty="0" smtClean="0"/>
              <a:t>anything on </a:t>
            </a:r>
            <a:r>
              <a:rPr lang="en-US" sz="2800" dirty="0" smtClean="0"/>
              <a:t>the left side is processed in the right hemisphere</a:t>
            </a:r>
            <a:r>
              <a:rPr lang="en-US" sz="2800" dirty="0" smtClean="0"/>
              <a:t>. </a:t>
            </a:r>
            <a:r>
              <a:rPr lang="en-US" sz="2800" dirty="0" smtClean="0"/>
              <a:t>So, a basic assumption would </a:t>
            </a:r>
            <a:r>
              <a:rPr lang="en-US" sz="2800" dirty="0" smtClean="0"/>
              <a:t>be that </a:t>
            </a:r>
            <a:r>
              <a:rPr lang="en-US" sz="2800" dirty="0" smtClean="0"/>
              <a:t>a signal coming in the right ear will go to the left hemisphere and a </a:t>
            </a:r>
            <a:r>
              <a:rPr lang="en-US" sz="2800" dirty="0" smtClean="0"/>
              <a:t>signal coming </a:t>
            </a:r>
            <a:r>
              <a:rPr lang="en-US" sz="2800" dirty="0" smtClean="0"/>
              <a:t>in the left ear will go to the right hemisphere.</a:t>
            </a:r>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200" b="1" dirty="0" smtClean="0"/>
              <a:t>Dichotic listening</a:t>
            </a:r>
            <a:endParaRPr lang="en-US" sz="3200" dirty="0"/>
          </a:p>
        </p:txBody>
      </p:sp>
      <p:sp>
        <p:nvSpPr>
          <p:cNvPr id="3" name="Content Placeholder 2"/>
          <p:cNvSpPr>
            <a:spLocks noGrp="1"/>
          </p:cNvSpPr>
          <p:nvPr>
            <p:ph idx="1"/>
          </p:nvPr>
        </p:nvSpPr>
        <p:spPr/>
        <p:txBody>
          <a:bodyPr/>
          <a:lstStyle/>
          <a:p>
            <a:pPr algn="just"/>
            <a:r>
              <a:rPr lang="en-US" sz="2800" dirty="0" smtClean="0"/>
              <a:t>In this process, the language signal received through the left ear is first sent </a:t>
            </a:r>
            <a:r>
              <a:rPr lang="en-US" sz="2800" dirty="0" smtClean="0"/>
              <a:t>to the </a:t>
            </a:r>
            <a:r>
              <a:rPr lang="en-US" sz="2800" dirty="0" smtClean="0"/>
              <a:t>right hemisphere and then has to be sent to the left hemisphere (</a:t>
            </a:r>
            <a:r>
              <a:rPr lang="en-US" sz="2800" dirty="0" smtClean="0"/>
              <a:t>language center</a:t>
            </a:r>
            <a:r>
              <a:rPr lang="en-US" sz="2800" dirty="0" smtClean="0"/>
              <a:t>) for processing. This non-direct route takes longer than a linguistic </a:t>
            </a:r>
            <a:r>
              <a:rPr lang="en-US" sz="2800" dirty="0" smtClean="0"/>
              <a:t>signal received </a:t>
            </a:r>
            <a:r>
              <a:rPr lang="en-US" sz="2800" dirty="0" smtClean="0"/>
              <a:t>through the right ear and going directly to the left hemisphere. </a:t>
            </a:r>
            <a:r>
              <a:rPr lang="en-US" sz="2800" dirty="0" smtClean="0"/>
              <a:t>First signal </a:t>
            </a:r>
            <a:r>
              <a:rPr lang="en-US" sz="2800" dirty="0" smtClean="0"/>
              <a:t>to get processed wins.</a:t>
            </a:r>
            <a:endParaRPr lang="en-US"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The apparent specialization of the left hemisphere for language is </a:t>
            </a:r>
            <a:r>
              <a:rPr lang="en-US" sz="2800" dirty="0" smtClean="0"/>
              <a:t>usually described </a:t>
            </a:r>
            <a:r>
              <a:rPr lang="en-US" sz="2800" dirty="0" smtClean="0"/>
              <a:t>in terms of lateral dominance or </a:t>
            </a:r>
            <a:r>
              <a:rPr lang="en-US" sz="2800" b="1" dirty="0" smtClean="0"/>
              <a:t>lateralization </a:t>
            </a:r>
            <a:r>
              <a:rPr lang="en-US" sz="2800" dirty="0" smtClean="0"/>
              <a:t>(one-sidedness</a:t>
            </a:r>
            <a:r>
              <a:rPr lang="en-US" sz="2800" dirty="0" smtClean="0"/>
              <a:t>). </a:t>
            </a:r>
            <a:r>
              <a:rPr lang="en-US" sz="2800" dirty="0" smtClean="0"/>
              <a:t>it is generally thought that the lateralization process begins in early </a:t>
            </a:r>
            <a:r>
              <a:rPr lang="en-US" sz="2800" dirty="0" smtClean="0"/>
              <a:t>childhood. It </a:t>
            </a:r>
            <a:r>
              <a:rPr lang="en-US" sz="2800" dirty="0" smtClean="0"/>
              <a:t>coincides with the period during which language acquisition </a:t>
            </a:r>
            <a:r>
              <a:rPr lang="en-US" sz="2800" dirty="0" smtClean="0"/>
              <a:t>takes place</a:t>
            </a:r>
            <a:r>
              <a:rPr lang="en-US" sz="2800" dirty="0" smtClean="0"/>
              <a:t>. During childhood, there is a period when the human brain is most </a:t>
            </a:r>
            <a:r>
              <a:rPr lang="en-US" sz="2800" dirty="0" smtClean="0"/>
              <a:t>ready to </a:t>
            </a:r>
            <a:r>
              <a:rPr lang="en-US" sz="2800" dirty="0" smtClean="0"/>
              <a:t>receive input and learn a particular language. This is known as </a:t>
            </a:r>
            <a:r>
              <a:rPr lang="en-US" sz="2800" b="1" dirty="0" smtClean="0"/>
              <a:t>the </a:t>
            </a:r>
            <a:r>
              <a:rPr lang="en-US" sz="2800" b="1" dirty="0" smtClean="0"/>
              <a:t>critical period</a:t>
            </a:r>
            <a:r>
              <a:rPr lang="en-US" sz="2800" b="1" dirty="0" smtClean="0"/>
              <a:t>.</a:t>
            </a:r>
            <a:endParaRPr 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just"/>
            <a:r>
              <a:rPr lang="en-US" sz="3200" b="1" dirty="0" smtClean="0"/>
              <a:t>The critical </a:t>
            </a:r>
            <a:r>
              <a:rPr lang="en-US" sz="3200" b="1" dirty="0" smtClean="0"/>
              <a:t>period</a:t>
            </a:r>
            <a:endParaRPr lang="en-US" sz="3200" dirty="0"/>
          </a:p>
        </p:txBody>
      </p:sp>
      <p:sp>
        <p:nvSpPr>
          <p:cNvPr id="3" name="Content Placeholder 2"/>
          <p:cNvSpPr>
            <a:spLocks noGrp="1"/>
          </p:cNvSpPr>
          <p:nvPr>
            <p:ph idx="1"/>
          </p:nvPr>
        </p:nvSpPr>
        <p:spPr/>
        <p:txBody>
          <a:bodyPr/>
          <a:lstStyle/>
          <a:p>
            <a:pPr algn="just"/>
            <a:r>
              <a:rPr lang="en-US" sz="2800" dirty="0" smtClean="0"/>
              <a:t>Though some think it may start earlier, the general view is that the </a:t>
            </a:r>
            <a:r>
              <a:rPr lang="en-US" sz="2800" dirty="0" smtClean="0"/>
              <a:t>critical period </a:t>
            </a:r>
            <a:r>
              <a:rPr lang="en-US" sz="2800" dirty="0" smtClean="0"/>
              <a:t>for first language acquisition lasts from birth until puberty. If a child </a:t>
            </a:r>
            <a:r>
              <a:rPr lang="en-US" sz="2800" dirty="0" smtClean="0"/>
              <a:t>does not </a:t>
            </a:r>
            <a:r>
              <a:rPr lang="en-US" sz="2800" dirty="0" smtClean="0"/>
              <a:t>acquire language during this period, for any one of a number of </a:t>
            </a:r>
            <a:r>
              <a:rPr lang="en-US" sz="2800" dirty="0" smtClean="0"/>
              <a:t>reasons, then </a:t>
            </a:r>
            <a:r>
              <a:rPr lang="en-US" sz="2800" dirty="0" smtClean="0"/>
              <a:t>he or she will find it almost impossible to learn language later on.</a:t>
            </a:r>
            <a:endParaRPr lang="en-US"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95300" y="274638"/>
          <a:ext cx="89154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pPr algn="just"/>
            <a:r>
              <a:rPr lang="en-US" sz="2800" dirty="0" smtClean="0"/>
              <a:t> A girl discovered in 1970 at age 13 who </a:t>
            </a:r>
            <a:r>
              <a:rPr lang="en-US" sz="2800" dirty="0" smtClean="0"/>
              <a:t>had not </a:t>
            </a:r>
            <a:r>
              <a:rPr lang="en-US" sz="2800" dirty="0" smtClean="0"/>
              <a:t>acquired her </a:t>
            </a:r>
            <a:r>
              <a:rPr lang="en-US" sz="2800" dirty="0" smtClean="0"/>
              <a:t>first language. </a:t>
            </a:r>
          </a:p>
          <a:p>
            <a:pPr algn="just"/>
            <a:r>
              <a:rPr lang="en-US" sz="2800" dirty="0" smtClean="0"/>
              <a:t>Spent </a:t>
            </a:r>
            <a:r>
              <a:rPr lang="en-US" sz="2800" dirty="0" smtClean="0"/>
              <a:t>her life in a state of physical, </a:t>
            </a:r>
            <a:r>
              <a:rPr lang="en-US" sz="2800" dirty="0" smtClean="0"/>
              <a:t>sensory, social</a:t>
            </a:r>
            <a:r>
              <a:rPr lang="en-US" sz="2800" dirty="0" smtClean="0"/>
              <a:t>, and emotional deprivation.</a:t>
            </a:r>
          </a:p>
          <a:p>
            <a:pPr algn="just"/>
            <a:r>
              <a:rPr lang="en-US" sz="2800" dirty="0" smtClean="0"/>
              <a:t> Unable to speak</a:t>
            </a:r>
          </a:p>
          <a:p>
            <a:pPr algn="just"/>
            <a:r>
              <a:rPr lang="en-US" sz="2800" dirty="0" smtClean="0"/>
              <a:t> Started to imitate sounds, but </a:t>
            </a:r>
            <a:r>
              <a:rPr lang="en-US" sz="2800" dirty="0" smtClean="0"/>
              <a:t>couldn’t produce </a:t>
            </a:r>
            <a:r>
              <a:rPr lang="en-US" sz="2800" dirty="0" smtClean="0"/>
              <a:t>grammatically complex speech.</a:t>
            </a:r>
          </a:p>
          <a:p>
            <a:pPr algn="just"/>
            <a:r>
              <a:rPr lang="en-US" sz="2800" dirty="0" smtClean="0"/>
              <a:t> She was using the right hemisphere: </a:t>
            </a:r>
            <a:r>
              <a:rPr lang="en-US" sz="2800" dirty="0" smtClean="0"/>
              <a:t>in dichotic listening, </a:t>
            </a:r>
            <a:r>
              <a:rPr lang="en-US" sz="2800" dirty="0" smtClean="0"/>
              <a:t>she showed </a:t>
            </a:r>
            <a:r>
              <a:rPr lang="en-US" sz="2800" i="1" dirty="0" smtClean="0"/>
              <a:t>‘left </a:t>
            </a:r>
            <a:r>
              <a:rPr lang="en-US" sz="2800" i="1" dirty="0" smtClean="0"/>
              <a:t>ear </a:t>
            </a:r>
            <a:r>
              <a:rPr lang="en-US" sz="2800" dirty="0" smtClean="0"/>
              <a:t>advantage</a:t>
            </a:r>
            <a:r>
              <a:rPr lang="en-US" sz="2800" dirty="0" smtClean="0"/>
              <a:t>’</a:t>
            </a:r>
            <a:endParaRPr lang="en-US" sz="2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3781</TotalTime>
  <Words>1845</Words>
  <Application>Microsoft Office PowerPoint</Application>
  <PresentationFormat>A4 Paper (210x297 mm)</PresentationFormat>
  <Paragraphs>97</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Slide 1</vt:lpstr>
      <vt:lpstr>11th Lecture</vt:lpstr>
      <vt:lpstr>Slide 3</vt:lpstr>
      <vt:lpstr>Lecture Elements</vt:lpstr>
      <vt:lpstr>Slide 5</vt:lpstr>
      <vt:lpstr>Slide 6</vt:lpstr>
      <vt:lpstr>Slide 7</vt:lpstr>
      <vt:lpstr>Parts of the brain</vt:lpstr>
      <vt:lpstr>Slide 9</vt:lpstr>
      <vt:lpstr>Slide 10</vt:lpstr>
      <vt:lpstr>Slide 11</vt:lpstr>
      <vt:lpstr>Slide 12</vt:lpstr>
      <vt:lpstr>The motor cortex and the arcuate fasciculus</vt:lpstr>
      <vt:lpstr>Slide 14</vt:lpstr>
      <vt:lpstr>The localization view</vt:lpstr>
      <vt:lpstr>The localization view</vt:lpstr>
      <vt:lpstr>Slide 17</vt:lpstr>
      <vt:lpstr>Slide 18</vt:lpstr>
      <vt:lpstr>Slide 19</vt:lpstr>
      <vt:lpstr>Slide 20</vt:lpstr>
      <vt:lpstr>Slide 21</vt:lpstr>
      <vt:lpstr>Slide 22</vt:lpstr>
      <vt:lpstr>Slide 23</vt:lpstr>
      <vt:lpstr>Conduction aphasia</vt:lpstr>
      <vt:lpstr>Slide 25</vt:lpstr>
      <vt:lpstr>Dichotic listening</vt:lpstr>
      <vt:lpstr>Dichotic listening</vt:lpstr>
      <vt:lpstr>Slide 28</vt:lpstr>
      <vt:lpstr>The critical period</vt:lpstr>
      <vt:lpstr>Slide 30</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211</cp:revision>
  <dcterms:created xsi:type="dcterms:W3CDTF">2009-10-14T19:14:34Z</dcterms:created>
  <dcterms:modified xsi:type="dcterms:W3CDTF">2011-11-20T09:57:18Z</dcterms:modified>
</cp:coreProperties>
</file>