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7" r:id="rId4"/>
    <p:sldId id="311" r:id="rId5"/>
    <p:sldId id="300" r:id="rId6"/>
    <p:sldId id="316" r:id="rId7"/>
    <p:sldId id="302" r:id="rId8"/>
    <p:sldId id="317" r:id="rId9"/>
    <p:sldId id="297" r:id="rId10"/>
    <p:sldId id="303" r:id="rId11"/>
    <p:sldId id="318" r:id="rId12"/>
    <p:sldId id="319" r:id="rId13"/>
    <p:sldId id="304" r:id="rId14"/>
    <p:sldId id="305" r:id="rId15"/>
    <p:sldId id="306" r:id="rId16"/>
    <p:sldId id="307" r:id="rId17"/>
    <p:sldId id="320" r:id="rId18"/>
    <p:sldId id="308" r:id="rId19"/>
    <p:sldId id="309" r:id="rId20"/>
    <p:sldId id="315" r:id="rId21"/>
    <p:sldId id="321" r:id="rId22"/>
    <p:sldId id="314" r:id="rId23"/>
    <p:sldId id="322" r:id="rId24"/>
    <p:sldId id="313" r:id="rId25"/>
    <p:sldId id="323" r:id="rId26"/>
    <p:sldId id="324"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64" d="100"/>
          <a:sy n="64" d="100"/>
        </p:scale>
        <p:origin x="-456" y="-27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3AFF19-ABF4-4BEF-9DF1-1AE9CB91E8F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ADDA121-D00D-4C72-9804-A52CD5202570}">
      <dgm:prSet/>
      <dgm:spPr/>
      <dgm:t>
        <a:bodyPr/>
        <a:lstStyle/>
        <a:p>
          <a:pPr algn="ctr" rtl="0"/>
          <a:r>
            <a:rPr lang="en-US" b="1" baseline="0" dirty="0" smtClean="0"/>
            <a:t>Introduction</a:t>
          </a:r>
          <a:endParaRPr lang="en-US" b="1" baseline="0" dirty="0"/>
        </a:p>
      </dgm:t>
    </dgm:pt>
    <dgm:pt modelId="{582CB09B-D49D-48AB-BB6C-2576F20858E3}" type="parTrans" cxnId="{4EB79835-4235-485A-8D86-6CD08EA75629}">
      <dgm:prSet/>
      <dgm:spPr/>
      <dgm:t>
        <a:bodyPr/>
        <a:lstStyle/>
        <a:p>
          <a:endParaRPr lang="en-US"/>
        </a:p>
      </dgm:t>
    </dgm:pt>
    <dgm:pt modelId="{DFC515C6-692C-44B0-AC67-41F4C12C26E5}" type="sibTrans" cxnId="{4EB79835-4235-485A-8D86-6CD08EA75629}">
      <dgm:prSet/>
      <dgm:spPr/>
      <dgm:t>
        <a:bodyPr/>
        <a:lstStyle/>
        <a:p>
          <a:endParaRPr lang="en-US"/>
        </a:p>
      </dgm:t>
    </dgm:pt>
    <dgm:pt modelId="{6B27DCDF-C2C2-47A6-8ACD-9FD32D0B1588}" type="pres">
      <dgm:prSet presAssocID="{333AFF19-ABF4-4BEF-9DF1-1AE9CB91E8F1}" presName="linear" presStyleCnt="0">
        <dgm:presLayoutVars>
          <dgm:animLvl val="lvl"/>
          <dgm:resizeHandles val="exact"/>
        </dgm:presLayoutVars>
      </dgm:prSet>
      <dgm:spPr/>
      <dgm:t>
        <a:bodyPr/>
        <a:lstStyle/>
        <a:p>
          <a:endParaRPr lang="en-US"/>
        </a:p>
      </dgm:t>
    </dgm:pt>
    <dgm:pt modelId="{63F5B362-93E8-4B5E-BF78-F6263D4D3874}" type="pres">
      <dgm:prSet presAssocID="{8ADDA121-D00D-4C72-9804-A52CD5202570}" presName="parentText" presStyleLbl="node1" presStyleIdx="0" presStyleCnt="1">
        <dgm:presLayoutVars>
          <dgm:chMax val="0"/>
          <dgm:bulletEnabled val="1"/>
        </dgm:presLayoutVars>
      </dgm:prSet>
      <dgm:spPr/>
      <dgm:t>
        <a:bodyPr/>
        <a:lstStyle/>
        <a:p>
          <a:endParaRPr lang="en-US"/>
        </a:p>
      </dgm:t>
    </dgm:pt>
  </dgm:ptLst>
  <dgm:cxnLst>
    <dgm:cxn modelId="{25381035-5931-4A57-93E8-AC3E86489C20}" type="presOf" srcId="{8ADDA121-D00D-4C72-9804-A52CD5202570}" destId="{63F5B362-93E8-4B5E-BF78-F6263D4D3874}" srcOrd="0" destOrd="0" presId="urn:microsoft.com/office/officeart/2005/8/layout/vList2"/>
    <dgm:cxn modelId="{9F020606-38B9-47C7-88D9-4ECE52787F1E}" type="presOf" srcId="{333AFF19-ABF4-4BEF-9DF1-1AE9CB91E8F1}" destId="{6B27DCDF-C2C2-47A6-8ACD-9FD32D0B1588}" srcOrd="0" destOrd="0" presId="urn:microsoft.com/office/officeart/2005/8/layout/vList2"/>
    <dgm:cxn modelId="{4EB79835-4235-485A-8D86-6CD08EA75629}" srcId="{333AFF19-ABF4-4BEF-9DF1-1AE9CB91E8F1}" destId="{8ADDA121-D00D-4C72-9804-A52CD5202570}" srcOrd="0" destOrd="0" parTransId="{582CB09B-D49D-48AB-BB6C-2576F20858E3}" sibTransId="{DFC515C6-692C-44B0-AC67-41F4C12C26E5}"/>
    <dgm:cxn modelId="{7ADC6D96-201A-494A-9699-0907F7D7477C}" type="presParOf" srcId="{6B27DCDF-C2C2-47A6-8ACD-9FD32D0B1588}" destId="{63F5B362-93E8-4B5E-BF78-F6263D4D387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50CB14-A7C0-4948-8ED4-BD636CA58B3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8FBE5F2-0729-4688-955D-8F66CE93F84F}">
      <dgm:prSet/>
      <dgm:spPr/>
      <dgm:t>
        <a:bodyPr/>
        <a:lstStyle/>
        <a:p>
          <a:pPr algn="ctr" rtl="0"/>
          <a:r>
            <a:rPr lang="en-US" b="1" baseline="0" dirty="0" smtClean="0"/>
            <a:t>Grammar</a:t>
          </a:r>
          <a:endParaRPr lang="en-US" b="1" baseline="0" dirty="0"/>
        </a:p>
      </dgm:t>
    </dgm:pt>
    <dgm:pt modelId="{83137AAD-E19B-4C00-995B-1228A4B45F72}" type="parTrans" cxnId="{1640893B-7D4D-4504-8236-41973AA4134F}">
      <dgm:prSet/>
      <dgm:spPr/>
      <dgm:t>
        <a:bodyPr/>
        <a:lstStyle/>
        <a:p>
          <a:endParaRPr lang="en-US"/>
        </a:p>
      </dgm:t>
    </dgm:pt>
    <dgm:pt modelId="{6DAC192F-0C9A-4FBA-BA47-38CD030CADCE}" type="sibTrans" cxnId="{1640893B-7D4D-4504-8236-41973AA4134F}">
      <dgm:prSet/>
      <dgm:spPr/>
      <dgm:t>
        <a:bodyPr/>
        <a:lstStyle/>
        <a:p>
          <a:endParaRPr lang="en-US"/>
        </a:p>
      </dgm:t>
    </dgm:pt>
    <dgm:pt modelId="{FE04127E-1946-4436-9092-72D797494053}" type="pres">
      <dgm:prSet presAssocID="{8B50CB14-A7C0-4948-8ED4-BD636CA58B3A}" presName="linear" presStyleCnt="0">
        <dgm:presLayoutVars>
          <dgm:animLvl val="lvl"/>
          <dgm:resizeHandles val="exact"/>
        </dgm:presLayoutVars>
      </dgm:prSet>
      <dgm:spPr/>
      <dgm:t>
        <a:bodyPr/>
        <a:lstStyle/>
        <a:p>
          <a:endParaRPr lang="en-US"/>
        </a:p>
      </dgm:t>
    </dgm:pt>
    <dgm:pt modelId="{A3A64B12-F811-4BF4-939C-13DA84F739BA}" type="pres">
      <dgm:prSet presAssocID="{48FBE5F2-0729-4688-955D-8F66CE93F84F}" presName="parentText" presStyleLbl="node1" presStyleIdx="0" presStyleCnt="1">
        <dgm:presLayoutVars>
          <dgm:chMax val="0"/>
          <dgm:bulletEnabled val="1"/>
        </dgm:presLayoutVars>
      </dgm:prSet>
      <dgm:spPr/>
      <dgm:t>
        <a:bodyPr/>
        <a:lstStyle/>
        <a:p>
          <a:endParaRPr lang="en-US"/>
        </a:p>
      </dgm:t>
    </dgm:pt>
  </dgm:ptLst>
  <dgm:cxnLst>
    <dgm:cxn modelId="{650EC78B-3782-4992-8162-258A1BBCD8DD}" type="presOf" srcId="{8B50CB14-A7C0-4948-8ED4-BD636CA58B3A}" destId="{FE04127E-1946-4436-9092-72D797494053}" srcOrd="0" destOrd="0" presId="urn:microsoft.com/office/officeart/2005/8/layout/vList2"/>
    <dgm:cxn modelId="{1640893B-7D4D-4504-8236-41973AA4134F}" srcId="{8B50CB14-A7C0-4948-8ED4-BD636CA58B3A}" destId="{48FBE5F2-0729-4688-955D-8F66CE93F84F}" srcOrd="0" destOrd="0" parTransId="{83137AAD-E19B-4C00-995B-1228A4B45F72}" sibTransId="{6DAC192F-0C9A-4FBA-BA47-38CD030CADCE}"/>
    <dgm:cxn modelId="{04836D35-AA34-4D81-BC5F-CAF22F15D9DC}" type="presOf" srcId="{48FBE5F2-0729-4688-955D-8F66CE93F84F}" destId="{A3A64B12-F811-4BF4-939C-13DA84F739BA}" srcOrd="0" destOrd="0" presId="urn:microsoft.com/office/officeart/2005/8/layout/vList2"/>
    <dgm:cxn modelId="{6C0ADC41-DE25-4D1C-BED5-C9E2F88F8D4A}" type="presParOf" srcId="{FE04127E-1946-4436-9092-72D797494053}" destId="{A3A64B12-F811-4BF4-939C-13DA84F739B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F684E0-3295-43A5-886A-17CB25B961D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871655A-6F33-4E76-8479-D72116D3693F}">
      <dgm:prSet/>
      <dgm:spPr/>
      <dgm:t>
        <a:bodyPr/>
        <a:lstStyle/>
        <a:p>
          <a:pPr algn="ctr" rtl="0"/>
          <a:r>
            <a:rPr lang="en-US" b="1" baseline="0" dirty="0" smtClean="0"/>
            <a:t>Traditional grammar </a:t>
          </a:r>
          <a:endParaRPr lang="en-US" b="1" baseline="0" dirty="0"/>
        </a:p>
      </dgm:t>
    </dgm:pt>
    <dgm:pt modelId="{3CF0054F-C3E5-46EF-B4F3-AA4D5CEA88A5}" type="parTrans" cxnId="{6E28DC55-DF60-4F26-B866-D77E2B68F9BE}">
      <dgm:prSet/>
      <dgm:spPr/>
      <dgm:t>
        <a:bodyPr/>
        <a:lstStyle/>
        <a:p>
          <a:endParaRPr lang="en-US"/>
        </a:p>
      </dgm:t>
    </dgm:pt>
    <dgm:pt modelId="{88BF64AD-F1CA-44F7-B32A-52CE9561A527}" type="sibTrans" cxnId="{6E28DC55-DF60-4F26-B866-D77E2B68F9BE}">
      <dgm:prSet/>
      <dgm:spPr/>
      <dgm:t>
        <a:bodyPr/>
        <a:lstStyle/>
        <a:p>
          <a:endParaRPr lang="en-US"/>
        </a:p>
      </dgm:t>
    </dgm:pt>
    <dgm:pt modelId="{5F3F2315-8515-4C90-BCF9-224DCDEFA2A9}" type="pres">
      <dgm:prSet presAssocID="{B4F684E0-3295-43A5-886A-17CB25B961D7}" presName="linear" presStyleCnt="0">
        <dgm:presLayoutVars>
          <dgm:animLvl val="lvl"/>
          <dgm:resizeHandles val="exact"/>
        </dgm:presLayoutVars>
      </dgm:prSet>
      <dgm:spPr/>
      <dgm:t>
        <a:bodyPr/>
        <a:lstStyle/>
        <a:p>
          <a:endParaRPr lang="en-US"/>
        </a:p>
      </dgm:t>
    </dgm:pt>
    <dgm:pt modelId="{F4259C74-2771-44F1-B4CD-34DBADF437D5}" type="pres">
      <dgm:prSet presAssocID="{7871655A-6F33-4E76-8479-D72116D3693F}" presName="parentText" presStyleLbl="node1" presStyleIdx="0" presStyleCnt="1">
        <dgm:presLayoutVars>
          <dgm:chMax val="0"/>
          <dgm:bulletEnabled val="1"/>
        </dgm:presLayoutVars>
      </dgm:prSet>
      <dgm:spPr/>
      <dgm:t>
        <a:bodyPr/>
        <a:lstStyle/>
        <a:p>
          <a:endParaRPr lang="en-US"/>
        </a:p>
      </dgm:t>
    </dgm:pt>
  </dgm:ptLst>
  <dgm:cxnLst>
    <dgm:cxn modelId="{6E28DC55-DF60-4F26-B866-D77E2B68F9BE}" srcId="{B4F684E0-3295-43A5-886A-17CB25B961D7}" destId="{7871655A-6F33-4E76-8479-D72116D3693F}" srcOrd="0" destOrd="0" parTransId="{3CF0054F-C3E5-46EF-B4F3-AA4D5CEA88A5}" sibTransId="{88BF64AD-F1CA-44F7-B32A-52CE9561A527}"/>
    <dgm:cxn modelId="{6E2CC4ED-7323-4CCD-8263-3254C4D5F9A8}" type="presOf" srcId="{7871655A-6F33-4E76-8479-D72116D3693F}" destId="{F4259C74-2771-44F1-B4CD-34DBADF437D5}" srcOrd="0" destOrd="0" presId="urn:microsoft.com/office/officeart/2005/8/layout/vList2"/>
    <dgm:cxn modelId="{D184BE3F-5625-4BAD-8E9D-4975413FA260}" type="presOf" srcId="{B4F684E0-3295-43A5-886A-17CB25B961D7}" destId="{5F3F2315-8515-4C90-BCF9-224DCDEFA2A9}" srcOrd="0" destOrd="0" presId="urn:microsoft.com/office/officeart/2005/8/layout/vList2"/>
    <dgm:cxn modelId="{5B3F810F-8A4D-4631-8C59-11AC3F0F4BA9}" type="presParOf" srcId="{5F3F2315-8515-4C90-BCF9-224DCDEFA2A9}" destId="{F4259C74-2771-44F1-B4CD-34DBADF437D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37090FD-7EF4-49D5-9128-18FFE14934F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7F4971F-CB18-4550-AED6-0EFEFDD6656E}">
      <dgm:prSet/>
      <dgm:spPr/>
      <dgm:t>
        <a:bodyPr/>
        <a:lstStyle/>
        <a:p>
          <a:pPr algn="ctr" rtl="0"/>
          <a:r>
            <a:rPr lang="en-US" b="1" baseline="0" dirty="0" smtClean="0"/>
            <a:t>The parts of speech </a:t>
          </a:r>
          <a:endParaRPr lang="en-US" b="1" baseline="0" dirty="0"/>
        </a:p>
      </dgm:t>
    </dgm:pt>
    <dgm:pt modelId="{5B3EFAA9-D260-4E4C-9EE4-787530C1AAD6}" type="parTrans" cxnId="{84B96C44-C85F-4E85-B5FF-B1DC8C620067}">
      <dgm:prSet/>
      <dgm:spPr/>
      <dgm:t>
        <a:bodyPr/>
        <a:lstStyle/>
        <a:p>
          <a:endParaRPr lang="en-US"/>
        </a:p>
      </dgm:t>
    </dgm:pt>
    <dgm:pt modelId="{24420586-3D1D-489C-AE1D-94D9B99C98B0}" type="sibTrans" cxnId="{84B96C44-C85F-4E85-B5FF-B1DC8C620067}">
      <dgm:prSet/>
      <dgm:spPr/>
      <dgm:t>
        <a:bodyPr/>
        <a:lstStyle/>
        <a:p>
          <a:endParaRPr lang="en-US"/>
        </a:p>
      </dgm:t>
    </dgm:pt>
    <dgm:pt modelId="{0BAE1023-2077-4AA1-AFD5-6AB7F48BFB40}" type="pres">
      <dgm:prSet presAssocID="{737090FD-7EF4-49D5-9128-18FFE14934FB}" presName="linear" presStyleCnt="0">
        <dgm:presLayoutVars>
          <dgm:animLvl val="lvl"/>
          <dgm:resizeHandles val="exact"/>
        </dgm:presLayoutVars>
      </dgm:prSet>
      <dgm:spPr/>
      <dgm:t>
        <a:bodyPr/>
        <a:lstStyle/>
        <a:p>
          <a:endParaRPr lang="en-US"/>
        </a:p>
      </dgm:t>
    </dgm:pt>
    <dgm:pt modelId="{128E67A9-A4C7-43A8-98DD-19BDB9A790BA}" type="pres">
      <dgm:prSet presAssocID="{87F4971F-CB18-4550-AED6-0EFEFDD6656E}" presName="parentText" presStyleLbl="node1" presStyleIdx="0" presStyleCnt="1">
        <dgm:presLayoutVars>
          <dgm:chMax val="0"/>
          <dgm:bulletEnabled val="1"/>
        </dgm:presLayoutVars>
      </dgm:prSet>
      <dgm:spPr/>
      <dgm:t>
        <a:bodyPr/>
        <a:lstStyle/>
        <a:p>
          <a:endParaRPr lang="en-US"/>
        </a:p>
      </dgm:t>
    </dgm:pt>
  </dgm:ptLst>
  <dgm:cxnLst>
    <dgm:cxn modelId="{915BB79F-84D6-4978-A838-20E4455D4216}" type="presOf" srcId="{87F4971F-CB18-4550-AED6-0EFEFDD6656E}" destId="{128E67A9-A4C7-43A8-98DD-19BDB9A790BA}" srcOrd="0" destOrd="0" presId="urn:microsoft.com/office/officeart/2005/8/layout/vList2"/>
    <dgm:cxn modelId="{84B96C44-C85F-4E85-B5FF-B1DC8C620067}" srcId="{737090FD-7EF4-49D5-9128-18FFE14934FB}" destId="{87F4971F-CB18-4550-AED6-0EFEFDD6656E}" srcOrd="0" destOrd="0" parTransId="{5B3EFAA9-D260-4E4C-9EE4-787530C1AAD6}" sibTransId="{24420586-3D1D-489C-AE1D-94D9B99C98B0}"/>
    <dgm:cxn modelId="{9004AB3E-A91C-42C2-8232-84720B81E55C}" type="presOf" srcId="{737090FD-7EF4-49D5-9128-18FFE14934FB}" destId="{0BAE1023-2077-4AA1-AFD5-6AB7F48BFB40}" srcOrd="0" destOrd="0" presId="urn:microsoft.com/office/officeart/2005/8/layout/vList2"/>
    <dgm:cxn modelId="{0BC1C23D-1B0D-418A-B1FC-A9F7380EC72A}" type="presParOf" srcId="{0BAE1023-2077-4AA1-AFD5-6AB7F48BFB40}" destId="{128E67A9-A4C7-43A8-98DD-19BDB9A790B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C762C2D-9486-4ACD-976D-5859688A959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EFE4950-38A9-452B-841C-48F8DE31B79E}">
      <dgm:prSet/>
      <dgm:spPr/>
      <dgm:t>
        <a:bodyPr/>
        <a:lstStyle/>
        <a:p>
          <a:pPr algn="ctr" rtl="0"/>
          <a:r>
            <a:rPr lang="en-US" b="1" baseline="0" dirty="0" smtClean="0"/>
            <a:t>Agreement</a:t>
          </a:r>
          <a:endParaRPr lang="en-US" b="1" baseline="0" dirty="0"/>
        </a:p>
      </dgm:t>
    </dgm:pt>
    <dgm:pt modelId="{06180FCD-F3B9-4FFB-9B93-715CB841648C}" type="parTrans" cxnId="{3809B2F3-6FEC-440D-9C69-14E16F3182F5}">
      <dgm:prSet/>
      <dgm:spPr/>
      <dgm:t>
        <a:bodyPr/>
        <a:lstStyle/>
        <a:p>
          <a:endParaRPr lang="en-US"/>
        </a:p>
      </dgm:t>
    </dgm:pt>
    <dgm:pt modelId="{39DEE2CF-1954-4049-8691-15CA1EF121D1}" type="sibTrans" cxnId="{3809B2F3-6FEC-440D-9C69-14E16F3182F5}">
      <dgm:prSet/>
      <dgm:spPr/>
      <dgm:t>
        <a:bodyPr/>
        <a:lstStyle/>
        <a:p>
          <a:endParaRPr lang="en-US"/>
        </a:p>
      </dgm:t>
    </dgm:pt>
    <dgm:pt modelId="{09970993-1128-4221-9A4B-9A4D19D4E5A9}" type="pres">
      <dgm:prSet presAssocID="{CC762C2D-9486-4ACD-976D-5859688A9592}" presName="linear" presStyleCnt="0">
        <dgm:presLayoutVars>
          <dgm:animLvl val="lvl"/>
          <dgm:resizeHandles val="exact"/>
        </dgm:presLayoutVars>
      </dgm:prSet>
      <dgm:spPr/>
      <dgm:t>
        <a:bodyPr/>
        <a:lstStyle/>
        <a:p>
          <a:endParaRPr lang="en-US"/>
        </a:p>
      </dgm:t>
    </dgm:pt>
    <dgm:pt modelId="{73D8D11C-CD54-459F-8CFB-9A025E56E618}" type="pres">
      <dgm:prSet presAssocID="{DEFE4950-38A9-452B-841C-48F8DE31B79E}" presName="parentText" presStyleLbl="node1" presStyleIdx="0" presStyleCnt="1">
        <dgm:presLayoutVars>
          <dgm:chMax val="0"/>
          <dgm:bulletEnabled val="1"/>
        </dgm:presLayoutVars>
      </dgm:prSet>
      <dgm:spPr/>
      <dgm:t>
        <a:bodyPr/>
        <a:lstStyle/>
        <a:p>
          <a:endParaRPr lang="en-US"/>
        </a:p>
      </dgm:t>
    </dgm:pt>
  </dgm:ptLst>
  <dgm:cxnLst>
    <dgm:cxn modelId="{3809B2F3-6FEC-440D-9C69-14E16F3182F5}" srcId="{CC762C2D-9486-4ACD-976D-5859688A9592}" destId="{DEFE4950-38A9-452B-841C-48F8DE31B79E}" srcOrd="0" destOrd="0" parTransId="{06180FCD-F3B9-4FFB-9B93-715CB841648C}" sibTransId="{39DEE2CF-1954-4049-8691-15CA1EF121D1}"/>
    <dgm:cxn modelId="{8BA55CCE-B0B3-480C-B672-E97EA15CD060}" type="presOf" srcId="{CC762C2D-9486-4ACD-976D-5859688A9592}" destId="{09970993-1128-4221-9A4B-9A4D19D4E5A9}" srcOrd="0" destOrd="0" presId="urn:microsoft.com/office/officeart/2005/8/layout/vList2"/>
    <dgm:cxn modelId="{3D09E575-D7DF-4610-AB34-B78099AEDAEB}" type="presOf" srcId="{DEFE4950-38A9-452B-841C-48F8DE31B79E}" destId="{73D8D11C-CD54-459F-8CFB-9A025E56E618}" srcOrd="0" destOrd="0" presId="urn:microsoft.com/office/officeart/2005/8/layout/vList2"/>
    <dgm:cxn modelId="{64AD633A-9097-4A33-87A7-37843586EA9B}" type="presParOf" srcId="{09970993-1128-4221-9A4B-9A4D19D4E5A9}" destId="{73D8D11C-CD54-459F-8CFB-9A025E56E61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C174D8A-1380-439B-8626-31857714731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74101A3-7ADD-4CD2-9FE6-2C563B00B39F}">
      <dgm:prSet/>
      <dgm:spPr/>
      <dgm:t>
        <a:bodyPr/>
        <a:lstStyle/>
        <a:p>
          <a:pPr algn="ctr" rtl="0"/>
          <a:r>
            <a:rPr lang="en-US" b="1" baseline="0" dirty="0" smtClean="0"/>
            <a:t>Grammatical gender </a:t>
          </a:r>
          <a:endParaRPr lang="en-US" b="1" baseline="0" dirty="0"/>
        </a:p>
      </dgm:t>
    </dgm:pt>
    <dgm:pt modelId="{DAC812E2-8411-4394-BBD0-1CB0D940E3D0}" type="parTrans" cxnId="{DDE2496A-9203-443B-803F-F0F6E1864161}">
      <dgm:prSet/>
      <dgm:spPr/>
      <dgm:t>
        <a:bodyPr/>
        <a:lstStyle/>
        <a:p>
          <a:endParaRPr lang="en-US"/>
        </a:p>
      </dgm:t>
    </dgm:pt>
    <dgm:pt modelId="{358DE4C9-AC12-4384-96A4-6EF47FA97095}" type="sibTrans" cxnId="{DDE2496A-9203-443B-803F-F0F6E1864161}">
      <dgm:prSet/>
      <dgm:spPr/>
      <dgm:t>
        <a:bodyPr/>
        <a:lstStyle/>
        <a:p>
          <a:endParaRPr lang="en-US"/>
        </a:p>
      </dgm:t>
    </dgm:pt>
    <dgm:pt modelId="{F9F6EA90-12F1-456E-A98A-696B6E2B3694}" type="pres">
      <dgm:prSet presAssocID="{0C174D8A-1380-439B-8626-31857714731A}" presName="linear" presStyleCnt="0">
        <dgm:presLayoutVars>
          <dgm:animLvl val="lvl"/>
          <dgm:resizeHandles val="exact"/>
        </dgm:presLayoutVars>
      </dgm:prSet>
      <dgm:spPr/>
      <dgm:t>
        <a:bodyPr/>
        <a:lstStyle/>
        <a:p>
          <a:endParaRPr lang="en-US"/>
        </a:p>
      </dgm:t>
    </dgm:pt>
    <dgm:pt modelId="{177674F3-7C61-4002-BAB4-53DF7AF6B7AB}" type="pres">
      <dgm:prSet presAssocID="{974101A3-7ADD-4CD2-9FE6-2C563B00B39F}" presName="parentText" presStyleLbl="node1" presStyleIdx="0" presStyleCnt="1">
        <dgm:presLayoutVars>
          <dgm:chMax val="0"/>
          <dgm:bulletEnabled val="1"/>
        </dgm:presLayoutVars>
      </dgm:prSet>
      <dgm:spPr/>
      <dgm:t>
        <a:bodyPr/>
        <a:lstStyle/>
        <a:p>
          <a:endParaRPr lang="en-US"/>
        </a:p>
      </dgm:t>
    </dgm:pt>
  </dgm:ptLst>
  <dgm:cxnLst>
    <dgm:cxn modelId="{DDE2496A-9203-443B-803F-F0F6E1864161}" srcId="{0C174D8A-1380-439B-8626-31857714731A}" destId="{974101A3-7ADD-4CD2-9FE6-2C563B00B39F}" srcOrd="0" destOrd="0" parTransId="{DAC812E2-8411-4394-BBD0-1CB0D940E3D0}" sibTransId="{358DE4C9-AC12-4384-96A4-6EF47FA97095}"/>
    <dgm:cxn modelId="{760852CC-9E68-45FC-B565-50C96E718783}" type="presOf" srcId="{0C174D8A-1380-439B-8626-31857714731A}" destId="{F9F6EA90-12F1-456E-A98A-696B6E2B3694}" srcOrd="0" destOrd="0" presId="urn:microsoft.com/office/officeart/2005/8/layout/vList2"/>
    <dgm:cxn modelId="{E2CA64B2-6BA9-46F1-AC1D-5BB944EF72F9}" type="presOf" srcId="{974101A3-7ADD-4CD2-9FE6-2C563B00B39F}" destId="{177674F3-7C61-4002-BAB4-53DF7AF6B7AB}" srcOrd="0" destOrd="0" presId="urn:microsoft.com/office/officeart/2005/8/layout/vList2"/>
    <dgm:cxn modelId="{05BB43A0-0A7F-4148-87D7-F6F95C61B1B8}" type="presParOf" srcId="{F9F6EA90-12F1-456E-A98A-696B6E2B3694}" destId="{177674F3-7C61-4002-BAB4-53DF7AF6B7A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4FF4FF3-CA36-4F92-83D5-E3F3A146187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AD6CD39-05EA-4A1E-985C-4E34583A401C}">
      <dgm:prSet/>
      <dgm:spPr/>
      <dgm:t>
        <a:bodyPr/>
        <a:lstStyle/>
        <a:p>
          <a:pPr algn="ctr" rtl="0"/>
          <a:r>
            <a:rPr lang="en-US" b="1" baseline="0" dirty="0" smtClean="0"/>
            <a:t>Traditional analysis</a:t>
          </a:r>
          <a:endParaRPr lang="en-US" b="1" baseline="0" dirty="0"/>
        </a:p>
      </dgm:t>
    </dgm:pt>
    <dgm:pt modelId="{4A8F7E73-6F24-40AE-8835-74E52AE905B3}" type="parTrans" cxnId="{2B29431D-7FA7-4835-A2FE-73982C06B4BC}">
      <dgm:prSet/>
      <dgm:spPr/>
      <dgm:t>
        <a:bodyPr/>
        <a:lstStyle/>
        <a:p>
          <a:endParaRPr lang="en-US"/>
        </a:p>
      </dgm:t>
    </dgm:pt>
    <dgm:pt modelId="{655E5063-3EE5-421C-BEB7-E8DBD0FD830C}" type="sibTrans" cxnId="{2B29431D-7FA7-4835-A2FE-73982C06B4BC}">
      <dgm:prSet/>
      <dgm:spPr/>
      <dgm:t>
        <a:bodyPr/>
        <a:lstStyle/>
        <a:p>
          <a:endParaRPr lang="en-US"/>
        </a:p>
      </dgm:t>
    </dgm:pt>
    <dgm:pt modelId="{597A4778-5E6A-47A6-A18F-B35FD3DD28B0}" type="pres">
      <dgm:prSet presAssocID="{B4FF4FF3-CA36-4F92-83D5-E3F3A146187B}" presName="linear" presStyleCnt="0">
        <dgm:presLayoutVars>
          <dgm:animLvl val="lvl"/>
          <dgm:resizeHandles val="exact"/>
        </dgm:presLayoutVars>
      </dgm:prSet>
      <dgm:spPr/>
      <dgm:t>
        <a:bodyPr/>
        <a:lstStyle/>
        <a:p>
          <a:endParaRPr lang="en-US"/>
        </a:p>
      </dgm:t>
    </dgm:pt>
    <dgm:pt modelId="{1D15A617-C740-4FDD-911B-8832671D6820}" type="pres">
      <dgm:prSet presAssocID="{DAD6CD39-05EA-4A1E-985C-4E34583A401C}" presName="parentText" presStyleLbl="node1" presStyleIdx="0" presStyleCnt="1">
        <dgm:presLayoutVars>
          <dgm:chMax val="0"/>
          <dgm:bulletEnabled val="1"/>
        </dgm:presLayoutVars>
      </dgm:prSet>
      <dgm:spPr/>
      <dgm:t>
        <a:bodyPr/>
        <a:lstStyle/>
        <a:p>
          <a:endParaRPr lang="en-US"/>
        </a:p>
      </dgm:t>
    </dgm:pt>
  </dgm:ptLst>
  <dgm:cxnLst>
    <dgm:cxn modelId="{2B29431D-7FA7-4835-A2FE-73982C06B4BC}" srcId="{B4FF4FF3-CA36-4F92-83D5-E3F3A146187B}" destId="{DAD6CD39-05EA-4A1E-985C-4E34583A401C}" srcOrd="0" destOrd="0" parTransId="{4A8F7E73-6F24-40AE-8835-74E52AE905B3}" sibTransId="{655E5063-3EE5-421C-BEB7-E8DBD0FD830C}"/>
    <dgm:cxn modelId="{44F61859-F01C-4DBF-98EA-E1550C234AF5}" type="presOf" srcId="{DAD6CD39-05EA-4A1E-985C-4E34583A401C}" destId="{1D15A617-C740-4FDD-911B-8832671D6820}" srcOrd="0" destOrd="0" presId="urn:microsoft.com/office/officeart/2005/8/layout/vList2"/>
    <dgm:cxn modelId="{D0DEC363-B80A-46DF-8088-EC38324D13C9}" type="presOf" srcId="{B4FF4FF3-CA36-4F92-83D5-E3F3A146187B}" destId="{597A4778-5E6A-47A6-A18F-B35FD3DD28B0}" srcOrd="0" destOrd="0" presId="urn:microsoft.com/office/officeart/2005/8/layout/vList2"/>
    <dgm:cxn modelId="{667459F8-D3AB-469D-84A6-F34594C21A13}" type="presParOf" srcId="{597A4778-5E6A-47A6-A18F-B35FD3DD28B0}" destId="{1D15A617-C740-4FDD-911B-8832671D682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F4A4A03-2490-4176-8E95-544B84E9CE4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19C7D32-4C5D-4A77-A67A-C78A00057D00}">
      <dgm:prSet/>
      <dgm:spPr/>
      <dgm:t>
        <a:bodyPr/>
        <a:lstStyle/>
        <a:p>
          <a:pPr algn="ctr" rtl="0"/>
          <a:r>
            <a:rPr lang="en-US" b="1" baseline="0" dirty="0" smtClean="0"/>
            <a:t>The prescriptive approach</a:t>
          </a:r>
          <a:endParaRPr lang="en-US" b="1" baseline="0" dirty="0"/>
        </a:p>
      </dgm:t>
    </dgm:pt>
    <dgm:pt modelId="{FFE8BACA-F942-463A-BE8E-47B72595AD37}" type="parTrans" cxnId="{12989AE0-45A3-457B-812E-35D29400EAF4}">
      <dgm:prSet/>
      <dgm:spPr/>
      <dgm:t>
        <a:bodyPr/>
        <a:lstStyle/>
        <a:p>
          <a:endParaRPr lang="en-US"/>
        </a:p>
      </dgm:t>
    </dgm:pt>
    <dgm:pt modelId="{8808C38F-BE7B-428A-AAAF-00AABF5529B2}" type="sibTrans" cxnId="{12989AE0-45A3-457B-812E-35D29400EAF4}">
      <dgm:prSet/>
      <dgm:spPr/>
      <dgm:t>
        <a:bodyPr/>
        <a:lstStyle/>
        <a:p>
          <a:endParaRPr lang="en-US"/>
        </a:p>
      </dgm:t>
    </dgm:pt>
    <dgm:pt modelId="{D860C23A-45CC-4F42-88C1-B212A9EBAF6B}" type="pres">
      <dgm:prSet presAssocID="{3F4A4A03-2490-4176-8E95-544B84E9CE48}" presName="linear" presStyleCnt="0">
        <dgm:presLayoutVars>
          <dgm:animLvl val="lvl"/>
          <dgm:resizeHandles val="exact"/>
        </dgm:presLayoutVars>
      </dgm:prSet>
      <dgm:spPr/>
      <dgm:t>
        <a:bodyPr/>
        <a:lstStyle/>
        <a:p>
          <a:endParaRPr lang="en-US"/>
        </a:p>
      </dgm:t>
    </dgm:pt>
    <dgm:pt modelId="{CE927B40-B37D-4BCD-94CC-0E6449060BA5}" type="pres">
      <dgm:prSet presAssocID="{819C7D32-4C5D-4A77-A67A-C78A00057D00}" presName="parentText" presStyleLbl="node1" presStyleIdx="0" presStyleCnt="1">
        <dgm:presLayoutVars>
          <dgm:chMax val="0"/>
          <dgm:bulletEnabled val="1"/>
        </dgm:presLayoutVars>
      </dgm:prSet>
      <dgm:spPr/>
      <dgm:t>
        <a:bodyPr/>
        <a:lstStyle/>
        <a:p>
          <a:endParaRPr lang="en-US"/>
        </a:p>
      </dgm:t>
    </dgm:pt>
  </dgm:ptLst>
  <dgm:cxnLst>
    <dgm:cxn modelId="{12989AE0-45A3-457B-812E-35D29400EAF4}" srcId="{3F4A4A03-2490-4176-8E95-544B84E9CE48}" destId="{819C7D32-4C5D-4A77-A67A-C78A00057D00}" srcOrd="0" destOrd="0" parTransId="{FFE8BACA-F942-463A-BE8E-47B72595AD37}" sibTransId="{8808C38F-BE7B-428A-AAAF-00AABF5529B2}"/>
    <dgm:cxn modelId="{BD5C17A0-22CA-437D-A1DB-5A99C136611F}" type="presOf" srcId="{819C7D32-4C5D-4A77-A67A-C78A00057D00}" destId="{CE927B40-B37D-4BCD-94CC-0E6449060BA5}" srcOrd="0" destOrd="0" presId="urn:microsoft.com/office/officeart/2005/8/layout/vList2"/>
    <dgm:cxn modelId="{3B3CC8F1-2633-4EC9-860C-BD610B65F6F4}" type="presOf" srcId="{3F4A4A03-2490-4176-8E95-544B84E9CE48}" destId="{D860C23A-45CC-4F42-88C1-B212A9EBAF6B}" srcOrd="0" destOrd="0" presId="urn:microsoft.com/office/officeart/2005/8/layout/vList2"/>
    <dgm:cxn modelId="{BFF43A1F-8687-444A-94AD-545C06B944C9}" type="presParOf" srcId="{D860C23A-45CC-4F42-88C1-B212A9EBAF6B}" destId="{CE927B40-B37D-4BCD-94CC-0E6449060BA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82326C4-AC5F-4C76-86D8-3B76D0E9A96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304E3AA-B146-4BF0-92D2-1413EDA1B417}">
      <dgm:prSet/>
      <dgm:spPr/>
      <dgm:t>
        <a:bodyPr/>
        <a:lstStyle/>
        <a:p>
          <a:pPr algn="ctr" rtl="0"/>
          <a:r>
            <a:rPr lang="en-US" b="1" baseline="0" dirty="0" smtClean="0"/>
            <a:t>Captain Kirk’s infinitive</a:t>
          </a:r>
          <a:endParaRPr lang="en-US" b="1" baseline="0" dirty="0"/>
        </a:p>
      </dgm:t>
    </dgm:pt>
    <dgm:pt modelId="{1148E9EF-164A-438E-B19E-FD7B8B196FDE}" type="parTrans" cxnId="{419901D5-663F-4B56-8B5A-84F9F9A74170}">
      <dgm:prSet/>
      <dgm:spPr/>
      <dgm:t>
        <a:bodyPr/>
        <a:lstStyle/>
        <a:p>
          <a:endParaRPr lang="en-US"/>
        </a:p>
      </dgm:t>
    </dgm:pt>
    <dgm:pt modelId="{F7945E8A-3E77-41BE-8CAF-818F922C07DA}" type="sibTrans" cxnId="{419901D5-663F-4B56-8B5A-84F9F9A74170}">
      <dgm:prSet/>
      <dgm:spPr/>
      <dgm:t>
        <a:bodyPr/>
        <a:lstStyle/>
        <a:p>
          <a:endParaRPr lang="en-US"/>
        </a:p>
      </dgm:t>
    </dgm:pt>
    <dgm:pt modelId="{A659072C-48D1-45E7-BBC4-DC06B40C3B74}" type="pres">
      <dgm:prSet presAssocID="{882326C4-AC5F-4C76-86D8-3B76D0E9A964}" presName="linear" presStyleCnt="0">
        <dgm:presLayoutVars>
          <dgm:animLvl val="lvl"/>
          <dgm:resizeHandles val="exact"/>
        </dgm:presLayoutVars>
      </dgm:prSet>
      <dgm:spPr/>
      <dgm:t>
        <a:bodyPr/>
        <a:lstStyle/>
        <a:p>
          <a:endParaRPr lang="en-US"/>
        </a:p>
      </dgm:t>
    </dgm:pt>
    <dgm:pt modelId="{8289EEA0-A5EF-44E3-950C-E30B19F2AFF4}" type="pres">
      <dgm:prSet presAssocID="{D304E3AA-B146-4BF0-92D2-1413EDA1B417}" presName="parentText" presStyleLbl="node1" presStyleIdx="0" presStyleCnt="1">
        <dgm:presLayoutVars>
          <dgm:chMax val="0"/>
          <dgm:bulletEnabled val="1"/>
        </dgm:presLayoutVars>
      </dgm:prSet>
      <dgm:spPr/>
      <dgm:t>
        <a:bodyPr/>
        <a:lstStyle/>
        <a:p>
          <a:endParaRPr lang="en-US"/>
        </a:p>
      </dgm:t>
    </dgm:pt>
  </dgm:ptLst>
  <dgm:cxnLst>
    <dgm:cxn modelId="{419901D5-663F-4B56-8B5A-84F9F9A74170}" srcId="{882326C4-AC5F-4C76-86D8-3B76D0E9A964}" destId="{D304E3AA-B146-4BF0-92D2-1413EDA1B417}" srcOrd="0" destOrd="0" parTransId="{1148E9EF-164A-438E-B19E-FD7B8B196FDE}" sibTransId="{F7945E8A-3E77-41BE-8CAF-818F922C07DA}"/>
    <dgm:cxn modelId="{4EC02289-8A71-442E-959B-DEF2063630C0}" type="presOf" srcId="{882326C4-AC5F-4C76-86D8-3B76D0E9A964}" destId="{A659072C-48D1-45E7-BBC4-DC06B40C3B74}" srcOrd="0" destOrd="0" presId="urn:microsoft.com/office/officeart/2005/8/layout/vList2"/>
    <dgm:cxn modelId="{7B1D86A6-E2DB-48A8-A381-833779739F64}" type="presOf" srcId="{D304E3AA-B146-4BF0-92D2-1413EDA1B417}" destId="{8289EEA0-A5EF-44E3-950C-E30B19F2AFF4}" srcOrd="0" destOrd="0" presId="urn:microsoft.com/office/officeart/2005/8/layout/vList2"/>
    <dgm:cxn modelId="{9C72264E-D377-45E9-BFD3-FDF6F283E532}" type="presParOf" srcId="{A659072C-48D1-45E7-BBC4-DC06B40C3B74}" destId="{8289EEA0-A5EF-44E3-950C-E30B19F2AFF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730257C-BFA5-4E8C-B7E1-4F6CDBBE85F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174CDE3-9811-45CF-961D-82B0A195E779}">
      <dgm:prSet/>
      <dgm:spPr/>
      <dgm:t>
        <a:bodyPr/>
        <a:lstStyle/>
        <a:p>
          <a:pPr algn="ctr" rtl="0"/>
          <a:r>
            <a:rPr lang="en-US" b="1" baseline="0" dirty="0" smtClean="0"/>
            <a:t>The descriptive approach</a:t>
          </a:r>
          <a:endParaRPr lang="en-US" b="1" baseline="0" dirty="0"/>
        </a:p>
      </dgm:t>
    </dgm:pt>
    <dgm:pt modelId="{294195F7-5CCA-4B02-B46F-3C00ADC751B4}" type="parTrans" cxnId="{299D5583-30CA-4392-9239-74804DC6F854}">
      <dgm:prSet/>
      <dgm:spPr/>
      <dgm:t>
        <a:bodyPr/>
        <a:lstStyle/>
        <a:p>
          <a:endParaRPr lang="en-US"/>
        </a:p>
      </dgm:t>
    </dgm:pt>
    <dgm:pt modelId="{68AFFAD6-9628-4761-9144-213A955842FD}" type="sibTrans" cxnId="{299D5583-30CA-4392-9239-74804DC6F854}">
      <dgm:prSet/>
      <dgm:spPr/>
      <dgm:t>
        <a:bodyPr/>
        <a:lstStyle/>
        <a:p>
          <a:endParaRPr lang="en-US"/>
        </a:p>
      </dgm:t>
    </dgm:pt>
    <dgm:pt modelId="{61349CA3-66B0-42DE-8570-56F8BC037665}" type="pres">
      <dgm:prSet presAssocID="{3730257C-BFA5-4E8C-B7E1-4F6CDBBE85FF}" presName="linear" presStyleCnt="0">
        <dgm:presLayoutVars>
          <dgm:animLvl val="lvl"/>
          <dgm:resizeHandles val="exact"/>
        </dgm:presLayoutVars>
      </dgm:prSet>
      <dgm:spPr/>
      <dgm:t>
        <a:bodyPr/>
        <a:lstStyle/>
        <a:p>
          <a:endParaRPr lang="en-US"/>
        </a:p>
      </dgm:t>
    </dgm:pt>
    <dgm:pt modelId="{3E7BBAAF-F456-46D1-BE03-63B09494A757}" type="pres">
      <dgm:prSet presAssocID="{F174CDE3-9811-45CF-961D-82B0A195E779}" presName="parentText" presStyleLbl="node1" presStyleIdx="0" presStyleCnt="1">
        <dgm:presLayoutVars>
          <dgm:chMax val="0"/>
          <dgm:bulletEnabled val="1"/>
        </dgm:presLayoutVars>
      </dgm:prSet>
      <dgm:spPr/>
      <dgm:t>
        <a:bodyPr/>
        <a:lstStyle/>
        <a:p>
          <a:endParaRPr lang="en-US"/>
        </a:p>
      </dgm:t>
    </dgm:pt>
  </dgm:ptLst>
  <dgm:cxnLst>
    <dgm:cxn modelId="{299D5583-30CA-4392-9239-74804DC6F854}" srcId="{3730257C-BFA5-4E8C-B7E1-4F6CDBBE85FF}" destId="{F174CDE3-9811-45CF-961D-82B0A195E779}" srcOrd="0" destOrd="0" parTransId="{294195F7-5CCA-4B02-B46F-3C00ADC751B4}" sibTransId="{68AFFAD6-9628-4761-9144-213A955842FD}"/>
    <dgm:cxn modelId="{8844F5D5-D0A0-4CFD-8E7A-E334850B1C6B}" type="presOf" srcId="{F174CDE3-9811-45CF-961D-82B0A195E779}" destId="{3E7BBAAF-F456-46D1-BE03-63B09494A757}" srcOrd="0" destOrd="0" presId="urn:microsoft.com/office/officeart/2005/8/layout/vList2"/>
    <dgm:cxn modelId="{545942A6-AA71-42F6-87E6-A2864127F6C0}" type="presOf" srcId="{3730257C-BFA5-4E8C-B7E1-4F6CDBBE85FF}" destId="{61349CA3-66B0-42DE-8570-56F8BC037665}" srcOrd="0" destOrd="0" presId="urn:microsoft.com/office/officeart/2005/8/layout/vList2"/>
    <dgm:cxn modelId="{F9410CDE-FB1D-46F8-BF0A-0AE917893584}" type="presParOf" srcId="{61349CA3-66B0-42DE-8570-56F8BC037665}" destId="{3E7BBAAF-F456-46D1-BE03-63B09494A75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EABCB5C-BAAA-45AD-9D9B-68D2A9DFA7B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5BAAC81-D7C0-4141-B4C6-70CB5F71E407}">
      <dgm:prSet/>
      <dgm:spPr/>
      <dgm:t>
        <a:bodyPr/>
        <a:lstStyle/>
        <a:p>
          <a:pPr algn="ctr" rtl="0"/>
          <a:r>
            <a:rPr lang="en-US" b="1" baseline="0" dirty="0" smtClean="0"/>
            <a:t>Structural analysis</a:t>
          </a:r>
          <a:endParaRPr lang="en-US" b="1" baseline="0" dirty="0"/>
        </a:p>
      </dgm:t>
    </dgm:pt>
    <dgm:pt modelId="{FE30C63D-7284-4CBE-A4D7-69B4A5E2BD3F}" type="parTrans" cxnId="{9B89811E-031C-4E13-B631-AB17DF91BD20}">
      <dgm:prSet/>
      <dgm:spPr/>
      <dgm:t>
        <a:bodyPr/>
        <a:lstStyle/>
        <a:p>
          <a:endParaRPr lang="en-US"/>
        </a:p>
      </dgm:t>
    </dgm:pt>
    <dgm:pt modelId="{DAB578C6-E7FE-4FB8-B825-F97DEA064FC0}" type="sibTrans" cxnId="{9B89811E-031C-4E13-B631-AB17DF91BD20}">
      <dgm:prSet/>
      <dgm:spPr/>
      <dgm:t>
        <a:bodyPr/>
        <a:lstStyle/>
        <a:p>
          <a:endParaRPr lang="en-US"/>
        </a:p>
      </dgm:t>
    </dgm:pt>
    <dgm:pt modelId="{DD2F5347-4A66-494E-B24E-1B36DC97A083}" type="pres">
      <dgm:prSet presAssocID="{CEABCB5C-BAAA-45AD-9D9B-68D2A9DFA7BA}" presName="linear" presStyleCnt="0">
        <dgm:presLayoutVars>
          <dgm:animLvl val="lvl"/>
          <dgm:resizeHandles val="exact"/>
        </dgm:presLayoutVars>
      </dgm:prSet>
      <dgm:spPr/>
      <dgm:t>
        <a:bodyPr/>
        <a:lstStyle/>
        <a:p>
          <a:endParaRPr lang="en-US"/>
        </a:p>
      </dgm:t>
    </dgm:pt>
    <dgm:pt modelId="{46872124-1BE9-451E-8BF4-DD4DA6056033}" type="pres">
      <dgm:prSet presAssocID="{75BAAC81-D7C0-4141-B4C6-70CB5F71E407}" presName="parentText" presStyleLbl="node1" presStyleIdx="0" presStyleCnt="1">
        <dgm:presLayoutVars>
          <dgm:chMax val="0"/>
          <dgm:bulletEnabled val="1"/>
        </dgm:presLayoutVars>
      </dgm:prSet>
      <dgm:spPr/>
      <dgm:t>
        <a:bodyPr/>
        <a:lstStyle/>
        <a:p>
          <a:endParaRPr lang="en-US"/>
        </a:p>
      </dgm:t>
    </dgm:pt>
  </dgm:ptLst>
  <dgm:cxnLst>
    <dgm:cxn modelId="{9B89811E-031C-4E13-B631-AB17DF91BD20}" srcId="{CEABCB5C-BAAA-45AD-9D9B-68D2A9DFA7BA}" destId="{75BAAC81-D7C0-4141-B4C6-70CB5F71E407}" srcOrd="0" destOrd="0" parTransId="{FE30C63D-7284-4CBE-A4D7-69B4A5E2BD3F}" sibTransId="{DAB578C6-E7FE-4FB8-B825-F97DEA064FC0}"/>
    <dgm:cxn modelId="{58D5B121-3239-4164-8417-460F2636A563}" type="presOf" srcId="{CEABCB5C-BAAA-45AD-9D9B-68D2A9DFA7BA}" destId="{DD2F5347-4A66-494E-B24E-1B36DC97A083}" srcOrd="0" destOrd="0" presId="urn:microsoft.com/office/officeart/2005/8/layout/vList2"/>
    <dgm:cxn modelId="{A064283A-8DAE-42B9-9A87-056FC98E81AB}" type="presOf" srcId="{75BAAC81-D7C0-4141-B4C6-70CB5F71E407}" destId="{46872124-1BE9-451E-8BF4-DD4DA6056033}" srcOrd="0" destOrd="0" presId="urn:microsoft.com/office/officeart/2005/8/layout/vList2"/>
    <dgm:cxn modelId="{645B636C-5610-4270-A6F2-3213E5E3C481}" type="presParOf" srcId="{DD2F5347-4A66-494E-B24E-1B36DC97A083}" destId="{46872124-1BE9-451E-8BF4-DD4DA605603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20E5FEB-67DF-4670-A045-D6F3588F59A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EC784B3-0F09-49BE-BA78-23AA2D98A540}">
      <dgm:prSet/>
      <dgm:spPr/>
      <dgm:t>
        <a:bodyPr/>
        <a:lstStyle/>
        <a:p>
          <a:pPr algn="ctr" rtl="0"/>
          <a:r>
            <a:rPr lang="en-US" b="1" baseline="0" dirty="0" smtClean="0"/>
            <a:t>Immediate constituent analysis</a:t>
          </a:r>
          <a:endParaRPr lang="en-US" b="1" baseline="0" dirty="0"/>
        </a:p>
      </dgm:t>
    </dgm:pt>
    <dgm:pt modelId="{086513C2-1405-4E8B-A7D7-098D9F8A2015}" type="parTrans" cxnId="{831DB8DE-6B33-4901-A538-1FC0871A6E95}">
      <dgm:prSet/>
      <dgm:spPr/>
      <dgm:t>
        <a:bodyPr/>
        <a:lstStyle/>
        <a:p>
          <a:endParaRPr lang="en-US"/>
        </a:p>
      </dgm:t>
    </dgm:pt>
    <dgm:pt modelId="{6410603E-326F-4CF7-B43C-BFF5BA3FC8DE}" type="sibTrans" cxnId="{831DB8DE-6B33-4901-A538-1FC0871A6E95}">
      <dgm:prSet/>
      <dgm:spPr/>
      <dgm:t>
        <a:bodyPr/>
        <a:lstStyle/>
        <a:p>
          <a:endParaRPr lang="en-US"/>
        </a:p>
      </dgm:t>
    </dgm:pt>
    <dgm:pt modelId="{AA793011-7D43-41D0-B847-243A7AA5018A}" type="pres">
      <dgm:prSet presAssocID="{420E5FEB-67DF-4670-A045-D6F3588F59AE}" presName="linear" presStyleCnt="0">
        <dgm:presLayoutVars>
          <dgm:animLvl val="lvl"/>
          <dgm:resizeHandles val="exact"/>
        </dgm:presLayoutVars>
      </dgm:prSet>
      <dgm:spPr/>
      <dgm:t>
        <a:bodyPr/>
        <a:lstStyle/>
        <a:p>
          <a:endParaRPr lang="en-US"/>
        </a:p>
      </dgm:t>
    </dgm:pt>
    <dgm:pt modelId="{A57B5237-5B12-4B6F-B26A-10DDC393816E}" type="pres">
      <dgm:prSet presAssocID="{2EC784B3-0F09-49BE-BA78-23AA2D98A540}" presName="parentText" presStyleLbl="node1" presStyleIdx="0" presStyleCnt="1">
        <dgm:presLayoutVars>
          <dgm:chMax val="0"/>
          <dgm:bulletEnabled val="1"/>
        </dgm:presLayoutVars>
      </dgm:prSet>
      <dgm:spPr/>
      <dgm:t>
        <a:bodyPr/>
        <a:lstStyle/>
        <a:p>
          <a:endParaRPr lang="en-US"/>
        </a:p>
      </dgm:t>
    </dgm:pt>
  </dgm:ptLst>
  <dgm:cxnLst>
    <dgm:cxn modelId="{12B7566A-F162-4E15-8AB7-F91AB1F284D6}" type="presOf" srcId="{420E5FEB-67DF-4670-A045-D6F3588F59AE}" destId="{AA793011-7D43-41D0-B847-243A7AA5018A}" srcOrd="0" destOrd="0" presId="urn:microsoft.com/office/officeart/2005/8/layout/vList2"/>
    <dgm:cxn modelId="{D861D1BA-ABCB-4F42-B665-0342DF5C56C4}" type="presOf" srcId="{2EC784B3-0F09-49BE-BA78-23AA2D98A540}" destId="{A57B5237-5B12-4B6F-B26A-10DDC393816E}" srcOrd="0" destOrd="0" presId="urn:microsoft.com/office/officeart/2005/8/layout/vList2"/>
    <dgm:cxn modelId="{831DB8DE-6B33-4901-A538-1FC0871A6E95}" srcId="{420E5FEB-67DF-4670-A045-D6F3588F59AE}" destId="{2EC784B3-0F09-49BE-BA78-23AA2D98A540}" srcOrd="0" destOrd="0" parTransId="{086513C2-1405-4E8B-A7D7-098D9F8A2015}" sibTransId="{6410603E-326F-4CF7-B43C-BFF5BA3FC8DE}"/>
    <dgm:cxn modelId="{59AA5D20-0484-41C6-927F-2E212441208D}" type="presParOf" srcId="{AA793011-7D43-41D0-B847-243A7AA5018A}" destId="{A57B5237-5B12-4B6F-B26A-10DDC393816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B7CCD7D-EC27-4D48-8173-23345B45C2A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B907F14-C89F-4FB3-B05B-696142BB90C2}">
      <dgm:prSet/>
      <dgm:spPr/>
      <dgm:t>
        <a:bodyPr/>
        <a:lstStyle/>
        <a:p>
          <a:pPr algn="ctr" rtl="0"/>
          <a:r>
            <a:rPr lang="en-US" b="1" baseline="0" dirty="0" smtClean="0"/>
            <a:t>Labeled and bracketed sentences</a:t>
          </a:r>
          <a:endParaRPr lang="en-US" b="1" baseline="0" dirty="0"/>
        </a:p>
      </dgm:t>
    </dgm:pt>
    <dgm:pt modelId="{E78C7BF5-5034-4AB3-9827-37739A110C89}" type="parTrans" cxnId="{A339CD9F-B567-4446-91FA-9E7B40A951D9}">
      <dgm:prSet/>
      <dgm:spPr/>
      <dgm:t>
        <a:bodyPr/>
        <a:lstStyle/>
        <a:p>
          <a:endParaRPr lang="en-US"/>
        </a:p>
      </dgm:t>
    </dgm:pt>
    <dgm:pt modelId="{269C7BC4-CDF4-47B1-83BE-235D71266102}" type="sibTrans" cxnId="{A339CD9F-B567-4446-91FA-9E7B40A951D9}">
      <dgm:prSet/>
      <dgm:spPr/>
      <dgm:t>
        <a:bodyPr/>
        <a:lstStyle/>
        <a:p>
          <a:endParaRPr lang="en-US"/>
        </a:p>
      </dgm:t>
    </dgm:pt>
    <dgm:pt modelId="{AD9F8F7E-ECBD-4591-9AD9-0A8548D781A6}" type="pres">
      <dgm:prSet presAssocID="{AB7CCD7D-EC27-4D48-8173-23345B45C2A8}" presName="linear" presStyleCnt="0">
        <dgm:presLayoutVars>
          <dgm:animLvl val="lvl"/>
          <dgm:resizeHandles val="exact"/>
        </dgm:presLayoutVars>
      </dgm:prSet>
      <dgm:spPr/>
      <dgm:t>
        <a:bodyPr/>
        <a:lstStyle/>
        <a:p>
          <a:endParaRPr lang="en-US"/>
        </a:p>
      </dgm:t>
    </dgm:pt>
    <dgm:pt modelId="{FD215E21-3FCF-41DB-96CE-06879A5C1A28}" type="pres">
      <dgm:prSet presAssocID="{4B907F14-C89F-4FB3-B05B-696142BB90C2}" presName="parentText" presStyleLbl="node1" presStyleIdx="0" presStyleCnt="1">
        <dgm:presLayoutVars>
          <dgm:chMax val="0"/>
          <dgm:bulletEnabled val="1"/>
        </dgm:presLayoutVars>
      </dgm:prSet>
      <dgm:spPr/>
      <dgm:t>
        <a:bodyPr/>
        <a:lstStyle/>
        <a:p>
          <a:endParaRPr lang="en-US"/>
        </a:p>
      </dgm:t>
    </dgm:pt>
  </dgm:ptLst>
  <dgm:cxnLst>
    <dgm:cxn modelId="{3F5F54EE-7B4B-45A7-B453-1A15D95A896D}" type="presOf" srcId="{4B907F14-C89F-4FB3-B05B-696142BB90C2}" destId="{FD215E21-3FCF-41DB-96CE-06879A5C1A28}" srcOrd="0" destOrd="0" presId="urn:microsoft.com/office/officeart/2005/8/layout/vList2"/>
    <dgm:cxn modelId="{A339CD9F-B567-4446-91FA-9E7B40A951D9}" srcId="{AB7CCD7D-EC27-4D48-8173-23345B45C2A8}" destId="{4B907F14-C89F-4FB3-B05B-696142BB90C2}" srcOrd="0" destOrd="0" parTransId="{E78C7BF5-5034-4AB3-9827-37739A110C89}" sibTransId="{269C7BC4-CDF4-47B1-83BE-235D71266102}"/>
    <dgm:cxn modelId="{18BA7D04-65FF-49A6-B238-ABC9C648A87E}" type="presOf" srcId="{AB7CCD7D-EC27-4D48-8173-23345B45C2A8}" destId="{AD9F8F7E-ECBD-4591-9AD9-0A8548D781A6}" srcOrd="0" destOrd="0" presId="urn:microsoft.com/office/officeart/2005/8/layout/vList2"/>
    <dgm:cxn modelId="{B9D57E26-B1DB-48B1-AEE0-C30F4012B998}" type="presParOf" srcId="{AD9F8F7E-ECBD-4591-9AD9-0A8548D781A6}" destId="{FD215E21-3FCF-41DB-96CE-06879A5C1A2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9B091E7-A6CB-4650-9377-A6CDC6A92D9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3DE63A5-6294-45CD-B6B6-5100F1DD069A}">
      <dgm:prSet/>
      <dgm:spPr/>
      <dgm:t>
        <a:bodyPr/>
        <a:lstStyle/>
        <a:p>
          <a:pPr algn="ctr" rtl="0"/>
          <a:r>
            <a:rPr lang="en-US" b="1" baseline="0" dirty="0" smtClean="0"/>
            <a:t>Mobile Office Hours</a:t>
          </a:r>
          <a:endParaRPr lang="en-US" baseline="0" dirty="0"/>
        </a:p>
      </dgm:t>
    </dgm:pt>
    <dgm:pt modelId="{9AAA448B-0AEA-4109-8487-D943559737F1}" type="parTrans" cxnId="{0D52A8D4-722F-4FBC-8103-4E0E061F9F04}">
      <dgm:prSet/>
      <dgm:spPr/>
      <dgm:t>
        <a:bodyPr/>
        <a:lstStyle/>
        <a:p>
          <a:endParaRPr lang="en-US"/>
        </a:p>
      </dgm:t>
    </dgm:pt>
    <dgm:pt modelId="{9E01386B-D448-4E3B-950C-3E425E3E4CED}" type="sibTrans" cxnId="{0D52A8D4-722F-4FBC-8103-4E0E061F9F04}">
      <dgm:prSet/>
      <dgm:spPr/>
      <dgm:t>
        <a:bodyPr/>
        <a:lstStyle/>
        <a:p>
          <a:endParaRPr lang="en-US"/>
        </a:p>
      </dgm:t>
    </dgm:pt>
    <dgm:pt modelId="{D2F865C1-A03A-4280-89D5-0962BC944CA2}" type="pres">
      <dgm:prSet presAssocID="{49B091E7-A6CB-4650-9377-A6CDC6A92D93}" presName="linear" presStyleCnt="0">
        <dgm:presLayoutVars>
          <dgm:animLvl val="lvl"/>
          <dgm:resizeHandles val="exact"/>
        </dgm:presLayoutVars>
      </dgm:prSet>
      <dgm:spPr/>
      <dgm:t>
        <a:bodyPr/>
        <a:lstStyle/>
        <a:p>
          <a:endParaRPr lang="en-US"/>
        </a:p>
      </dgm:t>
    </dgm:pt>
    <dgm:pt modelId="{24894112-09B0-4D12-9CA1-B1AE58FEA801}" type="pres">
      <dgm:prSet presAssocID="{13DE63A5-6294-45CD-B6B6-5100F1DD069A}" presName="parentText" presStyleLbl="node1" presStyleIdx="0" presStyleCnt="1">
        <dgm:presLayoutVars>
          <dgm:chMax val="0"/>
          <dgm:bulletEnabled val="1"/>
        </dgm:presLayoutVars>
      </dgm:prSet>
      <dgm:spPr/>
      <dgm:t>
        <a:bodyPr/>
        <a:lstStyle/>
        <a:p>
          <a:endParaRPr lang="en-US"/>
        </a:p>
      </dgm:t>
    </dgm:pt>
  </dgm:ptLst>
  <dgm:cxnLst>
    <dgm:cxn modelId="{7540317E-EA52-46A5-AF3A-7FDB064E32EE}" type="presOf" srcId="{13DE63A5-6294-45CD-B6B6-5100F1DD069A}" destId="{24894112-09B0-4D12-9CA1-B1AE58FEA801}" srcOrd="0" destOrd="0" presId="urn:microsoft.com/office/officeart/2005/8/layout/vList2"/>
    <dgm:cxn modelId="{0D52A8D4-722F-4FBC-8103-4E0E061F9F04}" srcId="{49B091E7-A6CB-4650-9377-A6CDC6A92D93}" destId="{13DE63A5-6294-45CD-B6B6-5100F1DD069A}" srcOrd="0" destOrd="0" parTransId="{9AAA448B-0AEA-4109-8487-D943559737F1}" sibTransId="{9E01386B-D448-4E3B-950C-3E425E3E4CED}"/>
    <dgm:cxn modelId="{8A11564E-00AF-4AA5-9205-1D017C84C737}" type="presOf" srcId="{49B091E7-A6CB-4650-9377-A6CDC6A92D93}" destId="{D2F865C1-A03A-4280-89D5-0962BC944CA2}" srcOrd="0" destOrd="0" presId="urn:microsoft.com/office/officeart/2005/8/layout/vList2"/>
    <dgm:cxn modelId="{36BE126A-B71F-4D38-A5E7-630080774DEF}" type="presParOf" srcId="{D2F865C1-A03A-4280-89D5-0962BC944CA2}" destId="{24894112-09B0-4D12-9CA1-B1AE58FEA80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57AF6-E0FA-44B7-AFA9-9F70C07AC635}">
      <dsp:nvSpPr>
        <dsp:cNvPr id="0" name=""/>
        <dsp:cNvSpPr/>
      </dsp:nvSpPr>
      <dsp:spPr>
        <a:xfrm>
          <a:off x="0" y="210"/>
          <a:ext cx="8915400" cy="114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en-US" sz="4800" b="1" kern="1200" baseline="0" dirty="0" smtClean="0"/>
            <a:t>Lecture Elements</a:t>
          </a:r>
          <a:endParaRPr lang="en-US" sz="4800" b="1" kern="1200" baseline="0" dirty="0"/>
        </a:p>
      </dsp:txBody>
      <dsp:txXfrm>
        <a:off x="55776" y="55986"/>
        <a:ext cx="8803848" cy="10310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F5B362-93E8-4B5E-BF78-F6263D4D3874}">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Introduction</a:t>
          </a:r>
          <a:endParaRPr lang="en-US" sz="4700" b="1" kern="1200" baseline="0" dirty="0"/>
        </a:p>
      </dsp:txBody>
      <dsp:txXfrm>
        <a:off x="55030" y="62882"/>
        <a:ext cx="8805340" cy="10172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64B12-F811-4BF4-939C-13DA84F739BA}">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Grammar</a:t>
          </a:r>
          <a:endParaRPr lang="en-US" sz="4700" b="1" kern="1200" baseline="0" dirty="0"/>
        </a:p>
      </dsp:txBody>
      <dsp:txXfrm>
        <a:off x="55030" y="62882"/>
        <a:ext cx="8805340" cy="10172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259C74-2771-44F1-B4CD-34DBADF437D5}">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Traditional grammar </a:t>
          </a:r>
          <a:endParaRPr lang="en-US" sz="4700" b="1" kern="1200" baseline="0" dirty="0"/>
        </a:p>
      </dsp:txBody>
      <dsp:txXfrm>
        <a:off x="55030" y="62882"/>
        <a:ext cx="8805340" cy="10172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E67A9-A4C7-43A8-98DD-19BDB9A790BA}">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The parts of speech </a:t>
          </a:r>
          <a:endParaRPr lang="en-US" sz="4700" b="1" kern="1200" baseline="0" dirty="0"/>
        </a:p>
      </dsp:txBody>
      <dsp:txXfrm>
        <a:off x="55030" y="62882"/>
        <a:ext cx="8805340" cy="10172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6.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8</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i="1" dirty="0" smtClean="0">
                <a:latin typeface="Algerian" pitchFamily="82" charset="0"/>
              </a:rPr>
              <a:t>Phrases and sentences: grammar</a:t>
            </a:r>
            <a:endParaRPr lang="en-US" sz="3600"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cs typeface="Arial" pitchFamily="34" charset="0"/>
              </a:rPr>
              <a:t>Introduction</a:t>
            </a:r>
          </a:p>
          <a:p>
            <a:pPr marL="1082675" algn="just">
              <a:buFont typeface="Wingdings" pitchFamily="2" charset="2"/>
              <a:buChar char="Ø"/>
            </a:pPr>
            <a:r>
              <a:rPr lang="en-US" sz="2800" dirty="0" smtClean="0"/>
              <a:t>Grammar </a:t>
            </a:r>
          </a:p>
          <a:p>
            <a:pPr marL="1082675" algn="just">
              <a:buFont typeface="Wingdings" pitchFamily="2" charset="2"/>
              <a:buChar char="Ø"/>
            </a:pPr>
            <a:r>
              <a:rPr lang="en-US" sz="2800" dirty="0" smtClean="0"/>
              <a:t>Traditional grammar </a:t>
            </a:r>
          </a:p>
          <a:p>
            <a:pPr marL="1082675" algn="just">
              <a:buFont typeface="Wingdings" pitchFamily="2" charset="2"/>
              <a:buChar char="Ø"/>
            </a:pPr>
            <a:r>
              <a:rPr lang="en-US" sz="2800" dirty="0" smtClean="0"/>
              <a:t>The parts of speech </a:t>
            </a:r>
          </a:p>
          <a:p>
            <a:pPr marL="1082675" algn="just">
              <a:buFont typeface="Wingdings" pitchFamily="2" charset="2"/>
              <a:buChar char="Ø"/>
            </a:pPr>
            <a:r>
              <a:rPr lang="en-US" sz="2800" dirty="0" smtClean="0"/>
              <a:t>Agreement </a:t>
            </a:r>
          </a:p>
          <a:p>
            <a:pPr marL="1082675" algn="just">
              <a:buFont typeface="Wingdings" pitchFamily="2" charset="2"/>
              <a:buChar char="Ø"/>
            </a:pPr>
            <a:r>
              <a:rPr lang="en-US" sz="2800" dirty="0" smtClean="0"/>
              <a:t>Grammatical gender </a:t>
            </a:r>
          </a:p>
          <a:p>
            <a:pPr marL="1082675" algn="just">
              <a:buFont typeface="Wingdings" pitchFamily="2" charset="2"/>
              <a:buChar char="Ø"/>
            </a:pPr>
            <a:r>
              <a:rPr lang="en-US" sz="2800" dirty="0" smtClean="0"/>
              <a:t>Traditional analysis</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Lecture Elements</a:t>
            </a:r>
            <a:endParaRPr lang="en-US" sz="3200" dirty="0"/>
          </a:p>
        </p:txBody>
      </p:sp>
      <p:sp>
        <p:nvSpPr>
          <p:cNvPr id="3" name="Content Placeholder 2"/>
          <p:cNvSpPr>
            <a:spLocks noGrp="1"/>
          </p:cNvSpPr>
          <p:nvPr>
            <p:ph idx="1"/>
          </p:nvPr>
        </p:nvSpPr>
        <p:spPr/>
        <p:txBody>
          <a:bodyPr/>
          <a:lstStyle/>
          <a:p>
            <a:pPr marL="1082675" algn="just"/>
            <a:endParaRPr lang="en-US" sz="2800" dirty="0" smtClean="0"/>
          </a:p>
          <a:p>
            <a:pPr marL="1082675" algn="just">
              <a:buFont typeface="Wingdings" pitchFamily="2" charset="2"/>
              <a:buChar char="Ø"/>
            </a:pPr>
            <a:r>
              <a:rPr lang="en-US" sz="2800" dirty="0" smtClean="0"/>
              <a:t>The prescriptive approach</a:t>
            </a:r>
          </a:p>
          <a:p>
            <a:pPr marL="1082675" algn="just">
              <a:buFont typeface="Wingdings" pitchFamily="2" charset="2"/>
              <a:buChar char="Ø"/>
            </a:pPr>
            <a:r>
              <a:rPr lang="en-US" sz="2800" dirty="0" smtClean="0"/>
              <a:t>Captain Kirk’s infinitive</a:t>
            </a:r>
          </a:p>
          <a:p>
            <a:pPr marL="1082675" algn="just">
              <a:buFont typeface="Wingdings" pitchFamily="2" charset="2"/>
              <a:buChar char="Ø"/>
            </a:pPr>
            <a:r>
              <a:rPr lang="en-US" sz="2800" dirty="0" smtClean="0"/>
              <a:t>The descriptive approach</a:t>
            </a:r>
          </a:p>
          <a:p>
            <a:pPr marL="1082675" algn="just">
              <a:buFont typeface="Wingdings" pitchFamily="2" charset="2"/>
              <a:buChar char="Ø"/>
            </a:pPr>
            <a:r>
              <a:rPr lang="en-US" sz="2800" dirty="0" smtClean="0"/>
              <a:t>Structural analysis</a:t>
            </a:r>
          </a:p>
          <a:p>
            <a:pPr marL="1082675" algn="just">
              <a:buFont typeface="Wingdings" pitchFamily="2" charset="2"/>
              <a:buChar char="Ø"/>
            </a:pPr>
            <a:r>
              <a:rPr lang="en-US" sz="2800" dirty="0" smtClean="0"/>
              <a:t>Immediate constituent analysis</a:t>
            </a:r>
          </a:p>
          <a:p>
            <a:pPr marL="1082675" algn="just">
              <a:buFont typeface="Wingdings" pitchFamily="2" charset="2"/>
              <a:buChar char="Ø"/>
            </a:pPr>
            <a:r>
              <a:rPr lang="en-US" sz="2800" dirty="0" smtClean="0"/>
              <a:t>Labeled and bracketed sentences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idx="1"/>
          </p:nvPr>
        </p:nvSpPr>
        <p:spPr/>
        <p:txBody>
          <a:bodyPr/>
          <a:lstStyle/>
          <a:p>
            <a:pPr algn="just"/>
            <a:r>
              <a:rPr lang="en-US" sz="2800" dirty="0" smtClean="0"/>
              <a:t>We have already considered two levels of description used in the study of language. We have described linguistic expressions as sequences of sounds that can be represented in the phonetic alphabet and described in terms of their features.</a:t>
            </a:r>
          </a:p>
          <a:p>
            <a:pPr algn="just"/>
            <a:endParaRPr lang="en-US" sz="2800" dirty="0" smtClean="0"/>
          </a:p>
          <a:p>
            <a:pPr algn="just"/>
            <a:endParaRPr lang="en-US" sz="2800" dirty="0" smtClean="0"/>
          </a:p>
          <a:p>
            <a:pPr algn="just"/>
            <a:endParaRPr lang="en-US" sz="2800" dirty="0"/>
          </a:p>
        </p:txBody>
      </p:sp>
      <p:pic>
        <p:nvPicPr>
          <p:cNvPr id="5" name="Picture 2"/>
          <p:cNvPicPr>
            <a:picLocks noChangeAspect="1" noChangeArrowheads="1"/>
          </p:cNvPicPr>
          <p:nvPr/>
        </p:nvPicPr>
        <p:blipFill>
          <a:blip r:embed="rId7"/>
          <a:srcRect/>
          <a:stretch>
            <a:fillRect/>
          </a:stretch>
        </p:blipFill>
        <p:spPr bwMode="auto">
          <a:xfrm>
            <a:off x="1828800" y="3886200"/>
            <a:ext cx="6277624" cy="7620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Introduction</a:t>
            </a:r>
            <a:endParaRPr lang="en-US" sz="3200" dirty="0"/>
          </a:p>
        </p:txBody>
      </p:sp>
      <p:sp>
        <p:nvSpPr>
          <p:cNvPr id="5" name="Content Placeholder 4"/>
          <p:cNvSpPr>
            <a:spLocks noGrp="1"/>
          </p:cNvSpPr>
          <p:nvPr>
            <p:ph idx="1"/>
          </p:nvPr>
        </p:nvSpPr>
        <p:spPr/>
        <p:txBody>
          <a:bodyPr/>
          <a:lstStyle/>
          <a:p>
            <a:pPr algn="just"/>
            <a:r>
              <a:rPr lang="en-US" sz="2800" dirty="0" smtClean="0"/>
              <a:t>We can take the same expression and describe it as a sequence of morphemes.</a:t>
            </a:r>
          </a:p>
          <a:p>
            <a:pPr algn="just"/>
            <a:r>
              <a:rPr lang="en-US" sz="2800" i="1" dirty="0" smtClean="0">
                <a:solidFill>
                  <a:srgbClr val="FF0000"/>
                </a:solidFill>
              </a:rPr>
              <a:t>       The             luck                -y               boy                -s</a:t>
            </a:r>
          </a:p>
          <a:p>
            <a:pPr algn="just"/>
            <a:r>
              <a:rPr lang="en-US" sz="2800" dirty="0" smtClean="0">
                <a:solidFill>
                  <a:srgbClr val="FF0000"/>
                </a:solidFill>
              </a:rPr>
              <a:t>functional      lexical     derivational     lexical     inflectional</a:t>
            </a:r>
          </a:p>
          <a:p>
            <a:pPr algn="just"/>
            <a:r>
              <a:rPr lang="en-US" sz="2800" dirty="0" smtClean="0"/>
              <a:t>With these descriptions, we could characterize all the words and phrases of a language in terms of their phonology and morphology.</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However, we have not accounted for the fact that these words can only be combined in a limited number of patterns.</a:t>
            </a:r>
          </a:p>
          <a:p>
            <a:pPr algn="just"/>
            <a:r>
              <a:rPr lang="en-US" sz="2800" dirty="0" smtClean="0"/>
              <a:t>The English phrase </a:t>
            </a:r>
            <a:r>
              <a:rPr lang="en-US" sz="2800" i="1" dirty="0" smtClean="0"/>
              <a:t>the lucky boys </a:t>
            </a:r>
            <a:r>
              <a:rPr lang="en-US" sz="2800" dirty="0" smtClean="0"/>
              <a:t>is</a:t>
            </a:r>
            <a:r>
              <a:rPr lang="en-US" sz="2800" i="1" dirty="0" smtClean="0"/>
              <a:t> </a:t>
            </a:r>
            <a:r>
              <a:rPr lang="en-US" sz="2800" dirty="0" smtClean="0"/>
              <a:t>well-formed, while the two following phrases  </a:t>
            </a:r>
            <a:r>
              <a:rPr lang="en-US" sz="2800" dirty="0" smtClean="0">
                <a:solidFill>
                  <a:srgbClr val="FF0000"/>
                </a:solidFill>
              </a:rPr>
              <a:t>∗</a:t>
            </a:r>
            <a:r>
              <a:rPr lang="en-US" sz="2800" i="1" dirty="0" smtClean="0">
                <a:solidFill>
                  <a:srgbClr val="FF0000"/>
                </a:solidFill>
              </a:rPr>
              <a:t>boys the lucky ∗lucky boys the </a:t>
            </a:r>
            <a:r>
              <a:rPr lang="en-US" sz="2800" dirty="0" smtClean="0"/>
              <a:t>are not.</a:t>
            </a:r>
          </a:p>
          <a:p>
            <a:pPr algn="just"/>
            <a:r>
              <a:rPr lang="en-US" sz="2800" dirty="0" smtClean="0"/>
              <a:t>(We use an asterisk ∗ to indicate that a form is unacceptable or ungrammatical.)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Grammar</a:t>
            </a:r>
            <a:endParaRPr lang="en-US" sz="3200" dirty="0"/>
          </a:p>
        </p:txBody>
      </p:sp>
      <p:sp>
        <p:nvSpPr>
          <p:cNvPr id="3" name="Content Placeholder 2"/>
          <p:cNvSpPr>
            <a:spLocks noGrp="1"/>
          </p:cNvSpPr>
          <p:nvPr>
            <p:ph idx="1"/>
          </p:nvPr>
        </p:nvSpPr>
        <p:spPr/>
        <p:txBody>
          <a:bodyPr/>
          <a:lstStyle/>
          <a:p>
            <a:pPr algn="just"/>
            <a:r>
              <a:rPr lang="en-US" sz="2800" dirty="0" smtClean="0"/>
              <a:t>The process of describing the structure of phrases and sentences in such away that we account for all the grammatical sequences in a language and rule out all the ungrammatical sequences is one way of defining </a:t>
            </a:r>
            <a:r>
              <a:rPr lang="en-US" sz="2800" b="1" dirty="0" smtClean="0"/>
              <a:t>grammar.</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b="1" dirty="0" smtClean="0"/>
              <a:t>Traditional grammar </a:t>
            </a:r>
            <a:r>
              <a:rPr lang="en-US" sz="2800" dirty="0" smtClean="0"/>
              <a:t>is the description of the structure of phrases and sentences based on established categories used in the analysis of Latin and Greek. Since there were well-established grammatical descriptions of these languages, it seemed appropriate to adopt the existing categories from these descriptions and apply them in the analysis of ‘newer’ languages such as English.</a:t>
            </a: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technical terms used to describe each part of speech are illustrated in the following sentence and simple definitions of each term are listed below.</a:t>
            </a:r>
          </a:p>
          <a:p>
            <a:pPr algn="just"/>
            <a:endParaRPr lang="en-US" sz="2800" dirty="0"/>
          </a:p>
        </p:txBody>
      </p:sp>
      <p:graphicFrame>
        <p:nvGraphicFramePr>
          <p:cNvPr id="5" name="Table 4"/>
          <p:cNvGraphicFramePr>
            <a:graphicFrameLocks noGrp="1"/>
          </p:cNvGraphicFramePr>
          <p:nvPr/>
        </p:nvGraphicFramePr>
        <p:xfrm>
          <a:off x="457199" y="3276600"/>
          <a:ext cx="9067800" cy="1483360"/>
        </p:xfrm>
        <a:graphic>
          <a:graphicData uri="http://schemas.openxmlformats.org/drawingml/2006/table">
            <a:tbl>
              <a:tblPr firstRow="1" bandRow="1">
                <a:tableStyleId>{5C22544A-7EE6-4342-B048-85BDC9FD1C3A}</a:tableStyleId>
              </a:tblPr>
              <a:tblGrid>
                <a:gridCol w="1295400"/>
                <a:gridCol w="1295400"/>
                <a:gridCol w="1295400"/>
                <a:gridCol w="1295400"/>
                <a:gridCol w="1295400"/>
                <a:gridCol w="1295400"/>
                <a:gridCol w="1295400"/>
              </a:tblGrid>
              <a:tr h="370840">
                <a:tc>
                  <a:txBody>
                    <a:bodyPr/>
                    <a:lstStyle/>
                    <a:p>
                      <a:r>
                        <a:rPr lang="en-US" b="1" dirty="0" smtClean="0">
                          <a:solidFill>
                            <a:schemeClr val="tx1"/>
                          </a:solidFill>
                        </a:rPr>
                        <a:t>The </a:t>
                      </a:r>
                      <a:endParaRPr lang="en-US" b="1" dirty="0">
                        <a:solidFill>
                          <a:schemeClr val="tx1"/>
                        </a:solidFill>
                      </a:endParaRPr>
                    </a:p>
                  </a:txBody>
                  <a:tcPr>
                    <a:noFill/>
                  </a:tcPr>
                </a:tc>
                <a:tc>
                  <a:txBody>
                    <a:bodyPr/>
                    <a:lstStyle/>
                    <a:p>
                      <a:r>
                        <a:rPr lang="en-US" b="1" dirty="0" smtClean="0">
                          <a:solidFill>
                            <a:schemeClr val="tx1"/>
                          </a:solidFill>
                        </a:rPr>
                        <a:t>lucky </a:t>
                      </a:r>
                      <a:endParaRPr lang="en-US" b="1" dirty="0">
                        <a:solidFill>
                          <a:schemeClr val="tx1"/>
                        </a:solidFill>
                      </a:endParaRPr>
                    </a:p>
                  </a:txBody>
                  <a:tcPr>
                    <a:noFill/>
                  </a:tcPr>
                </a:tc>
                <a:tc>
                  <a:txBody>
                    <a:bodyPr/>
                    <a:lstStyle/>
                    <a:p>
                      <a:r>
                        <a:rPr lang="en-US" b="1" dirty="0" smtClean="0">
                          <a:solidFill>
                            <a:schemeClr val="tx1"/>
                          </a:solidFill>
                        </a:rPr>
                        <a:t>boys</a:t>
                      </a:r>
                      <a:endParaRPr lang="en-US" b="1" dirty="0">
                        <a:solidFill>
                          <a:schemeClr val="tx1"/>
                        </a:solidFill>
                      </a:endParaRPr>
                    </a:p>
                  </a:txBody>
                  <a:tcPr>
                    <a:noFill/>
                  </a:tcPr>
                </a:tc>
                <a:tc>
                  <a:txBody>
                    <a:bodyPr/>
                    <a:lstStyle/>
                    <a:p>
                      <a:r>
                        <a:rPr lang="en-US" b="1" dirty="0" smtClean="0">
                          <a:solidFill>
                            <a:schemeClr val="tx1"/>
                          </a:solidFill>
                        </a:rPr>
                        <a:t>found </a:t>
                      </a:r>
                      <a:endParaRPr lang="en-US" b="1" dirty="0">
                        <a:solidFill>
                          <a:schemeClr val="tx1"/>
                        </a:solidFill>
                      </a:endParaRPr>
                    </a:p>
                  </a:txBody>
                  <a:tcPr>
                    <a:noFill/>
                  </a:tcPr>
                </a:tc>
                <a:tc>
                  <a:txBody>
                    <a:bodyPr/>
                    <a:lstStyle/>
                    <a:p>
                      <a:r>
                        <a:rPr lang="en-US" b="1" dirty="0" smtClean="0">
                          <a:solidFill>
                            <a:schemeClr val="tx1"/>
                          </a:solidFill>
                        </a:rPr>
                        <a:t>a</a:t>
                      </a:r>
                      <a:endParaRPr lang="en-US" b="1" dirty="0">
                        <a:solidFill>
                          <a:schemeClr val="tx1"/>
                        </a:solidFill>
                      </a:endParaRPr>
                    </a:p>
                  </a:txBody>
                  <a:tcPr>
                    <a:noFill/>
                  </a:tcPr>
                </a:tc>
                <a:tc>
                  <a:txBody>
                    <a:bodyPr/>
                    <a:lstStyle/>
                    <a:p>
                      <a:r>
                        <a:rPr lang="en-US" b="1" dirty="0" smtClean="0">
                          <a:solidFill>
                            <a:schemeClr val="tx1"/>
                          </a:solidFill>
                        </a:rPr>
                        <a:t>backpack</a:t>
                      </a:r>
                      <a:endParaRPr lang="en-US" b="1" dirty="0">
                        <a:solidFill>
                          <a:schemeClr val="tx1"/>
                        </a:solidFill>
                      </a:endParaRPr>
                    </a:p>
                  </a:txBody>
                  <a:tcPr>
                    <a:noFill/>
                  </a:tcPr>
                </a:tc>
                <a:tc>
                  <a:txBody>
                    <a:bodyPr/>
                    <a:lstStyle/>
                    <a:p>
                      <a:r>
                        <a:rPr lang="en-US" b="1" dirty="0" smtClean="0">
                          <a:solidFill>
                            <a:schemeClr val="tx1"/>
                          </a:solidFill>
                        </a:rPr>
                        <a:t>in</a:t>
                      </a:r>
                      <a:endParaRPr lang="en-US" b="1" dirty="0">
                        <a:solidFill>
                          <a:schemeClr val="tx1"/>
                        </a:solidFill>
                      </a:endParaRPr>
                    </a:p>
                  </a:txBody>
                  <a:tcPr>
                    <a:noFill/>
                  </a:tcPr>
                </a:tc>
              </a:tr>
              <a:tr h="370840">
                <a:tc>
                  <a:txBody>
                    <a:bodyPr/>
                    <a:lstStyle/>
                    <a:p>
                      <a:r>
                        <a:rPr lang="en-US" b="1" i="1" dirty="0" smtClean="0">
                          <a:solidFill>
                            <a:srgbClr val="FF0000"/>
                          </a:solidFill>
                        </a:rPr>
                        <a:t>article</a:t>
                      </a:r>
                      <a:endParaRPr lang="en-US" b="1" i="1" dirty="0">
                        <a:solidFill>
                          <a:srgbClr val="FF0000"/>
                        </a:solidFill>
                      </a:endParaRPr>
                    </a:p>
                  </a:txBody>
                  <a:tcPr>
                    <a:noFill/>
                  </a:tcPr>
                </a:tc>
                <a:tc>
                  <a:txBody>
                    <a:bodyPr/>
                    <a:lstStyle/>
                    <a:p>
                      <a:r>
                        <a:rPr lang="en-US" b="1" i="1" dirty="0" smtClean="0">
                          <a:solidFill>
                            <a:srgbClr val="FF0000"/>
                          </a:solidFill>
                        </a:rPr>
                        <a:t>adjective</a:t>
                      </a:r>
                      <a:endParaRPr lang="en-US" b="1" i="1" dirty="0">
                        <a:solidFill>
                          <a:srgbClr val="FF0000"/>
                        </a:solidFill>
                      </a:endParaRPr>
                    </a:p>
                  </a:txBody>
                  <a:tcPr>
                    <a:noFill/>
                  </a:tcPr>
                </a:tc>
                <a:tc>
                  <a:txBody>
                    <a:bodyPr/>
                    <a:lstStyle/>
                    <a:p>
                      <a:r>
                        <a:rPr lang="en-US" b="1" i="1" dirty="0" smtClean="0">
                          <a:solidFill>
                            <a:srgbClr val="FF0000"/>
                          </a:solidFill>
                        </a:rPr>
                        <a:t>noun</a:t>
                      </a:r>
                      <a:endParaRPr lang="en-US" b="1" i="1" dirty="0">
                        <a:solidFill>
                          <a:srgbClr val="FF0000"/>
                        </a:solidFill>
                      </a:endParaRPr>
                    </a:p>
                  </a:txBody>
                  <a:tcPr>
                    <a:noFill/>
                  </a:tcPr>
                </a:tc>
                <a:tc>
                  <a:txBody>
                    <a:bodyPr/>
                    <a:lstStyle/>
                    <a:p>
                      <a:r>
                        <a:rPr lang="en-US" b="1" i="1" dirty="0" smtClean="0">
                          <a:solidFill>
                            <a:srgbClr val="FF0000"/>
                          </a:solidFill>
                        </a:rPr>
                        <a:t>verb</a:t>
                      </a:r>
                      <a:endParaRPr lang="en-US" b="1" i="1" dirty="0">
                        <a:solidFill>
                          <a:srgbClr val="FF0000"/>
                        </a:solidFill>
                      </a:endParaRPr>
                    </a:p>
                  </a:txBody>
                  <a:tcPr>
                    <a:noFill/>
                  </a:tcPr>
                </a:tc>
                <a:tc>
                  <a:txBody>
                    <a:bodyPr/>
                    <a:lstStyle/>
                    <a:p>
                      <a:r>
                        <a:rPr lang="en-US" b="1" i="1" dirty="0" smtClean="0">
                          <a:solidFill>
                            <a:srgbClr val="FF0000"/>
                          </a:solidFill>
                        </a:rPr>
                        <a:t>article</a:t>
                      </a:r>
                      <a:endParaRPr lang="en-US" b="1" i="1" dirty="0">
                        <a:solidFill>
                          <a:srgbClr val="FF0000"/>
                        </a:solidFill>
                      </a:endParaRPr>
                    </a:p>
                  </a:txBody>
                  <a:tcPr>
                    <a:noFill/>
                  </a:tcPr>
                </a:tc>
                <a:tc>
                  <a:txBody>
                    <a:bodyPr/>
                    <a:lstStyle/>
                    <a:p>
                      <a:r>
                        <a:rPr lang="en-US" b="1" i="1" dirty="0" smtClean="0">
                          <a:solidFill>
                            <a:srgbClr val="FF0000"/>
                          </a:solidFill>
                        </a:rPr>
                        <a:t>noun</a:t>
                      </a:r>
                      <a:endParaRPr lang="en-US" b="1" i="1" dirty="0">
                        <a:solidFill>
                          <a:srgbClr val="FF0000"/>
                        </a:solidFill>
                      </a:endParaRPr>
                    </a:p>
                  </a:txBody>
                  <a:tcPr>
                    <a:noFill/>
                  </a:tcPr>
                </a:tc>
                <a:tc>
                  <a:txBody>
                    <a:bodyPr/>
                    <a:lstStyle/>
                    <a:p>
                      <a:r>
                        <a:rPr lang="en-US" b="1" i="1" dirty="0" smtClean="0">
                          <a:solidFill>
                            <a:srgbClr val="FF0000"/>
                          </a:solidFill>
                        </a:rPr>
                        <a:t>preposition</a:t>
                      </a:r>
                      <a:endParaRPr lang="en-US" b="1" i="1" dirty="0">
                        <a:solidFill>
                          <a:srgbClr val="FF0000"/>
                        </a:solidFill>
                      </a:endParaRPr>
                    </a:p>
                  </a:txBody>
                  <a:tcPr>
                    <a:noFill/>
                  </a:tcPr>
                </a:tc>
              </a:tr>
              <a:tr h="370840">
                <a:tc>
                  <a:txBody>
                    <a:bodyPr/>
                    <a:lstStyle/>
                    <a:p>
                      <a:r>
                        <a:rPr lang="en-US" b="1" dirty="0" smtClean="0">
                          <a:solidFill>
                            <a:schemeClr val="tx1"/>
                          </a:solidFill>
                        </a:rPr>
                        <a:t>the</a:t>
                      </a:r>
                      <a:endParaRPr lang="en-US" b="1" dirty="0">
                        <a:solidFill>
                          <a:schemeClr val="tx1"/>
                        </a:solidFill>
                      </a:endParaRPr>
                    </a:p>
                  </a:txBody>
                  <a:tcPr>
                    <a:noFill/>
                  </a:tcPr>
                </a:tc>
                <a:tc>
                  <a:txBody>
                    <a:bodyPr/>
                    <a:lstStyle/>
                    <a:p>
                      <a:r>
                        <a:rPr lang="en-US" b="1" dirty="0" smtClean="0">
                          <a:solidFill>
                            <a:schemeClr val="tx1"/>
                          </a:solidFill>
                        </a:rPr>
                        <a:t>park</a:t>
                      </a:r>
                      <a:endParaRPr lang="en-US" b="1" dirty="0">
                        <a:solidFill>
                          <a:schemeClr val="tx1"/>
                        </a:solidFill>
                      </a:endParaRPr>
                    </a:p>
                  </a:txBody>
                  <a:tcPr>
                    <a:noFill/>
                  </a:tcPr>
                </a:tc>
                <a:tc>
                  <a:txBody>
                    <a:bodyPr/>
                    <a:lstStyle/>
                    <a:p>
                      <a:r>
                        <a:rPr lang="en-US" b="1" dirty="0" smtClean="0">
                          <a:solidFill>
                            <a:schemeClr val="tx1"/>
                          </a:solidFill>
                        </a:rPr>
                        <a:t>and</a:t>
                      </a:r>
                      <a:endParaRPr lang="en-US" b="1" dirty="0">
                        <a:solidFill>
                          <a:schemeClr val="tx1"/>
                        </a:solidFill>
                      </a:endParaRPr>
                    </a:p>
                  </a:txBody>
                  <a:tcPr>
                    <a:noFill/>
                  </a:tcPr>
                </a:tc>
                <a:tc>
                  <a:txBody>
                    <a:bodyPr/>
                    <a:lstStyle/>
                    <a:p>
                      <a:r>
                        <a:rPr lang="en-US" b="1" dirty="0" smtClean="0">
                          <a:solidFill>
                            <a:schemeClr val="tx1"/>
                          </a:solidFill>
                        </a:rPr>
                        <a:t>they</a:t>
                      </a:r>
                      <a:endParaRPr lang="en-US" b="1" dirty="0">
                        <a:solidFill>
                          <a:schemeClr val="tx1"/>
                        </a:solidFill>
                      </a:endParaRPr>
                    </a:p>
                  </a:txBody>
                  <a:tcPr>
                    <a:noFill/>
                  </a:tcPr>
                </a:tc>
                <a:tc>
                  <a:txBody>
                    <a:bodyPr/>
                    <a:lstStyle/>
                    <a:p>
                      <a:r>
                        <a:rPr lang="en-US" b="1" dirty="0" smtClean="0">
                          <a:solidFill>
                            <a:schemeClr val="tx1"/>
                          </a:solidFill>
                        </a:rPr>
                        <a:t>opened</a:t>
                      </a:r>
                      <a:endParaRPr lang="en-US" b="1" dirty="0">
                        <a:solidFill>
                          <a:schemeClr val="tx1"/>
                        </a:solidFill>
                      </a:endParaRPr>
                    </a:p>
                  </a:txBody>
                  <a:tcPr>
                    <a:noFill/>
                  </a:tcPr>
                </a:tc>
                <a:tc>
                  <a:txBody>
                    <a:bodyPr/>
                    <a:lstStyle/>
                    <a:p>
                      <a:r>
                        <a:rPr lang="en-US" b="1" dirty="0" smtClean="0">
                          <a:solidFill>
                            <a:schemeClr val="tx1"/>
                          </a:solidFill>
                        </a:rPr>
                        <a:t>it</a:t>
                      </a:r>
                      <a:endParaRPr lang="en-US" b="1" dirty="0">
                        <a:solidFill>
                          <a:schemeClr val="tx1"/>
                        </a:solidFill>
                      </a:endParaRPr>
                    </a:p>
                  </a:txBody>
                  <a:tcPr>
                    <a:noFill/>
                  </a:tcPr>
                </a:tc>
                <a:tc>
                  <a:txBody>
                    <a:bodyPr/>
                    <a:lstStyle/>
                    <a:p>
                      <a:r>
                        <a:rPr lang="en-US" b="1" dirty="0" smtClean="0">
                          <a:solidFill>
                            <a:schemeClr val="tx1"/>
                          </a:solidFill>
                        </a:rPr>
                        <a:t>carefully.</a:t>
                      </a:r>
                      <a:endParaRPr lang="en-US" b="1" dirty="0">
                        <a:solidFill>
                          <a:schemeClr val="tx1"/>
                        </a:solidFill>
                      </a:endParaRPr>
                    </a:p>
                  </a:txBody>
                  <a:tcPr>
                    <a:noFill/>
                  </a:tcPr>
                </a:tc>
              </a:tr>
              <a:tr h="370840">
                <a:tc>
                  <a:txBody>
                    <a:bodyPr/>
                    <a:lstStyle/>
                    <a:p>
                      <a:r>
                        <a:rPr lang="en-US" b="1" i="1" dirty="0" smtClean="0">
                          <a:solidFill>
                            <a:srgbClr val="FF0000"/>
                          </a:solidFill>
                        </a:rPr>
                        <a:t>article</a:t>
                      </a:r>
                      <a:endParaRPr lang="en-US" b="1" i="1" dirty="0">
                        <a:solidFill>
                          <a:srgbClr val="FF0000"/>
                        </a:solidFill>
                      </a:endParaRPr>
                    </a:p>
                  </a:txBody>
                  <a:tcPr>
                    <a:noFill/>
                  </a:tcPr>
                </a:tc>
                <a:tc>
                  <a:txBody>
                    <a:bodyPr/>
                    <a:lstStyle/>
                    <a:p>
                      <a:r>
                        <a:rPr lang="en-US" b="1" i="1" dirty="0" smtClean="0">
                          <a:solidFill>
                            <a:srgbClr val="FF0000"/>
                          </a:solidFill>
                        </a:rPr>
                        <a:t>noun</a:t>
                      </a:r>
                      <a:endParaRPr lang="en-US" b="1" i="1" dirty="0">
                        <a:solidFill>
                          <a:srgbClr val="FF0000"/>
                        </a:solidFill>
                      </a:endParaRPr>
                    </a:p>
                  </a:txBody>
                  <a:tcPr>
                    <a:noFill/>
                  </a:tcPr>
                </a:tc>
                <a:tc>
                  <a:txBody>
                    <a:bodyPr/>
                    <a:lstStyle/>
                    <a:p>
                      <a:r>
                        <a:rPr lang="en-US" b="1" i="1" dirty="0" smtClean="0">
                          <a:solidFill>
                            <a:srgbClr val="FF0000"/>
                          </a:solidFill>
                        </a:rPr>
                        <a:t>conjunction</a:t>
                      </a:r>
                      <a:endParaRPr lang="en-US" b="1" i="1" dirty="0">
                        <a:solidFill>
                          <a:srgbClr val="FF0000"/>
                        </a:solidFill>
                      </a:endParaRPr>
                    </a:p>
                  </a:txBody>
                  <a:tcPr>
                    <a:noFill/>
                  </a:tcPr>
                </a:tc>
                <a:tc>
                  <a:txBody>
                    <a:bodyPr/>
                    <a:lstStyle/>
                    <a:p>
                      <a:r>
                        <a:rPr lang="en-US" b="1" i="1" dirty="0" smtClean="0">
                          <a:solidFill>
                            <a:srgbClr val="FF0000"/>
                          </a:solidFill>
                        </a:rPr>
                        <a:t>pronoun</a:t>
                      </a:r>
                      <a:endParaRPr lang="en-US" b="1" i="1" dirty="0">
                        <a:solidFill>
                          <a:srgbClr val="FF0000"/>
                        </a:solidFill>
                      </a:endParaRPr>
                    </a:p>
                  </a:txBody>
                  <a:tcPr>
                    <a:noFill/>
                  </a:tcPr>
                </a:tc>
                <a:tc>
                  <a:txBody>
                    <a:bodyPr/>
                    <a:lstStyle/>
                    <a:p>
                      <a:r>
                        <a:rPr lang="en-US" b="1" i="1" dirty="0" smtClean="0">
                          <a:solidFill>
                            <a:srgbClr val="FF0000"/>
                          </a:solidFill>
                        </a:rPr>
                        <a:t>verb</a:t>
                      </a:r>
                      <a:endParaRPr lang="en-US" b="1" i="1" dirty="0">
                        <a:solidFill>
                          <a:srgbClr val="FF0000"/>
                        </a:solidFill>
                      </a:endParaRPr>
                    </a:p>
                  </a:txBody>
                  <a:tcPr>
                    <a:noFill/>
                  </a:tcPr>
                </a:tc>
                <a:tc>
                  <a:txBody>
                    <a:bodyPr/>
                    <a:lstStyle/>
                    <a:p>
                      <a:r>
                        <a:rPr lang="en-US" b="1" i="1" dirty="0" smtClean="0">
                          <a:solidFill>
                            <a:srgbClr val="FF0000"/>
                          </a:solidFill>
                        </a:rPr>
                        <a:t>pronoun</a:t>
                      </a:r>
                      <a:endParaRPr lang="en-US" b="1" i="1" dirty="0">
                        <a:solidFill>
                          <a:srgbClr val="FF0000"/>
                        </a:solidFill>
                      </a:endParaRPr>
                    </a:p>
                  </a:txBody>
                  <a:tcPr>
                    <a:noFill/>
                  </a:tcPr>
                </a:tc>
                <a:tc>
                  <a:txBody>
                    <a:bodyPr/>
                    <a:lstStyle/>
                    <a:p>
                      <a:r>
                        <a:rPr lang="en-US" b="1" i="1" dirty="0" smtClean="0">
                          <a:solidFill>
                            <a:srgbClr val="FF0000"/>
                          </a:solidFill>
                        </a:rPr>
                        <a:t>adverb</a:t>
                      </a:r>
                      <a:endParaRPr lang="en-US" b="1" i="1" dirty="0">
                        <a:solidFill>
                          <a:srgbClr val="FF0000"/>
                        </a:solidFill>
                      </a:endParaRPr>
                    </a:p>
                  </a:txBody>
                  <a:tcPr>
                    <a:no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The parts of speech </a:t>
            </a:r>
            <a:endParaRPr lang="en-US" sz="3200" dirty="0"/>
          </a:p>
        </p:txBody>
      </p:sp>
      <p:sp>
        <p:nvSpPr>
          <p:cNvPr id="3" name="Content Placeholder 2"/>
          <p:cNvSpPr>
            <a:spLocks noGrp="1"/>
          </p:cNvSpPr>
          <p:nvPr>
            <p:ph idx="1"/>
          </p:nvPr>
        </p:nvSpPr>
        <p:spPr/>
        <p:txBody>
          <a:bodyPr/>
          <a:lstStyle/>
          <a:p>
            <a:pPr algn="just"/>
            <a:r>
              <a:rPr lang="en-US" sz="2800" b="1" dirty="0" smtClean="0"/>
              <a:t>Noun</a:t>
            </a:r>
            <a:r>
              <a:rPr lang="en-US" sz="2800" dirty="0" smtClean="0"/>
              <a:t> (N): a word such as </a:t>
            </a:r>
            <a:r>
              <a:rPr lang="en-US" sz="2800" i="1" dirty="0" smtClean="0"/>
              <a:t>boy</a:t>
            </a:r>
            <a:r>
              <a:rPr lang="en-US" sz="2800" dirty="0" smtClean="0"/>
              <a:t>, </a:t>
            </a:r>
            <a:r>
              <a:rPr lang="en-US" sz="2800" i="1" dirty="0" smtClean="0"/>
              <a:t>bicycle</a:t>
            </a:r>
            <a:r>
              <a:rPr lang="en-US" sz="2800" dirty="0" smtClean="0"/>
              <a:t> or </a:t>
            </a:r>
            <a:r>
              <a:rPr lang="en-US" sz="2800" i="1" dirty="0" smtClean="0"/>
              <a:t>freedom</a:t>
            </a:r>
            <a:r>
              <a:rPr lang="en-US" sz="2800" dirty="0" smtClean="0"/>
              <a:t> used to describe a person, thing or idea.</a:t>
            </a:r>
          </a:p>
          <a:p>
            <a:pPr algn="just"/>
            <a:r>
              <a:rPr lang="en-US" sz="2800" b="1" dirty="0" smtClean="0"/>
              <a:t>Article</a:t>
            </a:r>
            <a:r>
              <a:rPr lang="en-US" sz="2800" dirty="0" smtClean="0"/>
              <a:t> (Art): a word such as </a:t>
            </a:r>
            <a:r>
              <a:rPr lang="en-US" sz="2800" i="1" dirty="0" smtClean="0"/>
              <a:t>a</a:t>
            </a:r>
            <a:r>
              <a:rPr lang="en-US" sz="2800" dirty="0" smtClean="0"/>
              <a:t>, </a:t>
            </a:r>
            <a:r>
              <a:rPr lang="en-US" sz="2800" i="1" dirty="0" smtClean="0"/>
              <a:t>an</a:t>
            </a:r>
            <a:r>
              <a:rPr lang="en-US" sz="2800" dirty="0" smtClean="0"/>
              <a:t> or </a:t>
            </a:r>
            <a:r>
              <a:rPr lang="en-US" sz="2800" i="1" dirty="0" smtClean="0"/>
              <a:t>the</a:t>
            </a:r>
            <a:r>
              <a:rPr lang="en-US" sz="2800" dirty="0" smtClean="0"/>
              <a:t> used with a noun.</a:t>
            </a:r>
          </a:p>
          <a:p>
            <a:pPr algn="just"/>
            <a:r>
              <a:rPr lang="en-US" sz="2800" b="1" dirty="0" smtClean="0"/>
              <a:t>Adjective</a:t>
            </a:r>
            <a:r>
              <a:rPr lang="en-US" sz="2800" dirty="0" smtClean="0"/>
              <a:t> (Adj): a word such as happy or strange used with a noun to provide more information.</a:t>
            </a:r>
          </a:p>
          <a:p>
            <a:pPr algn="just"/>
            <a:r>
              <a:rPr lang="en-US" sz="2800" b="1" dirty="0" smtClean="0"/>
              <a:t>Verb</a:t>
            </a:r>
            <a:r>
              <a:rPr lang="en-US" sz="2800" dirty="0" smtClean="0"/>
              <a:t> (V): a word such as </a:t>
            </a:r>
            <a:r>
              <a:rPr lang="en-US" sz="2800" i="1" dirty="0" smtClean="0"/>
              <a:t>go</a:t>
            </a:r>
            <a:r>
              <a:rPr lang="en-US" sz="2800" dirty="0" smtClean="0"/>
              <a:t>, </a:t>
            </a:r>
            <a:r>
              <a:rPr lang="en-US" sz="2800" i="1" dirty="0" smtClean="0"/>
              <a:t>drown</a:t>
            </a:r>
            <a:r>
              <a:rPr lang="en-US" sz="2800" dirty="0" smtClean="0"/>
              <a:t> or </a:t>
            </a:r>
            <a:r>
              <a:rPr lang="en-US" sz="2800" i="1" dirty="0" smtClean="0"/>
              <a:t>know</a:t>
            </a:r>
            <a:r>
              <a:rPr lang="en-US" sz="2800" dirty="0" smtClean="0"/>
              <a:t> used to describe an action, event or state.</a:t>
            </a:r>
          </a:p>
          <a:p>
            <a:pPr algn="just"/>
            <a:r>
              <a:rPr lang="en-US" sz="2800" b="1" dirty="0" smtClean="0"/>
              <a:t>Adverb</a:t>
            </a:r>
            <a:r>
              <a:rPr lang="en-US" sz="2800" dirty="0" smtClean="0"/>
              <a:t> (Adv): a word such as </a:t>
            </a:r>
            <a:r>
              <a:rPr lang="en-US" sz="2800" i="1" dirty="0" smtClean="0"/>
              <a:t>slowly</a:t>
            </a:r>
            <a:r>
              <a:rPr lang="en-US" sz="2800" dirty="0" smtClean="0"/>
              <a:t> or </a:t>
            </a:r>
            <a:r>
              <a:rPr lang="en-US" sz="2800" i="1" dirty="0" smtClean="0"/>
              <a:t>really</a:t>
            </a:r>
            <a:r>
              <a:rPr lang="en-US" sz="2800" dirty="0" smtClean="0"/>
              <a:t> used with a verb or adjective to provide more information</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The parts of speech </a:t>
            </a:r>
            <a:endParaRPr lang="en-US" sz="3200" dirty="0"/>
          </a:p>
        </p:txBody>
      </p:sp>
      <p:sp>
        <p:nvSpPr>
          <p:cNvPr id="3" name="Content Placeholder 2"/>
          <p:cNvSpPr>
            <a:spLocks noGrp="1"/>
          </p:cNvSpPr>
          <p:nvPr>
            <p:ph idx="1"/>
          </p:nvPr>
        </p:nvSpPr>
        <p:spPr/>
        <p:txBody>
          <a:bodyPr/>
          <a:lstStyle/>
          <a:p>
            <a:pPr algn="just"/>
            <a:r>
              <a:rPr lang="en-US" sz="2800" b="1" dirty="0" smtClean="0"/>
              <a:t>Preposition</a:t>
            </a:r>
            <a:r>
              <a:rPr lang="en-US" sz="2800" dirty="0" smtClean="0"/>
              <a:t> (Prep): a word such as in or with used with a noun phrase.</a:t>
            </a:r>
          </a:p>
          <a:p>
            <a:pPr algn="just"/>
            <a:r>
              <a:rPr lang="en-US" sz="2800" b="1" dirty="0" smtClean="0"/>
              <a:t>Pronoun</a:t>
            </a:r>
            <a:r>
              <a:rPr lang="en-US" sz="2800" dirty="0" smtClean="0"/>
              <a:t> (Pro): a word such as it or them used in place of a noun or noun phrase.</a:t>
            </a:r>
          </a:p>
          <a:p>
            <a:pPr algn="just"/>
            <a:r>
              <a:rPr lang="en-US" sz="2800" b="1" dirty="0" smtClean="0"/>
              <a:t>Conjunction</a:t>
            </a:r>
            <a:r>
              <a:rPr lang="en-US" sz="2800" dirty="0" smtClean="0"/>
              <a:t>: a word such as and or because used to make connections between words, phrases and sentences</a:t>
            </a:r>
          </a:p>
          <a:p>
            <a:pPr algn="just"/>
            <a:r>
              <a:rPr lang="en-US" sz="2800" b="1" dirty="0" smtClean="0"/>
              <a:t>Interjections</a:t>
            </a:r>
            <a:r>
              <a:rPr lang="en-US" sz="2800" dirty="0" smtClean="0"/>
              <a:t> are words that show emotion. They are not grammatically related to the rest of the sentence (Wow/Oh/Uh-oh).</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Agreement</a:t>
            </a:r>
            <a:r>
              <a:rPr lang="en-US" sz="2800" dirty="0" smtClean="0"/>
              <a:t>: the grammatical connection between two parts of a sentence, as in the connection between a subject (Cathy) and the form of a verb (love</a:t>
            </a:r>
            <a:r>
              <a:rPr lang="en-US" sz="2800" b="1" u="sng" dirty="0" smtClean="0"/>
              <a:t>s</a:t>
            </a:r>
            <a:r>
              <a:rPr lang="en-US" sz="2800" dirty="0" smtClean="0"/>
              <a:t> chocolate).</a:t>
            </a:r>
          </a:p>
          <a:p>
            <a:pPr algn="just"/>
            <a:r>
              <a:rPr lang="en-US" sz="2800" dirty="0" smtClean="0"/>
              <a:t>Agreement can be dealt with in terms of number (singular or plural), person (1</a:t>
            </a:r>
            <a:r>
              <a:rPr lang="en-US" sz="2800" baseline="30000" dirty="0" smtClean="0"/>
              <a:t>st</a:t>
            </a:r>
            <a:r>
              <a:rPr lang="en-US" sz="2800" dirty="0" smtClean="0"/>
              <a:t>, 2</a:t>
            </a:r>
            <a:r>
              <a:rPr lang="en-US" sz="2800" baseline="30000" dirty="0" smtClean="0"/>
              <a:t>nd</a:t>
            </a:r>
            <a:r>
              <a:rPr lang="en-US" sz="2800" dirty="0" smtClean="0"/>
              <a:t>, or 3</a:t>
            </a:r>
            <a:r>
              <a:rPr lang="en-US" sz="2800" baseline="30000" dirty="0" smtClean="0"/>
              <a:t>rd</a:t>
            </a:r>
            <a:r>
              <a:rPr lang="en-US" sz="2800" dirty="0" smtClean="0"/>
              <a:t> person), tense, active or passive voice, or gender (male, female, or neuter).</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type of biological distinction used in English is quite different from the more common distinction found in languages that use </a:t>
            </a:r>
            <a:r>
              <a:rPr lang="en-US" sz="2800" b="1" dirty="0" smtClean="0"/>
              <a:t>grammatical gender. </a:t>
            </a:r>
            <a:r>
              <a:rPr lang="en-US" sz="2800" dirty="0" smtClean="0"/>
              <a:t>Whereas natural gender is based on sex (male and female), grammatical gender is based on the type of noun (masculine and feminine) and is not tied to sex. In this latter sense, nouns are classified according to their gender class and, typically, articles and adjectives have different forms to ‘agree with’ the gender of the noun.</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Traditional analysis / grammar</a:t>
            </a:r>
            <a:r>
              <a:rPr lang="en-US" sz="2800" dirty="0" smtClean="0"/>
              <a:t>: the description of the structure of phrases and sentences based on established categories used in the analysis of Latin and Greek.</a:t>
            </a:r>
            <a:r>
              <a:rPr lang="en-US" sz="2800" dirty="0"/>
              <a:t> </a:t>
            </a:r>
            <a:r>
              <a:rPr lang="en-US" sz="2800" dirty="0" smtClean="0"/>
              <a:t>Such is the case of describing the way to conjugate  the verb love comparing Latin and English languages (p. 77).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Prescriptive approach</a:t>
            </a:r>
            <a:r>
              <a:rPr lang="en-US" sz="2800" dirty="0" smtClean="0"/>
              <a:t>: an approach to grammar that has rules for the proper use of the language, traditionally based on Latin grammar, in contrast to the descriptive approach. It is one thing to adopt the grammatical labels (e.g. ‘noun’, ‘verb’) to categorize words in English sentences; it is quite another thing to go on to claim that the structure of English sentences should be like the structure of sentences in Latin.</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The prescriptive approach</a:t>
            </a:r>
            <a:endParaRPr lang="en-US" sz="3200" dirty="0"/>
          </a:p>
        </p:txBody>
      </p:sp>
      <p:sp>
        <p:nvSpPr>
          <p:cNvPr id="3" name="Content Placeholder 2"/>
          <p:cNvSpPr>
            <a:spLocks noGrp="1"/>
          </p:cNvSpPr>
          <p:nvPr>
            <p:ph idx="1"/>
          </p:nvPr>
        </p:nvSpPr>
        <p:spPr/>
        <p:txBody>
          <a:bodyPr/>
          <a:lstStyle/>
          <a:p>
            <a:pPr algn="just"/>
            <a:r>
              <a:rPr lang="en-US" sz="2800" dirty="0" smtClean="0"/>
              <a:t>This view of grammar as a set of rules for the ‘proper’ use of a language is still to be found today and may be best characterized as the </a:t>
            </a:r>
            <a:r>
              <a:rPr lang="en-US" sz="2800" b="1" dirty="0" smtClean="0"/>
              <a:t>prescriptive approach. </a:t>
            </a:r>
            <a:r>
              <a:rPr lang="en-US" sz="2800" dirty="0" smtClean="0"/>
              <a:t>Some familiar examples of prescriptive rules for English sentences are:</a:t>
            </a:r>
          </a:p>
          <a:p>
            <a:pPr algn="just">
              <a:buFont typeface="Wingdings" pitchFamily="2" charset="2"/>
              <a:buChar char="§"/>
            </a:pPr>
            <a:r>
              <a:rPr lang="en-US" sz="2800" dirty="0" smtClean="0"/>
              <a:t>You must not split an infinitive.</a:t>
            </a:r>
          </a:p>
          <a:p>
            <a:pPr algn="just">
              <a:buFont typeface="Wingdings" pitchFamily="2" charset="2"/>
              <a:buChar char="§"/>
            </a:pPr>
            <a:r>
              <a:rPr lang="en-US" sz="2800" dirty="0" smtClean="0"/>
              <a:t>You must not end a sentence with a preposition.</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infinitive in English has the form to + the base form of the verb, as in </a:t>
            </a:r>
            <a:r>
              <a:rPr lang="en-US" sz="2800" i="1" dirty="0" smtClean="0"/>
              <a:t>to go</a:t>
            </a:r>
            <a:r>
              <a:rPr lang="en-US" sz="2800" dirty="0" smtClean="0"/>
              <a:t>, and can be used with an adverb such as boldly. At the beginning of each televised Star Trek episode, one of the main characters, Captain Kirk, always used the expression </a:t>
            </a:r>
            <a:r>
              <a:rPr lang="en-US" sz="2800" i="1" dirty="0" smtClean="0"/>
              <a:t>To boldly go</a:t>
            </a:r>
            <a:r>
              <a:rPr lang="en-US" sz="2800" dirty="0" smtClean="0"/>
              <a:t>. . . . This is an example of a split infinitive. Captain Kirk’s teacher might have expected him to say </a:t>
            </a:r>
            <a:r>
              <a:rPr lang="en-US" sz="2800" i="1" dirty="0" smtClean="0"/>
              <a:t>To go boldly </a:t>
            </a:r>
            <a:r>
              <a:rPr lang="en-US" sz="2800" dirty="0" smtClean="0"/>
              <a:t>or</a:t>
            </a:r>
            <a:r>
              <a:rPr lang="en-US" sz="2800" i="1" dirty="0" smtClean="0"/>
              <a:t> Boldly to go, </a:t>
            </a:r>
            <a:r>
              <a:rPr lang="en-US" sz="2800" dirty="0" smtClean="0"/>
              <a:t>so that the adverb didn’t split the infinitive.</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Descriptive approach</a:t>
            </a:r>
            <a:r>
              <a:rPr lang="en-US" sz="2800" dirty="0" smtClean="0"/>
              <a:t>: an approach to grammar that is based on a description of the structures actually used in a language, not what should be used, in contrast to the prescriptive approach. Two famous approaches are:</a:t>
            </a:r>
          </a:p>
          <a:p>
            <a:pPr marL="1771650" lvl="3" indent="-514350" algn="just">
              <a:buFont typeface="+mj-lt"/>
              <a:buAutoNum type="arabicPeriod"/>
            </a:pPr>
            <a:r>
              <a:rPr lang="en-US" sz="2800" dirty="0" smtClean="0"/>
              <a:t>structural analysis</a:t>
            </a:r>
          </a:p>
          <a:p>
            <a:pPr marL="1771650" lvl="3" indent="-514350" algn="just">
              <a:buFont typeface="+mj-lt"/>
              <a:buAutoNum type="arabicPeriod"/>
            </a:pPr>
            <a:r>
              <a:rPr lang="en-US" sz="2800" dirty="0" smtClean="0"/>
              <a:t>immediate constituent analysis = labeled and bracketed sentences</a:t>
            </a:r>
          </a:p>
          <a:p>
            <a:pPr algn="just"/>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Structural analysis</a:t>
            </a:r>
            <a:r>
              <a:rPr lang="en-US" sz="2800" dirty="0" smtClean="0"/>
              <a:t>: the investigation of the distribution of grammatical forms in a language. The method involves the use of ‘test-frames’ that can be sentences with empty slots in them. For example:</a:t>
            </a:r>
          </a:p>
          <a:p>
            <a:pPr algn="just"/>
            <a:r>
              <a:rPr lang="en-US" sz="2800" dirty="0" smtClean="0"/>
              <a:t>The ----------------- makes a lot of noise.</a:t>
            </a:r>
          </a:p>
          <a:p>
            <a:pPr algn="just"/>
            <a:r>
              <a:rPr lang="en-US" sz="2800" dirty="0" smtClean="0"/>
              <a:t>I heard a ----------------- yesterday.</a:t>
            </a:r>
          </a:p>
          <a:p>
            <a:pPr algn="just"/>
            <a:r>
              <a:rPr lang="en-US" sz="2800" dirty="0" smtClean="0"/>
              <a:t>There are a lot of forms that can fit into these slots to produce good grammatical sentences of English (e.g. </a:t>
            </a:r>
            <a:r>
              <a:rPr lang="en-US" sz="2800" i="1" dirty="0" smtClean="0"/>
              <a:t>car, child, donkey, dog, radio). </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Structural analysis</a:t>
            </a:r>
            <a:endParaRPr lang="en-US" sz="3200" dirty="0"/>
          </a:p>
        </p:txBody>
      </p:sp>
      <p:sp>
        <p:nvSpPr>
          <p:cNvPr id="3" name="Content Placeholder 2"/>
          <p:cNvSpPr>
            <a:spLocks noGrp="1"/>
          </p:cNvSpPr>
          <p:nvPr>
            <p:ph idx="1"/>
          </p:nvPr>
        </p:nvSpPr>
        <p:spPr/>
        <p:txBody>
          <a:bodyPr/>
          <a:lstStyle/>
          <a:p>
            <a:pPr algn="just"/>
            <a:r>
              <a:rPr lang="en-US" sz="2800" dirty="0" smtClean="0"/>
              <a:t>As a result, we can propose that because all these forms fit in the same test-frame, they are likely to be examples of the same grammatical category. The label we give to this grammatical category is, of course, ‘noun’.</a:t>
            </a:r>
          </a:p>
          <a:p>
            <a:pPr algn="just"/>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Constituent analysis</a:t>
            </a:r>
            <a:r>
              <a:rPr lang="en-US" sz="2800" dirty="0" smtClean="0"/>
              <a:t>: a grammatical analysis of how small constituents (or components) go together to form larger constituents in sentences. One basic step is determining how words go together to form phrases. In the following sentence, we can identify eight constituents at the word level: </a:t>
            </a:r>
            <a:r>
              <a:rPr lang="en-US" sz="2800" i="1" dirty="0" smtClean="0"/>
              <a:t>Her father brought a shotgun to the wedding.</a:t>
            </a:r>
          </a:p>
          <a:p>
            <a:pPr algn="just"/>
            <a:r>
              <a:rPr lang="en-US" sz="2800" i="1" dirty="0" smtClean="0"/>
              <a:t>her father / a shotgun / the wedding = </a:t>
            </a:r>
            <a:r>
              <a:rPr lang="en-US" sz="2800" dirty="0" smtClean="0"/>
              <a:t>noun phrases.</a:t>
            </a:r>
          </a:p>
          <a:p>
            <a:pPr algn="just"/>
            <a:r>
              <a:rPr lang="en-US" sz="2800" i="1" dirty="0" smtClean="0"/>
              <a:t>to the wedding = a prepositional phrase.</a:t>
            </a:r>
          </a:p>
          <a:p>
            <a:pPr algn="just"/>
            <a:r>
              <a:rPr lang="en-US" sz="2800" i="1" dirty="0" smtClean="0"/>
              <a:t>brought a shotgun = </a:t>
            </a:r>
            <a:r>
              <a:rPr lang="en-US" sz="2800" dirty="0" smtClean="0"/>
              <a:t>a verb phrase.</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Immediate constituent analysis</a:t>
            </a:r>
            <a:endParaRPr lang="en-US" sz="3200" dirty="0"/>
          </a:p>
        </p:txBody>
      </p:sp>
      <p:pic>
        <p:nvPicPr>
          <p:cNvPr id="1026" name="Picture 2"/>
          <p:cNvPicPr>
            <a:picLocks noGrp="1" noChangeAspect="1" noChangeArrowheads="1"/>
          </p:cNvPicPr>
          <p:nvPr>
            <p:ph idx="1"/>
          </p:nvPr>
        </p:nvPicPr>
        <p:blipFill>
          <a:blip r:embed="rId2"/>
          <a:srcRect/>
          <a:stretch>
            <a:fillRect/>
          </a:stretch>
        </p:blipFill>
        <p:spPr bwMode="auto">
          <a:xfrm>
            <a:off x="609600" y="2743200"/>
            <a:ext cx="8915400" cy="1342439"/>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Labeled and bracketed sentences</a:t>
            </a:r>
            <a:r>
              <a:rPr lang="en-US" sz="2800" dirty="0" smtClean="0"/>
              <a:t>: a type of analysis in which constituents in a sentence are marked off by brackets with labels describing each type of constituent</a:t>
            </a:r>
          </a:p>
          <a:p>
            <a:pPr algn="just"/>
            <a:endParaRPr lang="en-US" sz="2800" dirty="0" smtClean="0"/>
          </a:p>
          <a:p>
            <a:pPr algn="just"/>
            <a:endParaRPr lang="en-US" sz="2800" dirty="0" smtClean="0"/>
          </a:p>
          <a:p>
            <a:pPr algn="just"/>
            <a:endParaRPr lang="en-US" sz="2800" dirty="0"/>
          </a:p>
        </p:txBody>
      </p:sp>
      <p:pic>
        <p:nvPicPr>
          <p:cNvPr id="5" name="Picture 2"/>
          <p:cNvPicPr>
            <a:picLocks noChangeAspect="1" noChangeArrowheads="1"/>
          </p:cNvPicPr>
          <p:nvPr/>
        </p:nvPicPr>
        <p:blipFill>
          <a:blip r:embed="rId7"/>
          <a:srcRect/>
          <a:stretch>
            <a:fillRect/>
          </a:stretch>
        </p:blipFill>
        <p:spPr bwMode="auto">
          <a:xfrm>
            <a:off x="762000" y="3505200"/>
            <a:ext cx="8610600" cy="1441824"/>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Labeled and bracketed sentences</a:t>
            </a:r>
            <a:endParaRPr lang="en-US" sz="3200" dirty="0"/>
          </a:p>
        </p:txBody>
      </p:sp>
      <p:pic>
        <p:nvPicPr>
          <p:cNvPr id="3075" name="Picture 3"/>
          <p:cNvPicPr>
            <a:picLocks noGrp="1" noChangeAspect="1" noChangeArrowheads="1"/>
          </p:cNvPicPr>
          <p:nvPr>
            <p:ph idx="1"/>
          </p:nvPr>
        </p:nvPicPr>
        <p:blipFill>
          <a:blip r:embed="rId2"/>
          <a:srcRect/>
          <a:stretch>
            <a:fillRect/>
          </a:stretch>
        </p:blipFill>
        <p:spPr bwMode="auto">
          <a:xfrm>
            <a:off x="1143000" y="2971800"/>
            <a:ext cx="7581900" cy="3254371"/>
          </a:xfrm>
          <a:prstGeom prst="rect">
            <a:avLst/>
          </a:prstGeom>
          <a:noFill/>
          <a:ln w="9525">
            <a:noFill/>
            <a:miter lim="800000"/>
            <a:headEnd/>
            <a:tailEnd/>
          </a:ln>
          <a:effectLst/>
        </p:spPr>
      </p:pic>
      <p:sp>
        <p:nvSpPr>
          <p:cNvPr id="7" name="Rectangle 6"/>
          <p:cNvSpPr/>
          <p:nvPr/>
        </p:nvSpPr>
        <p:spPr>
          <a:xfrm>
            <a:off x="381000" y="1600200"/>
            <a:ext cx="9296400" cy="1200329"/>
          </a:xfrm>
          <a:prstGeom prst="rect">
            <a:avLst/>
          </a:prstGeom>
        </p:spPr>
        <p:txBody>
          <a:bodyPr wrap="square">
            <a:spAutoFit/>
          </a:bodyPr>
          <a:lstStyle/>
          <a:p>
            <a:pPr algn="just" rtl="0"/>
            <a:r>
              <a:rPr lang="en-US" sz="2400" dirty="0" smtClean="0"/>
              <a:t>We can then label each constituent using abbreviated grammatical terms such </a:t>
            </a:r>
            <a:r>
              <a:rPr lang="fr-FR" sz="2400" dirty="0" smtClean="0"/>
              <a:t>as ‘Art’ (= article), ‘N’ (= </a:t>
            </a:r>
            <a:r>
              <a:rPr lang="en-US" sz="2400" dirty="0" smtClean="0"/>
              <a:t>noun</a:t>
            </a:r>
            <a:r>
              <a:rPr lang="fr-FR" sz="2400" dirty="0" smtClean="0"/>
              <a:t>), ‘NP’ (= </a:t>
            </a:r>
            <a:r>
              <a:rPr lang="en-US" sz="2400" dirty="0" smtClean="0"/>
              <a:t>noun</a:t>
            </a:r>
            <a:r>
              <a:rPr lang="fr-FR" sz="2400" dirty="0" smtClean="0"/>
              <a:t> phrase), ‘V’ (= </a:t>
            </a:r>
            <a:r>
              <a:rPr lang="en-US" sz="2400" dirty="0" smtClean="0"/>
              <a:t>verb</a:t>
            </a:r>
            <a:r>
              <a:rPr lang="fr-FR" sz="2400" dirty="0" smtClean="0"/>
              <a:t>), ‘VP’ </a:t>
            </a:r>
            <a:r>
              <a:rPr lang="en-US" sz="2400" dirty="0" smtClean="0"/>
              <a:t>(= verb phrase) and ‘S’ (= sentence).</a:t>
            </a:r>
            <a:endParaRPr 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solidFill>
                  <a:srgbClr val="0070C0"/>
                </a:solidFill>
                <a:cs typeface="+mj-cs"/>
              </a:rPr>
              <a:t>Office Hours:</a:t>
            </a:r>
            <a:endParaRPr lang="ar-SA" sz="2800" dirty="0" smtClean="0">
              <a:solidFill>
                <a:srgbClr val="0070C0"/>
              </a:solidFill>
              <a:cs typeface="+mj-cs"/>
            </a:endParaRPr>
          </a:p>
          <a:p>
            <a:r>
              <a:rPr lang="en-US" sz="2800" dirty="0" smtClean="0">
                <a:cs typeface="+mj-cs"/>
              </a:rPr>
              <a:t> </a:t>
            </a:r>
            <a:endParaRPr lang="en-US" sz="2800" dirty="0" smtClean="0">
              <a:solidFill>
                <a:srgbClr val="0070C0"/>
              </a:solidFill>
              <a:cs typeface="+mj-cs"/>
            </a:endParaRPr>
          </a:p>
          <a:p>
            <a:pPr algn="just"/>
            <a:endParaRPr lang="en-US" sz="2800" dirty="0" smtClean="0">
              <a:solidFill>
                <a:srgbClr val="0070C0"/>
              </a:solidFill>
              <a:cs typeface="+mj-cs"/>
            </a:endParaRPr>
          </a:p>
          <a:p>
            <a:pPr algn="just"/>
            <a:endParaRPr lang="en-US" sz="2800" dirty="0" smtClean="0">
              <a:solidFill>
                <a:srgbClr val="0070C0"/>
              </a:solidFill>
              <a:cs typeface="+mj-cs"/>
            </a:endParaRPr>
          </a:p>
          <a:p>
            <a:pPr algn="just"/>
            <a:r>
              <a:rPr lang="en-US" sz="2800" dirty="0" smtClean="0">
                <a:solidFill>
                  <a:srgbClr val="0070C0"/>
                </a:solidFill>
                <a:cs typeface="+mj-cs"/>
              </a:rPr>
              <a:t>Mobile Number:  0550357653</a:t>
            </a:r>
            <a:endParaRPr lang="en-US" sz="2800" dirty="0" smtClean="0">
              <a:cs typeface="+mj-cs"/>
            </a:endParaRPr>
          </a:p>
          <a:p>
            <a:pPr algn="just"/>
            <a:r>
              <a:rPr lang="en-US" sz="2800" dirty="0" smtClean="0">
                <a:cs typeface="+mj-cs"/>
              </a:rPr>
              <a:t>Mobile will be turned on only during office hours mentioned above, so everyone should abide by these hours.</a:t>
            </a:r>
          </a:p>
          <a:p>
            <a:pPr algn="just"/>
            <a:r>
              <a:rPr lang="en-US" sz="2800" dirty="0" smtClean="0">
                <a:solidFill>
                  <a:srgbClr val="0070C0"/>
                </a:solidFill>
                <a:cs typeface="+mj-cs"/>
              </a:rPr>
              <a:t>Email: hammari@kfu.edu.sa</a:t>
            </a:r>
            <a:endParaRPr lang="en-US" sz="2800" dirty="0">
              <a:cs typeface="+mj-cs"/>
            </a:endParaRPr>
          </a:p>
        </p:txBody>
      </p:sp>
      <p:graphicFrame>
        <p:nvGraphicFramePr>
          <p:cNvPr id="4" name="Table 3"/>
          <p:cNvGraphicFramePr>
            <a:graphicFrameLocks noGrp="1"/>
          </p:cNvGraphicFramePr>
          <p:nvPr/>
        </p:nvGraphicFramePr>
        <p:xfrm>
          <a:off x="3048000" y="1752600"/>
          <a:ext cx="6019800" cy="1630680"/>
        </p:xfrm>
        <a:graphic>
          <a:graphicData uri="http://schemas.openxmlformats.org/drawingml/2006/table">
            <a:tbl>
              <a:tblPr firstRow="1" bandRow="1">
                <a:tableStyleId>{5C22544A-7EE6-4342-B048-85BDC9FD1C3A}</a:tableStyleId>
              </a:tblPr>
              <a:tblGrid>
                <a:gridCol w="3009900"/>
                <a:gridCol w="3009900"/>
              </a:tblGrid>
              <a:tr h="370840">
                <a:tc>
                  <a:txBody>
                    <a:bodyPr/>
                    <a:lstStyle/>
                    <a:p>
                      <a:pPr algn="ctr"/>
                      <a:r>
                        <a:rPr lang="en-US" sz="2800" b="1" dirty="0" smtClean="0"/>
                        <a:t>DAY</a:t>
                      </a:r>
                      <a:endParaRPr lang="en-US" sz="2800" b="1" dirty="0"/>
                    </a:p>
                  </a:txBody>
                  <a:tcPr/>
                </a:tc>
                <a:tc>
                  <a:txBody>
                    <a:bodyPr/>
                    <a:lstStyle/>
                    <a:p>
                      <a:pPr algn="ctr"/>
                      <a:r>
                        <a:rPr lang="en-US" sz="2800" b="1" dirty="0" smtClean="0"/>
                        <a:t>TIME</a:t>
                      </a:r>
                      <a:endParaRPr lang="en-US" sz="2800" b="1" dirty="0"/>
                    </a:p>
                  </a:txBody>
                  <a:tcPr/>
                </a:tc>
              </a:tr>
              <a:tr h="370840">
                <a:tc>
                  <a:txBody>
                    <a:bodyPr/>
                    <a:lstStyle/>
                    <a:p>
                      <a:pPr algn="ctr"/>
                      <a:r>
                        <a:rPr lang="en-US" b="1" dirty="0" smtClean="0"/>
                        <a:t>SATURDAY</a:t>
                      </a:r>
                      <a:endParaRPr lang="en-US" b="1" dirty="0"/>
                    </a:p>
                  </a:txBody>
                  <a:tcPr/>
                </a:tc>
                <a:tc>
                  <a:txBody>
                    <a:bodyPr/>
                    <a:lstStyle/>
                    <a:p>
                      <a:pPr algn="ctr"/>
                      <a:r>
                        <a:rPr lang="en-US" b="1" dirty="0" smtClean="0"/>
                        <a:t>20:00</a:t>
                      </a:r>
                      <a:r>
                        <a:rPr lang="en-US" b="1" baseline="0" dirty="0" smtClean="0"/>
                        <a:t> – 21:00 </a:t>
                      </a:r>
                      <a:endParaRPr lang="en-US" b="1" dirty="0"/>
                    </a:p>
                  </a:txBody>
                  <a:tcPr/>
                </a:tc>
              </a:tr>
              <a:tr h="370840">
                <a:tc>
                  <a:txBody>
                    <a:bodyPr/>
                    <a:lstStyle/>
                    <a:p>
                      <a:pPr algn="ctr"/>
                      <a:r>
                        <a:rPr lang="en-US" b="1" dirty="0" smtClean="0"/>
                        <a:t>SUNDAY</a:t>
                      </a:r>
                      <a:endParaRPr lang="en-US" b="1" dirty="0"/>
                    </a:p>
                  </a:txBody>
                  <a:tcPr/>
                </a:tc>
                <a:tc>
                  <a:txBody>
                    <a:bodyPr/>
                    <a:lstStyle/>
                    <a:p>
                      <a:pPr algn="ctr"/>
                      <a:r>
                        <a:rPr lang="en-US" b="1" dirty="0" smtClean="0"/>
                        <a:t>20:00</a:t>
                      </a:r>
                      <a:r>
                        <a:rPr lang="en-US" b="1" baseline="0" dirty="0" smtClean="0"/>
                        <a:t> – 21:00 </a:t>
                      </a:r>
                      <a:endParaRPr lang="en-US" b="1" dirty="0"/>
                    </a:p>
                  </a:txBody>
                  <a:tcPr/>
                </a:tc>
              </a:tr>
              <a:tr h="370840">
                <a:tc>
                  <a:txBody>
                    <a:bodyPr/>
                    <a:lstStyle/>
                    <a:p>
                      <a:pPr algn="ctr"/>
                      <a:r>
                        <a:rPr lang="en-US" b="1" dirty="0" smtClean="0"/>
                        <a:t>MONDAY</a:t>
                      </a:r>
                      <a:endParaRPr lang="en-US" b="1" dirty="0"/>
                    </a:p>
                  </a:txBody>
                  <a:tcPr/>
                </a:tc>
                <a:tc>
                  <a:txBody>
                    <a:bodyPr/>
                    <a:lstStyle/>
                    <a:p>
                      <a:pPr algn="ctr"/>
                      <a:r>
                        <a:rPr lang="en-US" b="1" dirty="0" smtClean="0"/>
                        <a:t>20:00</a:t>
                      </a:r>
                      <a:r>
                        <a:rPr lang="en-US" b="1" baseline="0" dirty="0" smtClean="0"/>
                        <a:t> – 21:00 </a:t>
                      </a:r>
                      <a:endParaRPr lang="en-US" b="1" dirty="0"/>
                    </a:p>
                  </a:txBody>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2181</TotalTime>
  <Words>1458</Words>
  <Application>Microsoft Office PowerPoint</Application>
  <PresentationFormat>A4 Paper (210x297 mm)</PresentationFormat>
  <Paragraphs>138</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8th Lecture</vt:lpstr>
      <vt:lpstr>PowerPoint Presentation</vt:lpstr>
      <vt:lpstr>Lecture Elements</vt:lpstr>
      <vt:lpstr>PowerPoint Presentation</vt:lpstr>
      <vt:lpstr>Introduction</vt:lpstr>
      <vt:lpstr>PowerPoint Presentation</vt:lpstr>
      <vt:lpstr>Grammar</vt:lpstr>
      <vt:lpstr>PowerPoint Presentation</vt:lpstr>
      <vt:lpstr>PowerPoint Presentation</vt:lpstr>
      <vt:lpstr>The parts of speech </vt:lpstr>
      <vt:lpstr>The parts of speech </vt:lpstr>
      <vt:lpstr>PowerPoint Presentation</vt:lpstr>
      <vt:lpstr>PowerPoint Presentation</vt:lpstr>
      <vt:lpstr>PowerPoint Presentation</vt:lpstr>
      <vt:lpstr>PowerPoint Presentation</vt:lpstr>
      <vt:lpstr>The prescriptive approach</vt:lpstr>
      <vt:lpstr>PowerPoint Presentation</vt:lpstr>
      <vt:lpstr>PowerPoint Presentation</vt:lpstr>
      <vt:lpstr>PowerPoint Presentation</vt:lpstr>
      <vt:lpstr>Structural analysis</vt:lpstr>
      <vt:lpstr>PowerPoint Presentation</vt:lpstr>
      <vt:lpstr>Immediate constituent analysis</vt:lpstr>
      <vt:lpstr>PowerPoint Presentation</vt:lpstr>
      <vt:lpstr>Labeled and bracketed sentences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178</cp:revision>
  <dcterms:created xsi:type="dcterms:W3CDTF">2009-10-14T19:14:34Z</dcterms:created>
  <dcterms:modified xsi:type="dcterms:W3CDTF">2011-11-26T09:13:48Z</dcterms:modified>
</cp:coreProperties>
</file>