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sldIdLst>
    <p:sldId id="256" r:id="rId2"/>
    <p:sldId id="257" r:id="rId3"/>
    <p:sldId id="267" r:id="rId4"/>
    <p:sldId id="300" r:id="rId5"/>
    <p:sldId id="302" r:id="rId6"/>
    <p:sldId id="297" r:id="rId7"/>
    <p:sldId id="314" r:id="rId8"/>
    <p:sldId id="303" r:id="rId9"/>
    <p:sldId id="304" r:id="rId10"/>
    <p:sldId id="315" r:id="rId11"/>
    <p:sldId id="305" r:id="rId12"/>
    <p:sldId id="316" r:id="rId13"/>
    <p:sldId id="306" r:id="rId14"/>
    <p:sldId id="307" r:id="rId15"/>
    <p:sldId id="317" r:id="rId16"/>
    <p:sldId id="308" r:id="rId17"/>
    <p:sldId id="318" r:id="rId18"/>
    <p:sldId id="319" r:id="rId19"/>
    <p:sldId id="309" r:id="rId20"/>
    <p:sldId id="313" r:id="rId21"/>
    <p:sldId id="312" r:id="rId22"/>
    <p:sldId id="311" r:id="rId23"/>
    <p:sldId id="320" r:id="rId24"/>
    <p:sldId id="310" r:id="rId25"/>
    <p:sldId id="321" r:id="rId26"/>
    <p:sldId id="266" r:id="rId27"/>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900"/>
    <a:srgbClr val="709256"/>
    <a:srgbClr val="AD9968"/>
    <a:srgbClr val="3B84AF"/>
    <a:srgbClr val="FF3300"/>
    <a:srgbClr val="000000"/>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15" autoAdjust="0"/>
    <p:restoredTop sz="94624" autoAdjust="0"/>
  </p:normalViewPr>
  <p:slideViewPr>
    <p:cSldViewPr>
      <p:cViewPr>
        <p:scale>
          <a:sx n="64" d="100"/>
          <a:sy n="64" d="100"/>
        </p:scale>
        <p:origin x="-456" y="-276"/>
      </p:cViewPr>
      <p:guideLst>
        <p:guide orient="horz" pos="2160"/>
        <p:guide pos="312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55" d="100"/>
          <a:sy n="55" d="100"/>
        </p:scale>
        <p:origin x="-2856" y="-10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F8BCC10-429C-4778-9461-90749BC78985}"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6BA9D6D6-8247-49C6-8274-D852C614CF26}">
      <dgm:prSet custT="1"/>
      <dgm:spPr/>
      <dgm:t>
        <a:bodyPr/>
        <a:lstStyle/>
        <a:p>
          <a:pPr algn="ctr" rtl="0"/>
          <a:r>
            <a:rPr lang="en-US" sz="4800" b="1" baseline="0" dirty="0" smtClean="0"/>
            <a:t>Lecture Elements</a:t>
          </a:r>
          <a:endParaRPr lang="en-US" sz="4800" b="1" baseline="0" dirty="0"/>
        </a:p>
      </dgm:t>
    </dgm:pt>
    <dgm:pt modelId="{DC6E5FE6-AB6A-4DE7-88F7-A2F8EBBF5736}" type="parTrans" cxnId="{9151D7DB-2196-4A7F-8D36-3031C3601188}">
      <dgm:prSet/>
      <dgm:spPr/>
      <dgm:t>
        <a:bodyPr/>
        <a:lstStyle/>
        <a:p>
          <a:endParaRPr lang="en-US"/>
        </a:p>
      </dgm:t>
    </dgm:pt>
    <dgm:pt modelId="{D864EE96-68E2-4F56-9150-FF4DADA96099}" type="sibTrans" cxnId="{9151D7DB-2196-4A7F-8D36-3031C3601188}">
      <dgm:prSet/>
      <dgm:spPr/>
      <dgm:t>
        <a:bodyPr/>
        <a:lstStyle/>
        <a:p>
          <a:endParaRPr lang="en-US"/>
        </a:p>
      </dgm:t>
    </dgm:pt>
    <dgm:pt modelId="{E9771FBC-1AF2-460C-875E-5BB12AB6E5CC}" type="pres">
      <dgm:prSet presAssocID="{FF8BCC10-429C-4778-9461-90749BC78985}" presName="linear" presStyleCnt="0">
        <dgm:presLayoutVars>
          <dgm:animLvl val="lvl"/>
          <dgm:resizeHandles val="exact"/>
        </dgm:presLayoutVars>
      </dgm:prSet>
      <dgm:spPr/>
      <dgm:t>
        <a:bodyPr/>
        <a:lstStyle/>
        <a:p>
          <a:endParaRPr lang="en-US"/>
        </a:p>
      </dgm:t>
    </dgm:pt>
    <dgm:pt modelId="{DB757AF6-E0FA-44B7-AFA9-9F70C07AC635}" type="pres">
      <dgm:prSet presAssocID="{6BA9D6D6-8247-49C6-8274-D852C614CF26}" presName="parentText" presStyleLbl="node1" presStyleIdx="0" presStyleCnt="1">
        <dgm:presLayoutVars>
          <dgm:chMax val="0"/>
          <dgm:bulletEnabled val="1"/>
        </dgm:presLayoutVars>
      </dgm:prSet>
      <dgm:spPr/>
      <dgm:t>
        <a:bodyPr/>
        <a:lstStyle/>
        <a:p>
          <a:endParaRPr lang="en-US"/>
        </a:p>
      </dgm:t>
    </dgm:pt>
  </dgm:ptLst>
  <dgm:cxnLst>
    <dgm:cxn modelId="{9151D7DB-2196-4A7F-8D36-3031C3601188}" srcId="{FF8BCC10-429C-4778-9461-90749BC78985}" destId="{6BA9D6D6-8247-49C6-8274-D852C614CF26}" srcOrd="0" destOrd="0" parTransId="{DC6E5FE6-AB6A-4DE7-88F7-A2F8EBBF5736}" sibTransId="{D864EE96-68E2-4F56-9150-FF4DADA96099}"/>
    <dgm:cxn modelId="{6008CFFC-814E-4380-9478-6D8F3BD9F693}" type="presOf" srcId="{FF8BCC10-429C-4778-9461-90749BC78985}" destId="{E9771FBC-1AF2-460C-875E-5BB12AB6E5CC}" srcOrd="0" destOrd="0" presId="urn:microsoft.com/office/officeart/2005/8/layout/vList2"/>
    <dgm:cxn modelId="{F9F1FF5F-53DA-4995-A00A-C98F7AECDB98}" type="presOf" srcId="{6BA9D6D6-8247-49C6-8274-D852C614CF26}" destId="{DB757AF6-E0FA-44B7-AFA9-9F70C07AC635}" srcOrd="0" destOrd="0" presId="urn:microsoft.com/office/officeart/2005/8/layout/vList2"/>
    <dgm:cxn modelId="{5EF07303-A85D-461A-A8FD-83F356972BB9}" type="presParOf" srcId="{E9771FBC-1AF2-460C-875E-5BB12AB6E5CC}" destId="{DB757AF6-E0FA-44B7-AFA9-9F70C07AC635}"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3EEC51F-FC3E-44B8-8218-938A85D92DC4}"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7D699728-AF8B-46DB-948D-4933C616B4AF}">
      <dgm:prSet/>
      <dgm:spPr/>
      <dgm:t>
        <a:bodyPr/>
        <a:lstStyle/>
        <a:p>
          <a:pPr algn="ctr" rtl="0"/>
          <a:r>
            <a:rPr lang="en-US" b="1" baseline="0" dirty="0" smtClean="0"/>
            <a:t>Introduction</a:t>
          </a:r>
          <a:endParaRPr lang="en-US" b="1" baseline="0" dirty="0"/>
        </a:p>
      </dgm:t>
    </dgm:pt>
    <dgm:pt modelId="{56F69178-F58C-4916-8E43-F0A01644699B}" type="parTrans" cxnId="{E3FAEDB5-370F-4FD4-A3DC-853772DFB85B}">
      <dgm:prSet/>
      <dgm:spPr/>
      <dgm:t>
        <a:bodyPr/>
        <a:lstStyle/>
        <a:p>
          <a:endParaRPr lang="en-US"/>
        </a:p>
      </dgm:t>
    </dgm:pt>
    <dgm:pt modelId="{F37BC564-CD8A-425A-8D70-F9770FFB2116}" type="sibTrans" cxnId="{E3FAEDB5-370F-4FD4-A3DC-853772DFB85B}">
      <dgm:prSet/>
      <dgm:spPr/>
      <dgm:t>
        <a:bodyPr/>
        <a:lstStyle/>
        <a:p>
          <a:endParaRPr lang="en-US"/>
        </a:p>
      </dgm:t>
    </dgm:pt>
    <dgm:pt modelId="{ECB54635-2FC0-4F22-9447-005B9E9822B2}" type="pres">
      <dgm:prSet presAssocID="{13EEC51F-FC3E-44B8-8218-938A85D92DC4}" presName="linear" presStyleCnt="0">
        <dgm:presLayoutVars>
          <dgm:animLvl val="lvl"/>
          <dgm:resizeHandles val="exact"/>
        </dgm:presLayoutVars>
      </dgm:prSet>
      <dgm:spPr/>
      <dgm:t>
        <a:bodyPr/>
        <a:lstStyle/>
        <a:p>
          <a:endParaRPr lang="en-US"/>
        </a:p>
      </dgm:t>
    </dgm:pt>
    <dgm:pt modelId="{A575E381-2FC9-47AC-B069-D64C38311E3D}" type="pres">
      <dgm:prSet presAssocID="{7D699728-AF8B-46DB-948D-4933C616B4AF}" presName="parentText" presStyleLbl="node1" presStyleIdx="0" presStyleCnt="1">
        <dgm:presLayoutVars>
          <dgm:chMax val="0"/>
          <dgm:bulletEnabled val="1"/>
        </dgm:presLayoutVars>
      </dgm:prSet>
      <dgm:spPr/>
      <dgm:t>
        <a:bodyPr/>
        <a:lstStyle/>
        <a:p>
          <a:endParaRPr lang="en-US"/>
        </a:p>
      </dgm:t>
    </dgm:pt>
  </dgm:ptLst>
  <dgm:cxnLst>
    <dgm:cxn modelId="{E3FAEDB5-370F-4FD4-A3DC-853772DFB85B}" srcId="{13EEC51F-FC3E-44B8-8218-938A85D92DC4}" destId="{7D699728-AF8B-46DB-948D-4933C616B4AF}" srcOrd="0" destOrd="0" parTransId="{56F69178-F58C-4916-8E43-F0A01644699B}" sibTransId="{F37BC564-CD8A-425A-8D70-F9770FFB2116}"/>
    <dgm:cxn modelId="{7BD4A0B1-106D-4EC4-9394-409FFB664A0C}" type="presOf" srcId="{13EEC51F-FC3E-44B8-8218-938A85D92DC4}" destId="{ECB54635-2FC0-4F22-9447-005B9E9822B2}" srcOrd="0" destOrd="0" presId="urn:microsoft.com/office/officeart/2005/8/layout/vList2"/>
    <dgm:cxn modelId="{6E667842-16A7-4ABE-9A8F-970D6A5FF370}" type="presOf" srcId="{7D699728-AF8B-46DB-948D-4933C616B4AF}" destId="{A575E381-2FC9-47AC-B069-D64C38311E3D}" srcOrd="0" destOrd="0" presId="urn:microsoft.com/office/officeart/2005/8/layout/vList2"/>
    <dgm:cxn modelId="{ECF0811B-4F01-417F-AA6B-9B138C5042DA}" type="presParOf" srcId="{ECB54635-2FC0-4F22-9447-005B9E9822B2}" destId="{A575E381-2FC9-47AC-B069-D64C38311E3D}"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C3AE143-9CF0-42E2-970C-506B9620BCEC}"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7129CE92-84E2-441C-8D6A-3BA484A66F30}">
      <dgm:prSet/>
      <dgm:spPr/>
      <dgm:t>
        <a:bodyPr/>
        <a:lstStyle/>
        <a:p>
          <a:pPr algn="ctr" rtl="0"/>
          <a:r>
            <a:rPr lang="en-US" b="1" baseline="0" dirty="0" smtClean="0"/>
            <a:t>Generative grammar</a:t>
          </a:r>
          <a:endParaRPr lang="en-US" b="1" baseline="0" dirty="0"/>
        </a:p>
      </dgm:t>
    </dgm:pt>
    <dgm:pt modelId="{F0662EB2-3EC6-4108-ACC3-D9C6E7C8C068}" type="parTrans" cxnId="{70612E99-AACC-45F4-A21A-0A2C2327EFEC}">
      <dgm:prSet/>
      <dgm:spPr/>
      <dgm:t>
        <a:bodyPr/>
        <a:lstStyle/>
        <a:p>
          <a:endParaRPr lang="en-US"/>
        </a:p>
      </dgm:t>
    </dgm:pt>
    <dgm:pt modelId="{604A8F9E-DFB0-4968-8C3B-F746682503BE}" type="sibTrans" cxnId="{70612E99-AACC-45F4-A21A-0A2C2327EFEC}">
      <dgm:prSet/>
      <dgm:spPr/>
      <dgm:t>
        <a:bodyPr/>
        <a:lstStyle/>
        <a:p>
          <a:endParaRPr lang="en-US"/>
        </a:p>
      </dgm:t>
    </dgm:pt>
    <dgm:pt modelId="{372DF4DA-0514-441D-A8FF-E2BB08FFB08F}" type="pres">
      <dgm:prSet presAssocID="{4C3AE143-9CF0-42E2-970C-506B9620BCEC}" presName="linear" presStyleCnt="0">
        <dgm:presLayoutVars>
          <dgm:animLvl val="lvl"/>
          <dgm:resizeHandles val="exact"/>
        </dgm:presLayoutVars>
      </dgm:prSet>
      <dgm:spPr/>
      <dgm:t>
        <a:bodyPr/>
        <a:lstStyle/>
        <a:p>
          <a:endParaRPr lang="en-US"/>
        </a:p>
      </dgm:t>
    </dgm:pt>
    <dgm:pt modelId="{939B47F5-F8B6-42F6-924F-DA5B94BB0879}" type="pres">
      <dgm:prSet presAssocID="{7129CE92-84E2-441C-8D6A-3BA484A66F30}" presName="parentText" presStyleLbl="node1" presStyleIdx="0" presStyleCnt="1">
        <dgm:presLayoutVars>
          <dgm:chMax val="0"/>
          <dgm:bulletEnabled val="1"/>
        </dgm:presLayoutVars>
      </dgm:prSet>
      <dgm:spPr/>
      <dgm:t>
        <a:bodyPr/>
        <a:lstStyle/>
        <a:p>
          <a:endParaRPr lang="en-US"/>
        </a:p>
      </dgm:t>
    </dgm:pt>
  </dgm:ptLst>
  <dgm:cxnLst>
    <dgm:cxn modelId="{5D9A5B50-0BF3-4428-9285-AB93C519CA70}" type="presOf" srcId="{4C3AE143-9CF0-42E2-970C-506B9620BCEC}" destId="{372DF4DA-0514-441D-A8FF-E2BB08FFB08F}" srcOrd="0" destOrd="0" presId="urn:microsoft.com/office/officeart/2005/8/layout/vList2"/>
    <dgm:cxn modelId="{70612E99-AACC-45F4-A21A-0A2C2327EFEC}" srcId="{4C3AE143-9CF0-42E2-970C-506B9620BCEC}" destId="{7129CE92-84E2-441C-8D6A-3BA484A66F30}" srcOrd="0" destOrd="0" parTransId="{F0662EB2-3EC6-4108-ACC3-D9C6E7C8C068}" sibTransId="{604A8F9E-DFB0-4968-8C3B-F746682503BE}"/>
    <dgm:cxn modelId="{1ECC4E98-0A1B-4582-9DAB-4609499EDD7E}" type="presOf" srcId="{7129CE92-84E2-441C-8D6A-3BA484A66F30}" destId="{939B47F5-F8B6-42F6-924F-DA5B94BB0879}" srcOrd="0" destOrd="0" presId="urn:microsoft.com/office/officeart/2005/8/layout/vList2"/>
    <dgm:cxn modelId="{91504676-CDE7-4233-BF0F-F8EAE5FBB944}" type="presParOf" srcId="{372DF4DA-0514-441D-A8FF-E2BB08FFB08F}" destId="{939B47F5-F8B6-42F6-924F-DA5B94BB0879}"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20773F37-7259-4768-8D74-EF608264C01A}"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942EE0E5-EA01-41DE-81BB-2FB94F86C20C}">
      <dgm:prSet/>
      <dgm:spPr/>
      <dgm:t>
        <a:bodyPr/>
        <a:lstStyle/>
        <a:p>
          <a:pPr algn="ctr" rtl="0"/>
          <a:r>
            <a:rPr lang="en-US" b="1" baseline="0" dirty="0" smtClean="0"/>
            <a:t>Syntactic structures</a:t>
          </a:r>
          <a:endParaRPr lang="en-US" b="1" baseline="0" dirty="0"/>
        </a:p>
      </dgm:t>
    </dgm:pt>
    <dgm:pt modelId="{7EEE7C97-8015-4165-8309-65F4E96811A3}" type="parTrans" cxnId="{13974496-B12F-4DFE-8DC3-2DDCDDD705CD}">
      <dgm:prSet/>
      <dgm:spPr/>
      <dgm:t>
        <a:bodyPr/>
        <a:lstStyle/>
        <a:p>
          <a:endParaRPr lang="en-US"/>
        </a:p>
      </dgm:t>
    </dgm:pt>
    <dgm:pt modelId="{D2F42C82-9D11-4751-B23F-10B4B9D4743B}" type="sibTrans" cxnId="{13974496-B12F-4DFE-8DC3-2DDCDDD705CD}">
      <dgm:prSet/>
      <dgm:spPr/>
      <dgm:t>
        <a:bodyPr/>
        <a:lstStyle/>
        <a:p>
          <a:endParaRPr lang="en-US"/>
        </a:p>
      </dgm:t>
    </dgm:pt>
    <dgm:pt modelId="{73B26B76-F095-4DE5-BAC1-F3BFB84A81AF}" type="pres">
      <dgm:prSet presAssocID="{20773F37-7259-4768-8D74-EF608264C01A}" presName="linear" presStyleCnt="0">
        <dgm:presLayoutVars>
          <dgm:animLvl val="lvl"/>
          <dgm:resizeHandles val="exact"/>
        </dgm:presLayoutVars>
      </dgm:prSet>
      <dgm:spPr/>
      <dgm:t>
        <a:bodyPr/>
        <a:lstStyle/>
        <a:p>
          <a:endParaRPr lang="en-US"/>
        </a:p>
      </dgm:t>
    </dgm:pt>
    <dgm:pt modelId="{A8871DCE-E294-442B-AEE5-171CCD18F532}" type="pres">
      <dgm:prSet presAssocID="{942EE0E5-EA01-41DE-81BB-2FB94F86C20C}" presName="parentText" presStyleLbl="node1" presStyleIdx="0" presStyleCnt="1">
        <dgm:presLayoutVars>
          <dgm:chMax val="0"/>
          <dgm:bulletEnabled val="1"/>
        </dgm:presLayoutVars>
      </dgm:prSet>
      <dgm:spPr/>
      <dgm:t>
        <a:bodyPr/>
        <a:lstStyle/>
        <a:p>
          <a:endParaRPr lang="en-US"/>
        </a:p>
      </dgm:t>
    </dgm:pt>
  </dgm:ptLst>
  <dgm:cxnLst>
    <dgm:cxn modelId="{13974496-B12F-4DFE-8DC3-2DDCDDD705CD}" srcId="{20773F37-7259-4768-8D74-EF608264C01A}" destId="{942EE0E5-EA01-41DE-81BB-2FB94F86C20C}" srcOrd="0" destOrd="0" parTransId="{7EEE7C97-8015-4165-8309-65F4E96811A3}" sibTransId="{D2F42C82-9D11-4751-B23F-10B4B9D4743B}"/>
    <dgm:cxn modelId="{99A07689-4FD2-46FE-9539-8B38F41180B7}" type="presOf" srcId="{942EE0E5-EA01-41DE-81BB-2FB94F86C20C}" destId="{A8871DCE-E294-442B-AEE5-171CCD18F532}" srcOrd="0" destOrd="0" presId="urn:microsoft.com/office/officeart/2005/8/layout/vList2"/>
    <dgm:cxn modelId="{C5A0C3B2-ED7C-43D2-AD75-1755151292B3}" type="presOf" srcId="{20773F37-7259-4768-8D74-EF608264C01A}" destId="{73B26B76-F095-4DE5-BAC1-F3BFB84A81AF}" srcOrd="0" destOrd="0" presId="urn:microsoft.com/office/officeart/2005/8/layout/vList2"/>
    <dgm:cxn modelId="{5F978F91-8C21-45C3-A5C5-A34005092ABE}" type="presParOf" srcId="{73B26B76-F095-4DE5-BAC1-F3BFB84A81AF}" destId="{A8871DCE-E294-442B-AEE5-171CCD18F532}"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5F97BDF1-C356-4AD0-8D35-EA3199F829F1}"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367EC6B4-FC4B-473F-A709-02F0B102ABC1}">
      <dgm:prSet/>
      <dgm:spPr/>
      <dgm:t>
        <a:bodyPr/>
        <a:lstStyle/>
        <a:p>
          <a:pPr algn="ctr" rtl="0"/>
          <a:r>
            <a:rPr lang="en-US" b="1" baseline="0" dirty="0" smtClean="0"/>
            <a:t>Deep and surface structure</a:t>
          </a:r>
          <a:endParaRPr lang="en-US" b="1" baseline="0" dirty="0"/>
        </a:p>
      </dgm:t>
    </dgm:pt>
    <dgm:pt modelId="{9A274BEB-7E67-40B0-A655-F8CE4D8AFBA9}" type="parTrans" cxnId="{DDE3458D-AED6-4B4B-A004-CF8761D21EF0}">
      <dgm:prSet/>
      <dgm:spPr/>
      <dgm:t>
        <a:bodyPr/>
        <a:lstStyle/>
        <a:p>
          <a:endParaRPr lang="en-US"/>
        </a:p>
      </dgm:t>
    </dgm:pt>
    <dgm:pt modelId="{F18E8054-A61E-40CA-9151-A30EE3F2428A}" type="sibTrans" cxnId="{DDE3458D-AED6-4B4B-A004-CF8761D21EF0}">
      <dgm:prSet/>
      <dgm:spPr/>
      <dgm:t>
        <a:bodyPr/>
        <a:lstStyle/>
        <a:p>
          <a:endParaRPr lang="en-US"/>
        </a:p>
      </dgm:t>
    </dgm:pt>
    <dgm:pt modelId="{8C48C873-7378-4093-AAC5-749951105709}" type="pres">
      <dgm:prSet presAssocID="{5F97BDF1-C356-4AD0-8D35-EA3199F829F1}" presName="linear" presStyleCnt="0">
        <dgm:presLayoutVars>
          <dgm:animLvl val="lvl"/>
          <dgm:resizeHandles val="exact"/>
        </dgm:presLayoutVars>
      </dgm:prSet>
      <dgm:spPr/>
      <dgm:t>
        <a:bodyPr/>
        <a:lstStyle/>
        <a:p>
          <a:endParaRPr lang="en-US"/>
        </a:p>
      </dgm:t>
    </dgm:pt>
    <dgm:pt modelId="{BA01E258-BD76-4EC6-BB5A-E4A0D7A3ABE9}" type="pres">
      <dgm:prSet presAssocID="{367EC6B4-FC4B-473F-A709-02F0B102ABC1}" presName="parentText" presStyleLbl="node1" presStyleIdx="0" presStyleCnt="1">
        <dgm:presLayoutVars>
          <dgm:chMax val="0"/>
          <dgm:bulletEnabled val="1"/>
        </dgm:presLayoutVars>
      </dgm:prSet>
      <dgm:spPr/>
      <dgm:t>
        <a:bodyPr/>
        <a:lstStyle/>
        <a:p>
          <a:endParaRPr lang="en-US"/>
        </a:p>
      </dgm:t>
    </dgm:pt>
  </dgm:ptLst>
  <dgm:cxnLst>
    <dgm:cxn modelId="{DDE3458D-AED6-4B4B-A004-CF8761D21EF0}" srcId="{5F97BDF1-C356-4AD0-8D35-EA3199F829F1}" destId="{367EC6B4-FC4B-473F-A709-02F0B102ABC1}" srcOrd="0" destOrd="0" parTransId="{9A274BEB-7E67-40B0-A655-F8CE4D8AFBA9}" sibTransId="{F18E8054-A61E-40CA-9151-A30EE3F2428A}"/>
    <dgm:cxn modelId="{9125FA08-B491-4D60-B2DF-BEB33E11F268}" type="presOf" srcId="{367EC6B4-FC4B-473F-A709-02F0B102ABC1}" destId="{BA01E258-BD76-4EC6-BB5A-E4A0D7A3ABE9}" srcOrd="0" destOrd="0" presId="urn:microsoft.com/office/officeart/2005/8/layout/vList2"/>
    <dgm:cxn modelId="{8572D269-892D-4E28-89EB-5A91C25F0B3A}" type="presOf" srcId="{5F97BDF1-C356-4AD0-8D35-EA3199F829F1}" destId="{8C48C873-7378-4093-AAC5-749951105709}" srcOrd="0" destOrd="0" presId="urn:microsoft.com/office/officeart/2005/8/layout/vList2"/>
    <dgm:cxn modelId="{40DD0171-687A-4986-8BC7-9E5354D9199B}" type="presParOf" srcId="{8C48C873-7378-4093-AAC5-749951105709}" destId="{BA01E258-BD76-4EC6-BB5A-E4A0D7A3ABE9}"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8A956E23-751C-4153-A154-C6A59A702A1D}"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65A4F064-F5F0-4942-82C4-6033C5393E45}">
      <dgm:prSet/>
      <dgm:spPr/>
      <dgm:t>
        <a:bodyPr/>
        <a:lstStyle/>
        <a:p>
          <a:pPr algn="ctr" rtl="0"/>
          <a:r>
            <a:rPr lang="en-US" b="1" baseline="0" dirty="0" smtClean="0"/>
            <a:t>Structural ambiguity</a:t>
          </a:r>
          <a:endParaRPr lang="en-US" b="1" baseline="0" dirty="0"/>
        </a:p>
      </dgm:t>
    </dgm:pt>
    <dgm:pt modelId="{810F6298-3A62-493F-8893-137FE1B0A7F7}" type="parTrans" cxnId="{B65FF528-2882-4B82-BC2F-1A334767DB03}">
      <dgm:prSet/>
      <dgm:spPr/>
      <dgm:t>
        <a:bodyPr/>
        <a:lstStyle/>
        <a:p>
          <a:endParaRPr lang="en-US"/>
        </a:p>
      </dgm:t>
    </dgm:pt>
    <dgm:pt modelId="{7304C485-695B-4795-B91F-F0BA4C544BB7}" type="sibTrans" cxnId="{B65FF528-2882-4B82-BC2F-1A334767DB03}">
      <dgm:prSet/>
      <dgm:spPr/>
      <dgm:t>
        <a:bodyPr/>
        <a:lstStyle/>
        <a:p>
          <a:endParaRPr lang="en-US"/>
        </a:p>
      </dgm:t>
    </dgm:pt>
    <dgm:pt modelId="{66C437D0-D2D3-4803-8892-BCD8512C15B4}" type="pres">
      <dgm:prSet presAssocID="{8A956E23-751C-4153-A154-C6A59A702A1D}" presName="linear" presStyleCnt="0">
        <dgm:presLayoutVars>
          <dgm:animLvl val="lvl"/>
          <dgm:resizeHandles val="exact"/>
        </dgm:presLayoutVars>
      </dgm:prSet>
      <dgm:spPr/>
      <dgm:t>
        <a:bodyPr/>
        <a:lstStyle/>
        <a:p>
          <a:endParaRPr lang="en-US"/>
        </a:p>
      </dgm:t>
    </dgm:pt>
    <dgm:pt modelId="{945FFC9B-2C54-4EE7-9551-0781B1D9953C}" type="pres">
      <dgm:prSet presAssocID="{65A4F064-F5F0-4942-82C4-6033C5393E45}" presName="parentText" presStyleLbl="node1" presStyleIdx="0" presStyleCnt="1">
        <dgm:presLayoutVars>
          <dgm:chMax val="0"/>
          <dgm:bulletEnabled val="1"/>
        </dgm:presLayoutVars>
      </dgm:prSet>
      <dgm:spPr/>
      <dgm:t>
        <a:bodyPr/>
        <a:lstStyle/>
        <a:p>
          <a:endParaRPr lang="en-US"/>
        </a:p>
      </dgm:t>
    </dgm:pt>
  </dgm:ptLst>
  <dgm:cxnLst>
    <dgm:cxn modelId="{8FFDF3B2-10A0-40B0-9F67-53710D420393}" type="presOf" srcId="{8A956E23-751C-4153-A154-C6A59A702A1D}" destId="{66C437D0-D2D3-4803-8892-BCD8512C15B4}" srcOrd="0" destOrd="0" presId="urn:microsoft.com/office/officeart/2005/8/layout/vList2"/>
    <dgm:cxn modelId="{B65FF528-2882-4B82-BC2F-1A334767DB03}" srcId="{8A956E23-751C-4153-A154-C6A59A702A1D}" destId="{65A4F064-F5F0-4942-82C4-6033C5393E45}" srcOrd="0" destOrd="0" parTransId="{810F6298-3A62-493F-8893-137FE1B0A7F7}" sibTransId="{7304C485-695B-4795-B91F-F0BA4C544BB7}"/>
    <dgm:cxn modelId="{F565F006-8AAC-4CD6-80F2-080CB78C4AFB}" type="presOf" srcId="{65A4F064-F5F0-4942-82C4-6033C5393E45}" destId="{945FFC9B-2C54-4EE7-9551-0781B1D9953C}" srcOrd="0" destOrd="0" presId="urn:microsoft.com/office/officeart/2005/8/layout/vList2"/>
    <dgm:cxn modelId="{6A07B09C-8515-4E6D-8CE6-A6DC83A1952C}" type="presParOf" srcId="{66C437D0-D2D3-4803-8892-BCD8512C15B4}" destId="{945FFC9B-2C54-4EE7-9551-0781B1D9953C}"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8FAB2DAD-73C6-4CF4-B8F0-4269B97BCDF2}"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9B406263-1EED-488C-AB0E-A59630A4EA75}">
      <dgm:prSet/>
      <dgm:spPr/>
      <dgm:t>
        <a:bodyPr/>
        <a:lstStyle/>
        <a:p>
          <a:pPr algn="ctr" rtl="0"/>
          <a:r>
            <a:rPr lang="en-US" b="1" baseline="0" dirty="0" smtClean="0"/>
            <a:t>Recursion</a:t>
          </a:r>
          <a:endParaRPr lang="en-US" b="1" baseline="0" dirty="0"/>
        </a:p>
      </dgm:t>
    </dgm:pt>
    <dgm:pt modelId="{C327CFB2-E138-42A2-A738-6EE76619D0D5}" type="parTrans" cxnId="{5792B505-0C51-457A-BD30-1E1C7F572BC2}">
      <dgm:prSet/>
      <dgm:spPr/>
      <dgm:t>
        <a:bodyPr/>
        <a:lstStyle/>
        <a:p>
          <a:endParaRPr lang="en-US"/>
        </a:p>
      </dgm:t>
    </dgm:pt>
    <dgm:pt modelId="{676CDB7E-59ED-47B2-8BB1-7F859D174B9F}" type="sibTrans" cxnId="{5792B505-0C51-457A-BD30-1E1C7F572BC2}">
      <dgm:prSet/>
      <dgm:spPr/>
      <dgm:t>
        <a:bodyPr/>
        <a:lstStyle/>
        <a:p>
          <a:endParaRPr lang="en-US"/>
        </a:p>
      </dgm:t>
    </dgm:pt>
    <dgm:pt modelId="{4C6A92E4-465E-4569-B99A-6BFEBF4C198F}" type="pres">
      <dgm:prSet presAssocID="{8FAB2DAD-73C6-4CF4-B8F0-4269B97BCDF2}" presName="linear" presStyleCnt="0">
        <dgm:presLayoutVars>
          <dgm:animLvl val="lvl"/>
          <dgm:resizeHandles val="exact"/>
        </dgm:presLayoutVars>
      </dgm:prSet>
      <dgm:spPr/>
      <dgm:t>
        <a:bodyPr/>
        <a:lstStyle/>
        <a:p>
          <a:endParaRPr lang="en-US"/>
        </a:p>
      </dgm:t>
    </dgm:pt>
    <dgm:pt modelId="{94C39115-3124-4D36-AAEE-68711789B5B3}" type="pres">
      <dgm:prSet presAssocID="{9B406263-1EED-488C-AB0E-A59630A4EA75}" presName="parentText" presStyleLbl="node1" presStyleIdx="0" presStyleCnt="1">
        <dgm:presLayoutVars>
          <dgm:chMax val="0"/>
          <dgm:bulletEnabled val="1"/>
        </dgm:presLayoutVars>
      </dgm:prSet>
      <dgm:spPr/>
      <dgm:t>
        <a:bodyPr/>
        <a:lstStyle/>
        <a:p>
          <a:endParaRPr lang="en-US"/>
        </a:p>
      </dgm:t>
    </dgm:pt>
  </dgm:ptLst>
  <dgm:cxnLst>
    <dgm:cxn modelId="{664A1D14-E366-4625-8521-8537A6AEFDE5}" type="presOf" srcId="{8FAB2DAD-73C6-4CF4-B8F0-4269B97BCDF2}" destId="{4C6A92E4-465E-4569-B99A-6BFEBF4C198F}" srcOrd="0" destOrd="0" presId="urn:microsoft.com/office/officeart/2005/8/layout/vList2"/>
    <dgm:cxn modelId="{5792B505-0C51-457A-BD30-1E1C7F572BC2}" srcId="{8FAB2DAD-73C6-4CF4-B8F0-4269B97BCDF2}" destId="{9B406263-1EED-488C-AB0E-A59630A4EA75}" srcOrd="0" destOrd="0" parTransId="{C327CFB2-E138-42A2-A738-6EE76619D0D5}" sibTransId="{676CDB7E-59ED-47B2-8BB1-7F859D174B9F}"/>
    <dgm:cxn modelId="{E9658222-DACC-4B90-AD58-FE92088A604B}" type="presOf" srcId="{9B406263-1EED-488C-AB0E-A59630A4EA75}" destId="{94C39115-3124-4D36-AAEE-68711789B5B3}" srcOrd="0" destOrd="0" presId="urn:microsoft.com/office/officeart/2005/8/layout/vList2"/>
    <dgm:cxn modelId="{1409841D-B498-4063-AD5A-1B825D81DE1B}" type="presParOf" srcId="{4C6A92E4-465E-4569-B99A-6BFEBF4C198F}" destId="{94C39115-3124-4D36-AAEE-68711789B5B3}"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06C8E39F-F63C-4614-99F7-3CDAA2537506}"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793DFE84-1E82-4A90-857A-492FEC0A9ED0}">
      <dgm:prSet/>
      <dgm:spPr/>
      <dgm:t>
        <a:bodyPr/>
        <a:lstStyle/>
        <a:p>
          <a:pPr algn="ctr" rtl="0"/>
          <a:r>
            <a:rPr lang="en-US" b="1" baseline="0" dirty="0" smtClean="0"/>
            <a:t>Symbols used in syntactic description</a:t>
          </a:r>
          <a:endParaRPr lang="en-US" b="1" baseline="0" dirty="0"/>
        </a:p>
      </dgm:t>
    </dgm:pt>
    <dgm:pt modelId="{3FCF0F46-A7CD-44C3-B93A-9C8366694B1F}" type="parTrans" cxnId="{D039A808-FA91-42C5-8857-017F48FAED08}">
      <dgm:prSet/>
      <dgm:spPr/>
      <dgm:t>
        <a:bodyPr/>
        <a:lstStyle/>
        <a:p>
          <a:endParaRPr lang="en-US"/>
        </a:p>
      </dgm:t>
    </dgm:pt>
    <dgm:pt modelId="{E8766206-C593-4533-9B5A-90E9D08EA702}" type="sibTrans" cxnId="{D039A808-FA91-42C5-8857-017F48FAED08}">
      <dgm:prSet/>
      <dgm:spPr/>
      <dgm:t>
        <a:bodyPr/>
        <a:lstStyle/>
        <a:p>
          <a:endParaRPr lang="en-US"/>
        </a:p>
      </dgm:t>
    </dgm:pt>
    <dgm:pt modelId="{CF838798-069D-4287-B19B-EF35BC3A4075}" type="pres">
      <dgm:prSet presAssocID="{06C8E39F-F63C-4614-99F7-3CDAA2537506}" presName="linear" presStyleCnt="0">
        <dgm:presLayoutVars>
          <dgm:animLvl val="lvl"/>
          <dgm:resizeHandles val="exact"/>
        </dgm:presLayoutVars>
      </dgm:prSet>
      <dgm:spPr/>
      <dgm:t>
        <a:bodyPr/>
        <a:lstStyle/>
        <a:p>
          <a:endParaRPr lang="en-US"/>
        </a:p>
      </dgm:t>
    </dgm:pt>
    <dgm:pt modelId="{AC1B3945-8DF9-49A0-8541-718611C36E21}" type="pres">
      <dgm:prSet presAssocID="{793DFE84-1E82-4A90-857A-492FEC0A9ED0}" presName="parentText" presStyleLbl="node1" presStyleIdx="0" presStyleCnt="1">
        <dgm:presLayoutVars>
          <dgm:chMax val="0"/>
          <dgm:bulletEnabled val="1"/>
        </dgm:presLayoutVars>
      </dgm:prSet>
      <dgm:spPr/>
      <dgm:t>
        <a:bodyPr/>
        <a:lstStyle/>
        <a:p>
          <a:endParaRPr lang="en-US"/>
        </a:p>
      </dgm:t>
    </dgm:pt>
  </dgm:ptLst>
  <dgm:cxnLst>
    <dgm:cxn modelId="{D5D7297C-42DF-49E9-A854-B9AD5DA7583E}" type="presOf" srcId="{793DFE84-1E82-4A90-857A-492FEC0A9ED0}" destId="{AC1B3945-8DF9-49A0-8541-718611C36E21}" srcOrd="0" destOrd="0" presId="urn:microsoft.com/office/officeart/2005/8/layout/vList2"/>
    <dgm:cxn modelId="{D039A808-FA91-42C5-8857-017F48FAED08}" srcId="{06C8E39F-F63C-4614-99F7-3CDAA2537506}" destId="{793DFE84-1E82-4A90-857A-492FEC0A9ED0}" srcOrd="0" destOrd="0" parTransId="{3FCF0F46-A7CD-44C3-B93A-9C8366694B1F}" sibTransId="{E8766206-C593-4533-9B5A-90E9D08EA702}"/>
    <dgm:cxn modelId="{BF1FB58E-DF15-4C19-86F0-E0183A903541}" type="presOf" srcId="{06C8E39F-F63C-4614-99F7-3CDAA2537506}" destId="{CF838798-069D-4287-B19B-EF35BC3A4075}" srcOrd="0" destOrd="0" presId="urn:microsoft.com/office/officeart/2005/8/layout/vList2"/>
    <dgm:cxn modelId="{303728F0-B26C-44DB-B429-68A659EE518B}" type="presParOf" srcId="{CF838798-069D-4287-B19B-EF35BC3A4075}" destId="{AC1B3945-8DF9-49A0-8541-718611C36E21}"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F9A90927-20EE-4AC8-B7DF-8DE3B44B92C4}"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9CF43CB5-954F-463F-B6A6-6191DB5A9B69}">
      <dgm:prSet/>
      <dgm:spPr/>
      <dgm:t>
        <a:bodyPr/>
        <a:lstStyle/>
        <a:p>
          <a:pPr algn="ctr" rtl="0"/>
          <a:r>
            <a:rPr lang="en-US" b="1" baseline="0" dirty="0" smtClean="0"/>
            <a:t>Tree diagrams</a:t>
          </a:r>
          <a:endParaRPr lang="en-US" b="1" baseline="0" dirty="0"/>
        </a:p>
      </dgm:t>
    </dgm:pt>
    <dgm:pt modelId="{779930D8-CFCA-4095-A14F-D2B790111A45}" type="parTrans" cxnId="{58DF5F4B-A076-44C7-884E-CE1B134FF9F0}">
      <dgm:prSet/>
      <dgm:spPr/>
      <dgm:t>
        <a:bodyPr/>
        <a:lstStyle/>
        <a:p>
          <a:endParaRPr lang="en-US"/>
        </a:p>
      </dgm:t>
    </dgm:pt>
    <dgm:pt modelId="{43BD760A-AF9A-4690-8F54-C7ABBE16E7C0}" type="sibTrans" cxnId="{58DF5F4B-A076-44C7-884E-CE1B134FF9F0}">
      <dgm:prSet/>
      <dgm:spPr/>
      <dgm:t>
        <a:bodyPr/>
        <a:lstStyle/>
        <a:p>
          <a:endParaRPr lang="en-US"/>
        </a:p>
      </dgm:t>
    </dgm:pt>
    <dgm:pt modelId="{0F95D027-E184-4B28-B7E2-B7FF296CBC53}" type="pres">
      <dgm:prSet presAssocID="{F9A90927-20EE-4AC8-B7DF-8DE3B44B92C4}" presName="linear" presStyleCnt="0">
        <dgm:presLayoutVars>
          <dgm:animLvl val="lvl"/>
          <dgm:resizeHandles val="exact"/>
        </dgm:presLayoutVars>
      </dgm:prSet>
      <dgm:spPr/>
      <dgm:t>
        <a:bodyPr/>
        <a:lstStyle/>
        <a:p>
          <a:endParaRPr lang="en-US"/>
        </a:p>
      </dgm:t>
    </dgm:pt>
    <dgm:pt modelId="{E66FE3C1-9239-4096-B6C6-A12A734FBCF7}" type="pres">
      <dgm:prSet presAssocID="{9CF43CB5-954F-463F-B6A6-6191DB5A9B69}" presName="parentText" presStyleLbl="node1" presStyleIdx="0" presStyleCnt="1">
        <dgm:presLayoutVars>
          <dgm:chMax val="0"/>
          <dgm:bulletEnabled val="1"/>
        </dgm:presLayoutVars>
      </dgm:prSet>
      <dgm:spPr/>
      <dgm:t>
        <a:bodyPr/>
        <a:lstStyle/>
        <a:p>
          <a:endParaRPr lang="en-US"/>
        </a:p>
      </dgm:t>
    </dgm:pt>
  </dgm:ptLst>
  <dgm:cxnLst>
    <dgm:cxn modelId="{58DF5F4B-A076-44C7-884E-CE1B134FF9F0}" srcId="{F9A90927-20EE-4AC8-B7DF-8DE3B44B92C4}" destId="{9CF43CB5-954F-463F-B6A6-6191DB5A9B69}" srcOrd="0" destOrd="0" parTransId="{779930D8-CFCA-4095-A14F-D2B790111A45}" sibTransId="{43BD760A-AF9A-4690-8F54-C7ABBE16E7C0}"/>
    <dgm:cxn modelId="{E43AA275-B1FA-4C83-86DC-79CF7DBCF728}" type="presOf" srcId="{9CF43CB5-954F-463F-B6A6-6191DB5A9B69}" destId="{E66FE3C1-9239-4096-B6C6-A12A734FBCF7}" srcOrd="0" destOrd="0" presId="urn:microsoft.com/office/officeart/2005/8/layout/vList2"/>
    <dgm:cxn modelId="{0635D162-25BC-4620-AAD3-972A68FFBD63}" type="presOf" srcId="{F9A90927-20EE-4AC8-B7DF-8DE3B44B92C4}" destId="{0F95D027-E184-4B28-B7E2-B7FF296CBC53}" srcOrd="0" destOrd="0" presId="urn:microsoft.com/office/officeart/2005/8/layout/vList2"/>
    <dgm:cxn modelId="{D909B230-B68C-4415-867B-87CBDACF314B}" type="presParOf" srcId="{0F95D027-E184-4B28-B7E2-B7FF296CBC53}" destId="{E66FE3C1-9239-4096-B6C6-A12A734FBCF7}"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7AB806A6-9836-4F76-B084-85677587FFDF}"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826BADE4-A38F-4FE6-962E-8050B1A06FC8}">
      <dgm:prSet/>
      <dgm:spPr/>
      <dgm:t>
        <a:bodyPr/>
        <a:lstStyle/>
        <a:p>
          <a:pPr algn="ctr" rtl="0"/>
          <a:r>
            <a:rPr lang="en-US" b="1" baseline="0" dirty="0" smtClean="0"/>
            <a:t>Phrase structure rules</a:t>
          </a:r>
          <a:endParaRPr lang="en-US" b="1" baseline="0" dirty="0"/>
        </a:p>
      </dgm:t>
    </dgm:pt>
    <dgm:pt modelId="{A70E625C-8DA5-4F65-B63D-F39656A68D1F}" type="parTrans" cxnId="{FA1B4D80-93F4-45EA-BD66-B1BAAACB805D}">
      <dgm:prSet/>
      <dgm:spPr/>
      <dgm:t>
        <a:bodyPr/>
        <a:lstStyle/>
        <a:p>
          <a:endParaRPr lang="en-US"/>
        </a:p>
      </dgm:t>
    </dgm:pt>
    <dgm:pt modelId="{BEB926FA-0562-44B0-88A6-7389FCE1394D}" type="sibTrans" cxnId="{FA1B4D80-93F4-45EA-BD66-B1BAAACB805D}">
      <dgm:prSet/>
      <dgm:spPr/>
      <dgm:t>
        <a:bodyPr/>
        <a:lstStyle/>
        <a:p>
          <a:endParaRPr lang="en-US"/>
        </a:p>
      </dgm:t>
    </dgm:pt>
    <dgm:pt modelId="{E55917A5-96E6-452E-9B64-4F75D33F7BE9}" type="pres">
      <dgm:prSet presAssocID="{7AB806A6-9836-4F76-B084-85677587FFDF}" presName="linear" presStyleCnt="0">
        <dgm:presLayoutVars>
          <dgm:animLvl val="lvl"/>
          <dgm:resizeHandles val="exact"/>
        </dgm:presLayoutVars>
      </dgm:prSet>
      <dgm:spPr/>
      <dgm:t>
        <a:bodyPr/>
        <a:lstStyle/>
        <a:p>
          <a:endParaRPr lang="en-US"/>
        </a:p>
      </dgm:t>
    </dgm:pt>
    <dgm:pt modelId="{A6E58B48-85C5-40C3-AE14-B514A28E07DD}" type="pres">
      <dgm:prSet presAssocID="{826BADE4-A38F-4FE6-962E-8050B1A06FC8}" presName="parentText" presStyleLbl="node1" presStyleIdx="0" presStyleCnt="1">
        <dgm:presLayoutVars>
          <dgm:chMax val="0"/>
          <dgm:bulletEnabled val="1"/>
        </dgm:presLayoutVars>
      </dgm:prSet>
      <dgm:spPr/>
      <dgm:t>
        <a:bodyPr/>
        <a:lstStyle/>
        <a:p>
          <a:endParaRPr lang="en-US"/>
        </a:p>
      </dgm:t>
    </dgm:pt>
  </dgm:ptLst>
  <dgm:cxnLst>
    <dgm:cxn modelId="{FA1B4D80-93F4-45EA-BD66-B1BAAACB805D}" srcId="{7AB806A6-9836-4F76-B084-85677587FFDF}" destId="{826BADE4-A38F-4FE6-962E-8050B1A06FC8}" srcOrd="0" destOrd="0" parTransId="{A70E625C-8DA5-4F65-B63D-F39656A68D1F}" sibTransId="{BEB926FA-0562-44B0-88A6-7389FCE1394D}"/>
    <dgm:cxn modelId="{C6B56E54-3559-4E36-B808-8549CA39F500}" type="presOf" srcId="{826BADE4-A38F-4FE6-962E-8050B1A06FC8}" destId="{A6E58B48-85C5-40C3-AE14-B514A28E07DD}" srcOrd="0" destOrd="0" presId="urn:microsoft.com/office/officeart/2005/8/layout/vList2"/>
    <dgm:cxn modelId="{C2414BB4-F7BF-45D2-8E4A-AC78DA635EB2}" type="presOf" srcId="{7AB806A6-9836-4F76-B084-85677587FFDF}" destId="{E55917A5-96E6-452E-9B64-4F75D33F7BE9}" srcOrd="0" destOrd="0" presId="urn:microsoft.com/office/officeart/2005/8/layout/vList2"/>
    <dgm:cxn modelId="{804DB0C1-450D-4A92-9FD4-56772C06ACA4}" type="presParOf" srcId="{E55917A5-96E6-452E-9B64-4F75D33F7BE9}" destId="{A6E58B48-85C5-40C3-AE14-B514A28E07DD}"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E76CAFB9-9CF8-410E-A0C0-5F050A585A6F}"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1E96236A-7245-412B-8F1E-15554A058DF0}">
      <dgm:prSet/>
      <dgm:spPr/>
      <dgm:t>
        <a:bodyPr/>
        <a:lstStyle/>
        <a:p>
          <a:pPr algn="ctr" rtl="0"/>
          <a:r>
            <a:rPr lang="en-US" b="1" baseline="0" dirty="0" smtClean="0"/>
            <a:t>Lexical rules</a:t>
          </a:r>
          <a:endParaRPr lang="en-US" b="1" baseline="0" dirty="0"/>
        </a:p>
      </dgm:t>
    </dgm:pt>
    <dgm:pt modelId="{894447B9-589F-4E56-835B-569648074FC9}" type="parTrans" cxnId="{F0E0CBC7-DB8D-42CF-891D-31DF38BF1319}">
      <dgm:prSet/>
      <dgm:spPr/>
      <dgm:t>
        <a:bodyPr/>
        <a:lstStyle/>
        <a:p>
          <a:endParaRPr lang="en-US"/>
        </a:p>
      </dgm:t>
    </dgm:pt>
    <dgm:pt modelId="{2512AF29-CC03-4D3E-A7F0-80EE194703D7}" type="sibTrans" cxnId="{F0E0CBC7-DB8D-42CF-891D-31DF38BF1319}">
      <dgm:prSet/>
      <dgm:spPr/>
      <dgm:t>
        <a:bodyPr/>
        <a:lstStyle/>
        <a:p>
          <a:endParaRPr lang="en-US"/>
        </a:p>
      </dgm:t>
    </dgm:pt>
    <dgm:pt modelId="{949AA638-DBE4-4E61-9348-0BE83F473A81}" type="pres">
      <dgm:prSet presAssocID="{E76CAFB9-9CF8-410E-A0C0-5F050A585A6F}" presName="linear" presStyleCnt="0">
        <dgm:presLayoutVars>
          <dgm:animLvl val="lvl"/>
          <dgm:resizeHandles val="exact"/>
        </dgm:presLayoutVars>
      </dgm:prSet>
      <dgm:spPr/>
      <dgm:t>
        <a:bodyPr/>
        <a:lstStyle/>
        <a:p>
          <a:endParaRPr lang="en-US"/>
        </a:p>
      </dgm:t>
    </dgm:pt>
    <dgm:pt modelId="{D5AB7568-44C7-456A-84D0-99ED50899DF7}" type="pres">
      <dgm:prSet presAssocID="{1E96236A-7245-412B-8F1E-15554A058DF0}" presName="parentText" presStyleLbl="node1" presStyleIdx="0" presStyleCnt="1">
        <dgm:presLayoutVars>
          <dgm:chMax val="0"/>
          <dgm:bulletEnabled val="1"/>
        </dgm:presLayoutVars>
      </dgm:prSet>
      <dgm:spPr/>
      <dgm:t>
        <a:bodyPr/>
        <a:lstStyle/>
        <a:p>
          <a:endParaRPr lang="en-US"/>
        </a:p>
      </dgm:t>
    </dgm:pt>
  </dgm:ptLst>
  <dgm:cxnLst>
    <dgm:cxn modelId="{11E75002-EA92-4182-93B6-67E33B22D4E1}" type="presOf" srcId="{1E96236A-7245-412B-8F1E-15554A058DF0}" destId="{D5AB7568-44C7-456A-84D0-99ED50899DF7}" srcOrd="0" destOrd="0" presId="urn:microsoft.com/office/officeart/2005/8/layout/vList2"/>
    <dgm:cxn modelId="{83738921-3FB1-4877-8115-0A208FC3A5A2}" type="presOf" srcId="{E76CAFB9-9CF8-410E-A0C0-5F050A585A6F}" destId="{949AA638-DBE4-4E61-9348-0BE83F473A81}" srcOrd="0" destOrd="0" presId="urn:microsoft.com/office/officeart/2005/8/layout/vList2"/>
    <dgm:cxn modelId="{F0E0CBC7-DB8D-42CF-891D-31DF38BF1319}" srcId="{E76CAFB9-9CF8-410E-A0C0-5F050A585A6F}" destId="{1E96236A-7245-412B-8F1E-15554A058DF0}" srcOrd="0" destOrd="0" parTransId="{894447B9-589F-4E56-835B-569648074FC9}" sibTransId="{2512AF29-CC03-4D3E-A7F0-80EE194703D7}"/>
    <dgm:cxn modelId="{CFC32082-E61C-4EA7-A17A-D25874147DFF}" type="presParOf" srcId="{949AA638-DBE4-4E61-9348-0BE83F473A81}" destId="{D5AB7568-44C7-456A-84D0-99ED50899DF7}"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E035C615-14B8-4FDC-BDFA-9DF2729C6ABC}"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5220C419-80BE-4614-9B20-940F30619B8D}">
      <dgm:prSet/>
      <dgm:spPr/>
      <dgm:t>
        <a:bodyPr/>
        <a:lstStyle/>
        <a:p>
          <a:pPr algn="ctr" rtl="0"/>
          <a:r>
            <a:rPr lang="en-US" b="1" baseline="0" dirty="0" smtClean="0"/>
            <a:t>Back to recursion</a:t>
          </a:r>
          <a:endParaRPr lang="en-US" b="1" baseline="0" dirty="0"/>
        </a:p>
      </dgm:t>
    </dgm:pt>
    <dgm:pt modelId="{FA22BA62-B335-40E4-9AF3-5AAD8BB1E6CF}" type="parTrans" cxnId="{B83C5156-F743-47A4-BF8B-634939516ECB}">
      <dgm:prSet/>
      <dgm:spPr/>
      <dgm:t>
        <a:bodyPr/>
        <a:lstStyle/>
        <a:p>
          <a:endParaRPr lang="en-US"/>
        </a:p>
      </dgm:t>
    </dgm:pt>
    <dgm:pt modelId="{976831DD-F8D2-44D9-B863-6C5C4B51CC15}" type="sibTrans" cxnId="{B83C5156-F743-47A4-BF8B-634939516ECB}">
      <dgm:prSet/>
      <dgm:spPr/>
      <dgm:t>
        <a:bodyPr/>
        <a:lstStyle/>
        <a:p>
          <a:endParaRPr lang="en-US"/>
        </a:p>
      </dgm:t>
    </dgm:pt>
    <dgm:pt modelId="{66EAC729-F0BE-4C46-B953-A398F3513A06}" type="pres">
      <dgm:prSet presAssocID="{E035C615-14B8-4FDC-BDFA-9DF2729C6ABC}" presName="linear" presStyleCnt="0">
        <dgm:presLayoutVars>
          <dgm:animLvl val="lvl"/>
          <dgm:resizeHandles val="exact"/>
        </dgm:presLayoutVars>
      </dgm:prSet>
      <dgm:spPr/>
      <dgm:t>
        <a:bodyPr/>
        <a:lstStyle/>
        <a:p>
          <a:endParaRPr lang="en-US"/>
        </a:p>
      </dgm:t>
    </dgm:pt>
    <dgm:pt modelId="{AFCED820-7E4C-4618-88AA-B03AAD3127C0}" type="pres">
      <dgm:prSet presAssocID="{5220C419-80BE-4614-9B20-940F30619B8D}" presName="parentText" presStyleLbl="node1" presStyleIdx="0" presStyleCnt="1">
        <dgm:presLayoutVars>
          <dgm:chMax val="0"/>
          <dgm:bulletEnabled val="1"/>
        </dgm:presLayoutVars>
      </dgm:prSet>
      <dgm:spPr/>
      <dgm:t>
        <a:bodyPr/>
        <a:lstStyle/>
        <a:p>
          <a:endParaRPr lang="en-US"/>
        </a:p>
      </dgm:t>
    </dgm:pt>
  </dgm:ptLst>
  <dgm:cxnLst>
    <dgm:cxn modelId="{B83C5156-F743-47A4-BF8B-634939516ECB}" srcId="{E035C615-14B8-4FDC-BDFA-9DF2729C6ABC}" destId="{5220C419-80BE-4614-9B20-940F30619B8D}" srcOrd="0" destOrd="0" parTransId="{FA22BA62-B335-40E4-9AF3-5AAD8BB1E6CF}" sibTransId="{976831DD-F8D2-44D9-B863-6C5C4B51CC15}"/>
    <dgm:cxn modelId="{F2939ECE-A9D4-42EC-B29F-B3F643164DD5}" type="presOf" srcId="{E035C615-14B8-4FDC-BDFA-9DF2729C6ABC}" destId="{66EAC729-F0BE-4C46-B953-A398F3513A06}" srcOrd="0" destOrd="0" presId="urn:microsoft.com/office/officeart/2005/8/layout/vList2"/>
    <dgm:cxn modelId="{0BCDF058-BCA2-4E6B-9AC4-35F2E990873B}" type="presOf" srcId="{5220C419-80BE-4614-9B20-940F30619B8D}" destId="{AFCED820-7E4C-4618-88AA-B03AAD3127C0}" srcOrd="0" destOrd="0" presId="urn:microsoft.com/office/officeart/2005/8/layout/vList2"/>
    <dgm:cxn modelId="{D51818FD-5E45-472B-BADD-086385A9EC70}" type="presParOf" srcId="{66EAC729-F0BE-4C46-B953-A398F3513A06}" destId="{AFCED820-7E4C-4618-88AA-B03AAD3127C0}"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CCEF8FFB-9DEC-4029-BB2D-8EE4BE711274}"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164ED33D-F337-4E90-89F1-8C0C66D32EA8}">
      <dgm:prSet/>
      <dgm:spPr/>
      <dgm:t>
        <a:bodyPr/>
        <a:lstStyle/>
        <a:p>
          <a:pPr algn="ctr" rtl="0"/>
          <a:r>
            <a:rPr lang="en-US" b="1" baseline="0" dirty="0" smtClean="0"/>
            <a:t>Complement phrases</a:t>
          </a:r>
          <a:endParaRPr lang="en-US" b="1" baseline="0" dirty="0"/>
        </a:p>
      </dgm:t>
    </dgm:pt>
    <dgm:pt modelId="{D43133ED-DFEF-4FF0-A3D1-92959771DEE0}" type="parTrans" cxnId="{3FDC76A6-7F76-4EF9-A282-782466092DEC}">
      <dgm:prSet/>
      <dgm:spPr/>
      <dgm:t>
        <a:bodyPr/>
        <a:lstStyle/>
        <a:p>
          <a:endParaRPr lang="en-US"/>
        </a:p>
      </dgm:t>
    </dgm:pt>
    <dgm:pt modelId="{E4CB8D5B-3162-4BF3-A264-E96AE3D54B7D}" type="sibTrans" cxnId="{3FDC76A6-7F76-4EF9-A282-782466092DEC}">
      <dgm:prSet/>
      <dgm:spPr/>
      <dgm:t>
        <a:bodyPr/>
        <a:lstStyle/>
        <a:p>
          <a:endParaRPr lang="en-US"/>
        </a:p>
      </dgm:t>
    </dgm:pt>
    <dgm:pt modelId="{F2CFE8AD-5952-42B3-8EBD-802475DADAEA}" type="pres">
      <dgm:prSet presAssocID="{CCEF8FFB-9DEC-4029-BB2D-8EE4BE711274}" presName="linear" presStyleCnt="0">
        <dgm:presLayoutVars>
          <dgm:animLvl val="lvl"/>
          <dgm:resizeHandles val="exact"/>
        </dgm:presLayoutVars>
      </dgm:prSet>
      <dgm:spPr/>
      <dgm:t>
        <a:bodyPr/>
        <a:lstStyle/>
        <a:p>
          <a:endParaRPr lang="en-US"/>
        </a:p>
      </dgm:t>
    </dgm:pt>
    <dgm:pt modelId="{B8A84D0A-0BBB-45D3-AAA4-CADC40B18703}" type="pres">
      <dgm:prSet presAssocID="{164ED33D-F337-4E90-89F1-8C0C66D32EA8}" presName="parentText" presStyleLbl="node1" presStyleIdx="0" presStyleCnt="1">
        <dgm:presLayoutVars>
          <dgm:chMax val="0"/>
          <dgm:bulletEnabled val="1"/>
        </dgm:presLayoutVars>
      </dgm:prSet>
      <dgm:spPr/>
      <dgm:t>
        <a:bodyPr/>
        <a:lstStyle/>
        <a:p>
          <a:endParaRPr lang="en-US"/>
        </a:p>
      </dgm:t>
    </dgm:pt>
  </dgm:ptLst>
  <dgm:cxnLst>
    <dgm:cxn modelId="{3FDC76A6-7F76-4EF9-A282-782466092DEC}" srcId="{CCEF8FFB-9DEC-4029-BB2D-8EE4BE711274}" destId="{164ED33D-F337-4E90-89F1-8C0C66D32EA8}" srcOrd="0" destOrd="0" parTransId="{D43133ED-DFEF-4FF0-A3D1-92959771DEE0}" sibTransId="{E4CB8D5B-3162-4BF3-A264-E96AE3D54B7D}"/>
    <dgm:cxn modelId="{EE5E3A5B-E81C-4F99-9302-EDA7B0B7DA28}" type="presOf" srcId="{CCEF8FFB-9DEC-4029-BB2D-8EE4BE711274}" destId="{F2CFE8AD-5952-42B3-8EBD-802475DADAEA}" srcOrd="0" destOrd="0" presId="urn:microsoft.com/office/officeart/2005/8/layout/vList2"/>
    <dgm:cxn modelId="{A5F09832-7485-4E14-87CE-69BA69C7630C}" type="presOf" srcId="{164ED33D-F337-4E90-89F1-8C0C66D32EA8}" destId="{B8A84D0A-0BBB-45D3-AAA4-CADC40B18703}" srcOrd="0" destOrd="0" presId="urn:microsoft.com/office/officeart/2005/8/layout/vList2"/>
    <dgm:cxn modelId="{5A0A215E-1DC2-4A4F-9E99-1B03863CA396}" type="presParOf" srcId="{F2CFE8AD-5952-42B3-8EBD-802475DADAEA}" destId="{B8A84D0A-0BBB-45D3-AAA4-CADC40B18703}"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99C19D0B-8299-4062-BFF6-5C8EA5C1BFD3}"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74110456-140F-4B5C-8A43-2125783C98EF}">
      <dgm:prSet/>
      <dgm:spPr/>
      <dgm:t>
        <a:bodyPr/>
        <a:lstStyle/>
        <a:p>
          <a:pPr algn="ctr" rtl="0"/>
          <a:r>
            <a:rPr lang="en-US" b="1" baseline="0" dirty="0" smtClean="0"/>
            <a:t>Transformational rules</a:t>
          </a:r>
          <a:endParaRPr lang="en-US" b="1" baseline="0" dirty="0"/>
        </a:p>
      </dgm:t>
    </dgm:pt>
    <dgm:pt modelId="{EA387171-DDA0-4E7F-BC18-DA073CC4654E}" type="parTrans" cxnId="{2DAFFE59-FAF0-45FA-9170-BD1C91376E8C}">
      <dgm:prSet/>
      <dgm:spPr/>
      <dgm:t>
        <a:bodyPr/>
        <a:lstStyle/>
        <a:p>
          <a:endParaRPr lang="en-US"/>
        </a:p>
      </dgm:t>
    </dgm:pt>
    <dgm:pt modelId="{C7B8B55A-E432-4E80-AF9C-81C514B6D9F5}" type="sibTrans" cxnId="{2DAFFE59-FAF0-45FA-9170-BD1C91376E8C}">
      <dgm:prSet/>
      <dgm:spPr/>
      <dgm:t>
        <a:bodyPr/>
        <a:lstStyle/>
        <a:p>
          <a:endParaRPr lang="en-US"/>
        </a:p>
      </dgm:t>
    </dgm:pt>
    <dgm:pt modelId="{2A36F295-A9A2-4360-BFF6-D45EF697A080}" type="pres">
      <dgm:prSet presAssocID="{99C19D0B-8299-4062-BFF6-5C8EA5C1BFD3}" presName="linear" presStyleCnt="0">
        <dgm:presLayoutVars>
          <dgm:animLvl val="lvl"/>
          <dgm:resizeHandles val="exact"/>
        </dgm:presLayoutVars>
      </dgm:prSet>
      <dgm:spPr/>
      <dgm:t>
        <a:bodyPr/>
        <a:lstStyle/>
        <a:p>
          <a:endParaRPr lang="en-US"/>
        </a:p>
      </dgm:t>
    </dgm:pt>
    <dgm:pt modelId="{181DD606-FAC5-4BF6-A052-664ECE975FBF}" type="pres">
      <dgm:prSet presAssocID="{74110456-140F-4B5C-8A43-2125783C98EF}" presName="parentText" presStyleLbl="node1" presStyleIdx="0" presStyleCnt="1">
        <dgm:presLayoutVars>
          <dgm:chMax val="0"/>
          <dgm:bulletEnabled val="1"/>
        </dgm:presLayoutVars>
      </dgm:prSet>
      <dgm:spPr/>
      <dgm:t>
        <a:bodyPr/>
        <a:lstStyle/>
        <a:p>
          <a:endParaRPr lang="en-US"/>
        </a:p>
      </dgm:t>
    </dgm:pt>
  </dgm:ptLst>
  <dgm:cxnLst>
    <dgm:cxn modelId="{52546B10-5053-424D-B904-DFEC41057BCB}" type="presOf" srcId="{99C19D0B-8299-4062-BFF6-5C8EA5C1BFD3}" destId="{2A36F295-A9A2-4360-BFF6-D45EF697A080}" srcOrd="0" destOrd="0" presId="urn:microsoft.com/office/officeart/2005/8/layout/vList2"/>
    <dgm:cxn modelId="{2DAFFE59-FAF0-45FA-9170-BD1C91376E8C}" srcId="{99C19D0B-8299-4062-BFF6-5C8EA5C1BFD3}" destId="{74110456-140F-4B5C-8A43-2125783C98EF}" srcOrd="0" destOrd="0" parTransId="{EA387171-DDA0-4E7F-BC18-DA073CC4654E}" sibTransId="{C7B8B55A-E432-4E80-AF9C-81C514B6D9F5}"/>
    <dgm:cxn modelId="{19E26EF4-650F-41A2-B887-0B4DFB419778}" type="presOf" srcId="{74110456-140F-4B5C-8A43-2125783C98EF}" destId="{181DD606-FAC5-4BF6-A052-664ECE975FBF}" srcOrd="0" destOrd="0" presId="urn:microsoft.com/office/officeart/2005/8/layout/vList2"/>
    <dgm:cxn modelId="{D5521F46-8692-4E20-87C8-5AA7D38E3302}" type="presParOf" srcId="{2A36F295-A9A2-4360-BFF6-D45EF697A080}" destId="{181DD606-FAC5-4BF6-A052-664ECE975FBF}"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B757AF6-E0FA-44B7-AFA9-9F70C07AC635}">
      <dsp:nvSpPr>
        <dsp:cNvPr id="0" name=""/>
        <dsp:cNvSpPr/>
      </dsp:nvSpPr>
      <dsp:spPr>
        <a:xfrm>
          <a:off x="0" y="210"/>
          <a:ext cx="8915400" cy="1142578"/>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2880" tIns="182880" rIns="182880" bIns="182880" numCol="1" spcCol="1270" anchor="ctr" anchorCtr="0">
          <a:noAutofit/>
        </a:bodyPr>
        <a:lstStyle/>
        <a:p>
          <a:pPr lvl="0" algn="ctr" defTabSz="2133600" rtl="0">
            <a:lnSpc>
              <a:spcPct val="90000"/>
            </a:lnSpc>
            <a:spcBef>
              <a:spcPct val="0"/>
            </a:spcBef>
            <a:spcAft>
              <a:spcPct val="35000"/>
            </a:spcAft>
          </a:pPr>
          <a:r>
            <a:rPr lang="en-US" sz="4800" b="1" kern="1200" baseline="0" dirty="0" smtClean="0"/>
            <a:t>Lecture Elements</a:t>
          </a:r>
          <a:endParaRPr lang="en-US" sz="4800" b="1" kern="1200" baseline="0" dirty="0"/>
        </a:p>
      </dsp:txBody>
      <dsp:txXfrm>
        <a:off x="55776" y="55986"/>
        <a:ext cx="8803848" cy="103102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575E381-2FC9-47AC-B069-D64C38311E3D}">
      <dsp:nvSpPr>
        <dsp:cNvPr id="0" name=""/>
        <dsp:cNvSpPr/>
      </dsp:nvSpPr>
      <dsp:spPr>
        <a:xfrm>
          <a:off x="0" y="7852"/>
          <a:ext cx="8915400" cy="112729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9070" tIns="179070" rIns="179070" bIns="179070" numCol="1" spcCol="1270" anchor="ctr" anchorCtr="0">
          <a:noAutofit/>
        </a:bodyPr>
        <a:lstStyle/>
        <a:p>
          <a:pPr lvl="0" algn="ctr" defTabSz="2089150" rtl="0">
            <a:lnSpc>
              <a:spcPct val="90000"/>
            </a:lnSpc>
            <a:spcBef>
              <a:spcPct val="0"/>
            </a:spcBef>
            <a:spcAft>
              <a:spcPct val="35000"/>
            </a:spcAft>
          </a:pPr>
          <a:r>
            <a:rPr lang="en-US" sz="4700" b="1" kern="1200" baseline="0" dirty="0" smtClean="0"/>
            <a:t>Introduction</a:t>
          </a:r>
          <a:endParaRPr lang="en-US" sz="4700" b="1" kern="1200" baseline="0" dirty="0"/>
        </a:p>
      </dsp:txBody>
      <dsp:txXfrm>
        <a:off x="55030" y="62882"/>
        <a:ext cx="8805340" cy="101723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39B47F5-F8B6-42F6-924F-DA5B94BB0879}">
      <dsp:nvSpPr>
        <dsp:cNvPr id="0" name=""/>
        <dsp:cNvSpPr/>
      </dsp:nvSpPr>
      <dsp:spPr>
        <a:xfrm>
          <a:off x="0" y="7852"/>
          <a:ext cx="8915400" cy="112729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9070" tIns="179070" rIns="179070" bIns="179070" numCol="1" spcCol="1270" anchor="ctr" anchorCtr="0">
          <a:noAutofit/>
        </a:bodyPr>
        <a:lstStyle/>
        <a:p>
          <a:pPr lvl="0" algn="ctr" defTabSz="2089150" rtl="0">
            <a:lnSpc>
              <a:spcPct val="90000"/>
            </a:lnSpc>
            <a:spcBef>
              <a:spcPct val="0"/>
            </a:spcBef>
            <a:spcAft>
              <a:spcPct val="35000"/>
            </a:spcAft>
          </a:pPr>
          <a:r>
            <a:rPr lang="en-US" sz="4700" b="1" kern="1200" baseline="0" dirty="0" smtClean="0"/>
            <a:t>Generative grammar</a:t>
          </a:r>
          <a:endParaRPr lang="en-US" sz="4700" b="1" kern="1200" baseline="0" dirty="0"/>
        </a:p>
      </dsp:txBody>
      <dsp:txXfrm>
        <a:off x="55030" y="62882"/>
        <a:ext cx="8805340" cy="101723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8871DCE-E294-442B-AEE5-171CCD18F532}">
      <dsp:nvSpPr>
        <dsp:cNvPr id="0" name=""/>
        <dsp:cNvSpPr/>
      </dsp:nvSpPr>
      <dsp:spPr>
        <a:xfrm>
          <a:off x="0" y="7852"/>
          <a:ext cx="8915400" cy="112729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9070" tIns="179070" rIns="179070" bIns="179070" numCol="1" spcCol="1270" anchor="ctr" anchorCtr="0">
          <a:noAutofit/>
        </a:bodyPr>
        <a:lstStyle/>
        <a:p>
          <a:pPr lvl="0" algn="ctr" defTabSz="2089150" rtl="0">
            <a:lnSpc>
              <a:spcPct val="90000"/>
            </a:lnSpc>
            <a:spcBef>
              <a:spcPct val="0"/>
            </a:spcBef>
            <a:spcAft>
              <a:spcPct val="35000"/>
            </a:spcAft>
          </a:pPr>
          <a:r>
            <a:rPr lang="en-US" sz="4700" b="1" kern="1200" baseline="0" dirty="0" smtClean="0"/>
            <a:t>Syntactic structures</a:t>
          </a:r>
          <a:endParaRPr lang="en-US" sz="4700" b="1" kern="1200" baseline="0" dirty="0"/>
        </a:p>
      </dsp:txBody>
      <dsp:txXfrm>
        <a:off x="55030" y="62882"/>
        <a:ext cx="8805340" cy="1017235"/>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A01E258-BD76-4EC6-BB5A-E4A0D7A3ABE9}">
      <dsp:nvSpPr>
        <dsp:cNvPr id="0" name=""/>
        <dsp:cNvSpPr/>
      </dsp:nvSpPr>
      <dsp:spPr>
        <a:xfrm>
          <a:off x="0" y="7852"/>
          <a:ext cx="8953500" cy="112729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9070" tIns="179070" rIns="179070" bIns="179070" numCol="1" spcCol="1270" anchor="ctr" anchorCtr="0">
          <a:noAutofit/>
        </a:bodyPr>
        <a:lstStyle/>
        <a:p>
          <a:pPr lvl="0" algn="ctr" defTabSz="2089150" rtl="0">
            <a:lnSpc>
              <a:spcPct val="90000"/>
            </a:lnSpc>
            <a:spcBef>
              <a:spcPct val="0"/>
            </a:spcBef>
            <a:spcAft>
              <a:spcPct val="35000"/>
            </a:spcAft>
          </a:pPr>
          <a:r>
            <a:rPr lang="en-US" sz="4700" b="1" kern="1200" baseline="0" dirty="0" smtClean="0"/>
            <a:t>Deep and surface structure</a:t>
          </a:r>
          <a:endParaRPr lang="en-US" sz="4700" b="1" kern="1200" baseline="0" dirty="0"/>
        </a:p>
      </dsp:txBody>
      <dsp:txXfrm>
        <a:off x="55030" y="62882"/>
        <a:ext cx="8843440" cy="1017235"/>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45FFC9B-2C54-4EE7-9551-0781B1D9953C}">
      <dsp:nvSpPr>
        <dsp:cNvPr id="0" name=""/>
        <dsp:cNvSpPr/>
      </dsp:nvSpPr>
      <dsp:spPr>
        <a:xfrm>
          <a:off x="0" y="7852"/>
          <a:ext cx="8915400" cy="112729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9070" tIns="179070" rIns="179070" bIns="179070" numCol="1" spcCol="1270" anchor="ctr" anchorCtr="0">
          <a:noAutofit/>
        </a:bodyPr>
        <a:lstStyle/>
        <a:p>
          <a:pPr lvl="0" algn="ctr" defTabSz="2089150" rtl="0">
            <a:lnSpc>
              <a:spcPct val="90000"/>
            </a:lnSpc>
            <a:spcBef>
              <a:spcPct val="0"/>
            </a:spcBef>
            <a:spcAft>
              <a:spcPct val="35000"/>
            </a:spcAft>
          </a:pPr>
          <a:r>
            <a:rPr lang="en-US" sz="4700" b="1" kern="1200" baseline="0" dirty="0" smtClean="0"/>
            <a:t>Structural ambiguity</a:t>
          </a:r>
          <a:endParaRPr lang="en-US" sz="4700" b="1" kern="1200" baseline="0" dirty="0"/>
        </a:p>
      </dsp:txBody>
      <dsp:txXfrm>
        <a:off x="55030" y="62882"/>
        <a:ext cx="8805340" cy="1017235"/>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11/26/2011</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2.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2.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13.xml"/><Relationship Id="rId2" Type="http://schemas.openxmlformats.org/officeDocument/2006/relationships/diagramData" Target="../diagrams/data13.xml"/><Relationship Id="rId1" Type="http://schemas.openxmlformats.org/officeDocument/2006/relationships/slideLayout" Target="../slideLayouts/slideLayout2.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14.xml"/><Relationship Id="rId2" Type="http://schemas.openxmlformats.org/officeDocument/2006/relationships/diagramData" Target="../diagrams/data14.xml"/><Relationship Id="rId1" Type="http://schemas.openxmlformats.org/officeDocument/2006/relationships/slideLayout" Target="../slideLayouts/slideLayout2.xml"/><Relationship Id="rId6" Type="http://schemas.microsoft.com/office/2007/relationships/diagramDrawing" Target="../diagrams/drawing14.xml"/><Relationship Id="rId5" Type="http://schemas.openxmlformats.org/officeDocument/2006/relationships/diagramColors" Target="../diagrams/colors14.xml"/><Relationship Id="rId4" Type="http://schemas.openxmlformats.org/officeDocument/2006/relationships/diagramQuickStyle" Target="../diagrams/quickStyle1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257800" y="4648200"/>
            <a:ext cx="4648200" cy="1066800"/>
          </a:xfrm>
          <a:prstGeom prst="rect">
            <a:avLst/>
          </a:prstGeom>
          <a:noFill/>
          <a:ln w="9525">
            <a:noFill/>
            <a:miter lim="800000"/>
            <a:headEnd/>
            <a:tailEnd/>
          </a:ln>
        </p:spPr>
        <p:txBody>
          <a:bodyPr/>
          <a:lstStyle/>
          <a:p>
            <a:pPr algn="ctr" rtl="0">
              <a:spcBef>
                <a:spcPct val="20000"/>
              </a:spcBef>
              <a:buFont typeface="Arial" pitchFamily="34" charset="0"/>
              <a:buNone/>
            </a:pPr>
            <a:r>
              <a:rPr lang="en-US" b="1" dirty="0" smtClean="0">
                <a:solidFill>
                  <a:schemeClr val="tx2">
                    <a:lumMod val="75000"/>
                  </a:schemeClr>
                </a:solidFill>
                <a:latin typeface="Calibri" pitchFamily="34" charset="0"/>
              </a:rPr>
              <a:t>King Faisal University</a:t>
            </a:r>
          </a:p>
          <a:p>
            <a:pPr algn="ctr" rtl="0">
              <a:spcBef>
                <a:spcPct val="20000"/>
              </a:spcBef>
              <a:buFont typeface="Arial" pitchFamily="34" charset="0"/>
              <a:buNone/>
            </a:pPr>
            <a:r>
              <a:rPr lang="en-US" b="1" dirty="0" smtClean="0">
                <a:solidFill>
                  <a:schemeClr val="tx2">
                    <a:lumMod val="75000"/>
                  </a:schemeClr>
                </a:solidFill>
                <a:latin typeface="Calibri" pitchFamily="34" charset="0"/>
              </a:rPr>
              <a:t>Deanship of E-Learning and Distance Education</a:t>
            </a:r>
            <a:endParaRPr lang="en-US"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en-US" sz="2800" b="1" dirty="0" smtClean="0">
                <a:solidFill>
                  <a:srgbClr val="7F7F7F"/>
                </a:solidFill>
                <a:latin typeface="Calibri" pitchFamily="34" charset="0"/>
                <a:cs typeface="Times New Roman" pitchFamily="18" charset="0"/>
              </a:rPr>
              <a:t>Introduction to Linguistics</a:t>
            </a:r>
            <a:endParaRPr lang="en-US" sz="2800" b="1" dirty="0">
              <a:solidFill>
                <a:srgbClr val="7F7F7F"/>
              </a:solidFill>
              <a:latin typeface="Calibri" pitchFamily="34" charset="0"/>
              <a:cs typeface="Times New Roman" pitchFamily="18" charset="0"/>
            </a:endParaRPr>
          </a:p>
          <a:p>
            <a:pPr algn="ctr"/>
            <a:r>
              <a:rPr lang="en-US" sz="2600" b="1" dirty="0" smtClean="0">
                <a:solidFill>
                  <a:srgbClr val="7F7F7F"/>
                </a:solidFill>
                <a:latin typeface="Calibri" pitchFamily="34" charset="0"/>
                <a:cs typeface="Times New Roman" pitchFamily="18" charset="0"/>
              </a:rPr>
              <a:t>Instructor : Hassen Ammari</a:t>
            </a: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r>
              <a:rPr lang="en-US" sz="6000" b="1" spc="-150" dirty="0" smtClean="0">
                <a:solidFill>
                  <a:srgbClr val="376092"/>
                </a:solidFill>
                <a:latin typeface="+mn-lt"/>
                <a:cs typeface="ae_AlMateen" pitchFamily="2" charset="-78"/>
              </a:rPr>
              <a:t>9</a:t>
            </a:r>
            <a:r>
              <a:rPr lang="en-US" sz="6000" b="1" spc="-150" baseline="30000" dirty="0" smtClean="0">
                <a:solidFill>
                  <a:srgbClr val="376092"/>
                </a:solidFill>
                <a:latin typeface="+mn-lt"/>
                <a:cs typeface="ae_AlMateen" pitchFamily="2" charset="-78"/>
              </a:rPr>
              <a:t>th</a:t>
            </a:r>
            <a:r>
              <a:rPr lang="en-US" sz="6000" b="1" spc="-150" dirty="0" smtClean="0">
                <a:solidFill>
                  <a:srgbClr val="376092"/>
                </a:solidFill>
                <a:latin typeface="+mn-lt"/>
                <a:cs typeface="ae_AlMateen" pitchFamily="2" charset="-78"/>
              </a:rPr>
              <a:t> Lecture</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 7"/>
          <p:cNvGraphicFramePr/>
          <p:nvPr/>
        </p:nvGraphicFramePr>
        <p:xfrm>
          <a:off x="495300" y="274638"/>
          <a:ext cx="89154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171" name="Text Placeholder 5"/>
          <p:cNvSpPr>
            <a:spLocks noGrp="1"/>
          </p:cNvSpPr>
          <p:nvPr>
            <p:ph idx="1"/>
          </p:nvPr>
        </p:nvSpPr>
        <p:spPr>
          <a:xfrm>
            <a:off x="495300" y="1600200"/>
            <a:ext cx="8915400" cy="4191000"/>
          </a:xfrm>
        </p:spPr>
        <p:txBody>
          <a:bodyPr/>
          <a:lstStyle/>
          <a:p>
            <a:pPr algn="ctr" eaLnBrk="1" hangingPunct="1"/>
            <a:r>
              <a:rPr lang="en-US" sz="3600" b="1" dirty="0" smtClean="0">
                <a:latin typeface="Algerian" pitchFamily="82" charset="0"/>
              </a:rPr>
              <a:t>Syntax</a:t>
            </a:r>
            <a:endParaRPr lang="en-US" sz="3600" b="1" i="1" dirty="0" smtClean="0">
              <a:latin typeface="Algerian" pitchFamily="82" charset="0"/>
              <a:cs typeface="Arial" pitchFamily="34" charset="0"/>
            </a:endParaRPr>
          </a:p>
          <a:p>
            <a:pPr marL="1082675" algn="just" eaLnBrk="1" hangingPunct="1">
              <a:buFont typeface="Wingdings" pitchFamily="2" charset="2"/>
              <a:buChar char="Ø"/>
            </a:pPr>
            <a:r>
              <a:rPr lang="en-US" sz="2800" dirty="0" smtClean="0">
                <a:cs typeface="Arial" pitchFamily="34" charset="0"/>
              </a:rPr>
              <a:t>Introduction</a:t>
            </a:r>
          </a:p>
          <a:p>
            <a:pPr marL="1082675" algn="just">
              <a:buFont typeface="Wingdings" pitchFamily="2" charset="2"/>
              <a:buChar char="Ø"/>
            </a:pPr>
            <a:r>
              <a:rPr lang="en-US" sz="2800" dirty="0" smtClean="0"/>
              <a:t>Generative grammar</a:t>
            </a:r>
          </a:p>
          <a:p>
            <a:pPr marL="1082675" algn="just">
              <a:buFont typeface="Wingdings" pitchFamily="2" charset="2"/>
              <a:buChar char="Ø"/>
            </a:pPr>
            <a:r>
              <a:rPr lang="en-US" sz="2800" dirty="0" smtClean="0"/>
              <a:t>Syntactic structures</a:t>
            </a:r>
          </a:p>
          <a:p>
            <a:pPr marL="1082675" algn="just">
              <a:buFont typeface="Wingdings" pitchFamily="2" charset="2"/>
              <a:buChar char="Ø"/>
            </a:pPr>
            <a:r>
              <a:rPr lang="en-US" sz="2800" dirty="0" smtClean="0"/>
              <a:t>Deep and surface structure</a:t>
            </a:r>
          </a:p>
          <a:p>
            <a:pPr marL="1082675" algn="just">
              <a:buFont typeface="Wingdings" pitchFamily="2" charset="2"/>
              <a:buChar char="Ø"/>
            </a:pPr>
            <a:r>
              <a:rPr lang="en-US" sz="2800" dirty="0" smtClean="0"/>
              <a:t>Structural ambiguity</a:t>
            </a:r>
          </a:p>
          <a:p>
            <a:pPr marL="1082675" algn="just">
              <a:buFont typeface="Wingdings" pitchFamily="2" charset="2"/>
              <a:buChar char="Ø"/>
            </a:pPr>
            <a:r>
              <a:rPr lang="en-US" sz="2800" dirty="0" smtClean="0"/>
              <a:t>Recursion</a:t>
            </a:r>
          </a:p>
          <a:p>
            <a:pPr marL="1082675" algn="just">
              <a:buFont typeface="Wingdings" pitchFamily="2" charset="2"/>
              <a:buChar char="Ø"/>
            </a:pPr>
            <a:r>
              <a:rPr lang="en-US" sz="2800" dirty="0" smtClean="0"/>
              <a:t>Symbols used in syntactic description</a:t>
            </a: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3</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pPr lvl="0" algn="just"/>
            <a:r>
              <a:rPr lang="en-US" sz="3200" b="1" dirty="0" smtClean="0"/>
              <a:t>Lecture Elements</a:t>
            </a:r>
            <a:endParaRPr lang="en-US" sz="3200" dirty="0"/>
          </a:p>
        </p:txBody>
      </p:sp>
      <p:sp>
        <p:nvSpPr>
          <p:cNvPr id="6" name="Content Placeholder 5"/>
          <p:cNvSpPr>
            <a:spLocks noGrp="1"/>
          </p:cNvSpPr>
          <p:nvPr>
            <p:ph idx="1"/>
          </p:nvPr>
        </p:nvSpPr>
        <p:spPr/>
        <p:txBody>
          <a:bodyPr/>
          <a:lstStyle/>
          <a:p>
            <a:pPr marL="1082675" algn="just"/>
            <a:endParaRPr lang="en-US" dirty="0" smtClean="0"/>
          </a:p>
          <a:p>
            <a:pPr marL="1082675" algn="just">
              <a:buFont typeface="Wingdings" pitchFamily="2" charset="2"/>
              <a:buChar char="Ø"/>
            </a:pPr>
            <a:r>
              <a:rPr lang="en-US" dirty="0" smtClean="0"/>
              <a:t>Tree diagrams</a:t>
            </a:r>
          </a:p>
          <a:p>
            <a:pPr marL="1082675" algn="just">
              <a:buFont typeface="Wingdings" pitchFamily="2" charset="2"/>
              <a:buChar char="Ø"/>
            </a:pPr>
            <a:r>
              <a:rPr lang="en-US" dirty="0" smtClean="0"/>
              <a:t>Phrase structure rules</a:t>
            </a:r>
          </a:p>
          <a:p>
            <a:pPr marL="1082675" algn="just">
              <a:buFont typeface="Wingdings" pitchFamily="2" charset="2"/>
              <a:buChar char="Ø"/>
            </a:pPr>
            <a:r>
              <a:rPr lang="en-US" dirty="0" smtClean="0"/>
              <a:t>Lexical rules</a:t>
            </a:r>
          </a:p>
          <a:p>
            <a:pPr marL="1082675" algn="just">
              <a:buFont typeface="Wingdings" pitchFamily="2" charset="2"/>
              <a:buChar char="Ø"/>
            </a:pPr>
            <a:r>
              <a:rPr lang="en-US" dirty="0" smtClean="0"/>
              <a:t>Back to recursion</a:t>
            </a:r>
          </a:p>
          <a:p>
            <a:pPr marL="1082675" algn="just">
              <a:buFont typeface="Wingdings" pitchFamily="2" charset="2"/>
              <a:buChar char="Ø"/>
            </a:pPr>
            <a:r>
              <a:rPr lang="en-US" dirty="0" smtClean="0"/>
              <a:t>Complement phrases</a:t>
            </a:r>
          </a:p>
          <a:p>
            <a:pPr marL="1082675" algn="just">
              <a:buFont typeface="Wingdings" pitchFamily="2" charset="2"/>
              <a:buChar char="Ø"/>
            </a:pPr>
            <a:r>
              <a:rPr lang="en-US" dirty="0" smtClean="0"/>
              <a:t>Transformational rules</a:t>
            </a:r>
            <a:endParaRPr lang="en-US" dirty="0" smtClean="0">
              <a:cs typeface="Arial" pitchFamily="34" charset="0"/>
            </a:endParaRPr>
          </a:p>
          <a:p>
            <a:pPr algn="just"/>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nvGraphicFramePr>
        <p:xfrm>
          <a:off x="495300" y="274638"/>
          <a:ext cx="89154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ontent Placeholder 2"/>
          <p:cNvSpPr>
            <a:spLocks noGrp="1"/>
          </p:cNvSpPr>
          <p:nvPr>
            <p:ph idx="1"/>
          </p:nvPr>
        </p:nvSpPr>
        <p:spPr/>
        <p:txBody>
          <a:bodyPr/>
          <a:lstStyle/>
          <a:p>
            <a:pPr algn="just"/>
            <a:r>
              <a:rPr lang="en-US" sz="2800" dirty="0" smtClean="0"/>
              <a:t>In the preceding chapter, we moved from the general categories and concepts of traditional grammar to more specific methods of describing the structure of phrases and sentences. When we concentrate on the structure and ordering of components within a sentence, we are studying the </a:t>
            </a:r>
            <a:r>
              <a:rPr lang="en-US" sz="2800" b="1" dirty="0" smtClean="0"/>
              <a:t>syntax </a:t>
            </a:r>
            <a:r>
              <a:rPr lang="en-US" sz="2800" dirty="0" smtClean="0"/>
              <a:t>of a language.</a:t>
            </a:r>
            <a:endParaRPr lang="en-US" sz="28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 7"/>
          <p:cNvGraphicFramePr/>
          <p:nvPr/>
        </p:nvGraphicFramePr>
        <p:xfrm>
          <a:off x="495300" y="274638"/>
          <a:ext cx="89154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9" name="Content Placeholder 8"/>
          <p:cNvSpPr>
            <a:spLocks noGrp="1"/>
          </p:cNvSpPr>
          <p:nvPr>
            <p:ph idx="1"/>
          </p:nvPr>
        </p:nvSpPr>
        <p:spPr/>
        <p:txBody>
          <a:bodyPr/>
          <a:lstStyle/>
          <a:p>
            <a:pPr algn="just"/>
            <a:r>
              <a:rPr lang="en-US" sz="2800" dirty="0" smtClean="0"/>
              <a:t>Inspired by the original work of Noam Chomsky, linguists have attempted to produce a particular type of grammar that has a very explicit system of rules specifying what combinations of basic elements would result in well-formed sentences. This very explicit system of rules, it was proposed, would have a lot in common with the types of rules found in mathematics.</a:t>
            </a:r>
          </a:p>
          <a:p>
            <a:pPr algn="just"/>
            <a:r>
              <a:rPr lang="en-US" sz="2800" dirty="0" smtClean="0"/>
              <a:t>If we consider the following operation 1 + 1 = 2</a:t>
            </a:r>
          </a:p>
          <a:p>
            <a:pPr algn="just"/>
            <a:r>
              <a:rPr lang="en-US" sz="2800" dirty="0" smtClean="0"/>
              <a:t>The result of this operation is definite ( cannot be changed)</a:t>
            </a:r>
            <a:endParaRPr lang="en-US" sz="2800" dirty="0"/>
          </a:p>
        </p:txBody>
      </p:sp>
      <p:sp>
        <p:nvSpPr>
          <p:cNvPr id="5" name="Slide Number Placeholder 3"/>
          <p:cNvSpPr>
            <a:spLocks noGrp="1"/>
          </p:cNvSpPr>
          <p:nvPr>
            <p:ph type="sldNum" sz="quarter" idx="4294967295"/>
          </p:nvPr>
        </p:nvSpPr>
        <p:spPr bwMode="auto">
          <a:xfrm>
            <a:off x="9423400" y="6356350"/>
            <a:ext cx="482600" cy="365125"/>
          </a:xfrm>
          <a:noFill/>
          <a:ln>
            <a:miter lim="800000"/>
            <a:headEnd/>
            <a:tailEnd/>
          </a:ln>
        </p:spPr>
        <p:txBody>
          <a:bodyPr/>
          <a:lstStyle/>
          <a:p>
            <a:fld id="{E1D16D93-8795-4AD6-9A1F-54CC01E741BE}" type="slidenum">
              <a:rPr lang="ar-SA" smtClean="0">
                <a:cs typeface="Arial" pitchFamily="34" charset="0"/>
              </a:rPr>
              <a:pPr/>
              <a:t>6</a:t>
            </a:fld>
            <a:endParaRPr lang="en-US" dirty="0" smtClean="0">
              <a:cs typeface="Arial" pitchFamily="34" charset="0"/>
            </a:endParaRPr>
          </a:p>
        </p:txBody>
      </p:sp>
      <p:sp>
        <p:nvSpPr>
          <p:cNvPr id="7" name="TextBox 6"/>
          <p:cNvSpPr txBox="1"/>
          <p:nvPr/>
        </p:nvSpPr>
        <p:spPr>
          <a:xfrm>
            <a:off x="990600" y="1524000"/>
            <a:ext cx="8305800" cy="646331"/>
          </a:xfrm>
          <a:prstGeom prst="rect">
            <a:avLst/>
          </a:prstGeom>
          <a:noFill/>
        </p:spPr>
        <p:txBody>
          <a:bodyPr wrap="square" rtlCol="1">
            <a:spAutoFit/>
          </a:bodyPr>
          <a:lstStyle/>
          <a:p>
            <a:endParaRPr lang="en-US" dirty="0" smtClean="0"/>
          </a:p>
          <a:p>
            <a:endParaRPr lang="ar-SA"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gn="just"/>
            <a:r>
              <a:rPr lang="en-US" sz="3200" b="1" dirty="0" smtClean="0"/>
              <a:t>Generative grammar</a:t>
            </a:r>
            <a:endParaRPr lang="en-US" sz="3200" dirty="0"/>
          </a:p>
        </p:txBody>
      </p:sp>
      <p:sp>
        <p:nvSpPr>
          <p:cNvPr id="3" name="Content Placeholder 2"/>
          <p:cNvSpPr>
            <a:spLocks noGrp="1"/>
          </p:cNvSpPr>
          <p:nvPr>
            <p:ph idx="1"/>
          </p:nvPr>
        </p:nvSpPr>
        <p:spPr/>
        <p:txBody>
          <a:bodyPr/>
          <a:lstStyle/>
          <a:p>
            <a:pPr algn="just"/>
            <a:r>
              <a:rPr lang="en-US" sz="2800" dirty="0" smtClean="0"/>
              <a:t>But if we consider the following equation </a:t>
            </a:r>
          </a:p>
          <a:p>
            <a:pPr algn="just"/>
            <a:r>
              <a:rPr lang="en-US" sz="2800" dirty="0" smtClean="0"/>
              <a:t>3x + 2y = z</a:t>
            </a:r>
          </a:p>
          <a:p>
            <a:pPr algn="just"/>
            <a:r>
              <a:rPr lang="en-US" sz="2800" dirty="0" smtClean="0"/>
              <a:t>The result ‘z’ in infinite because each time we change the value of ‘x’ and/or ‘y’, the value of ‘z’ will change.</a:t>
            </a:r>
          </a:p>
          <a:p>
            <a:pPr algn="just"/>
            <a:r>
              <a:rPr lang="en-US" sz="2800" dirty="0" smtClean="0"/>
              <a:t>Starting from this comparison with mathematic rules, linguists tried to create grammatical rules by which we can produces an infinite set of sentences. Such a set of explicit rules is a </a:t>
            </a:r>
            <a:r>
              <a:rPr lang="en-US" sz="2800" b="1" dirty="0" smtClean="0"/>
              <a:t>generative grammar.</a:t>
            </a:r>
            <a:endParaRPr lang="en-US" sz="28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nvGraphicFramePr>
        <p:xfrm>
          <a:off x="495300" y="274638"/>
          <a:ext cx="89154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ontent Placeholder 2"/>
          <p:cNvSpPr>
            <a:spLocks noGrp="1"/>
          </p:cNvSpPr>
          <p:nvPr>
            <p:ph idx="1"/>
          </p:nvPr>
        </p:nvSpPr>
        <p:spPr/>
        <p:txBody>
          <a:bodyPr/>
          <a:lstStyle/>
          <a:p>
            <a:pPr algn="just"/>
            <a:r>
              <a:rPr lang="en-US" sz="2800" dirty="0" smtClean="0"/>
              <a:t>A generative grammar defines the syntactic structures of a language. The grammar will generate all the well-formed syntactic structures (e.g. sentences) of the language and will not generate any ill-formed structures. This has been called the ‘</a:t>
            </a:r>
            <a:r>
              <a:rPr lang="en-US" sz="2800" i="1" dirty="0" smtClean="0"/>
              <a:t>all and only</a:t>
            </a:r>
            <a:r>
              <a:rPr lang="en-US" sz="2800" dirty="0" smtClean="0"/>
              <a:t>’ criterion, that is, </a:t>
            </a:r>
            <a:r>
              <a:rPr lang="en-US" sz="2800" i="1" dirty="0" smtClean="0"/>
              <a:t>all</a:t>
            </a:r>
            <a:r>
              <a:rPr lang="en-US" sz="2800" dirty="0" smtClean="0"/>
              <a:t> the grammatical sentences and </a:t>
            </a:r>
            <a:r>
              <a:rPr lang="en-US" sz="2800" i="1" dirty="0" smtClean="0"/>
              <a:t>only</a:t>
            </a:r>
            <a:r>
              <a:rPr lang="en-US" sz="2800" dirty="0" smtClean="0"/>
              <a:t> the grammatical sentences will be produced. The grammar will have a finite (i.e. limited) number of rules, but will be capable of generating an infinite number of well-formed structures.</a:t>
            </a:r>
            <a:endParaRPr lang="en-US" sz="28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nvGraphicFramePr>
        <p:xfrm>
          <a:off x="457200" y="274638"/>
          <a:ext cx="89535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ontent Placeholder 2"/>
          <p:cNvSpPr>
            <a:spLocks noGrp="1"/>
          </p:cNvSpPr>
          <p:nvPr>
            <p:ph idx="1"/>
          </p:nvPr>
        </p:nvSpPr>
        <p:spPr/>
        <p:txBody>
          <a:bodyPr/>
          <a:lstStyle/>
          <a:p>
            <a:pPr algn="just"/>
            <a:r>
              <a:rPr lang="en-US" sz="2800" b="1" dirty="0" smtClean="0"/>
              <a:t>Surface structure</a:t>
            </a:r>
            <a:r>
              <a:rPr lang="en-US" sz="2800" dirty="0" smtClean="0"/>
              <a:t>: the structure of individual sentences after the application of movement rules to deep structure (form).</a:t>
            </a:r>
          </a:p>
          <a:p>
            <a:pPr algn="just"/>
            <a:r>
              <a:rPr lang="en-US" sz="2800" b="1" dirty="0" smtClean="0"/>
              <a:t>Deep structure</a:t>
            </a:r>
            <a:r>
              <a:rPr lang="en-US" sz="2800" dirty="0" smtClean="0"/>
              <a:t>: the underlying structure of sentences as represented by phrase structure rules (meaning).</a:t>
            </a:r>
          </a:p>
          <a:p>
            <a:pPr algn="just"/>
            <a:r>
              <a:rPr lang="en-US" sz="2800" dirty="0" smtClean="0"/>
              <a:t>If we consider  the following pair of sentences:</a:t>
            </a:r>
          </a:p>
          <a:p>
            <a:pPr algn="just"/>
            <a:r>
              <a:rPr lang="en-US" sz="2800" i="1" dirty="0" smtClean="0"/>
              <a:t>Charlie broke the window.</a:t>
            </a:r>
          </a:p>
          <a:p>
            <a:pPr algn="just"/>
            <a:r>
              <a:rPr lang="en-US" sz="2800" i="1" dirty="0" smtClean="0"/>
              <a:t>The window was broken by Charlie.</a:t>
            </a:r>
            <a:endParaRPr lang="en-US" sz="28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gn="just"/>
            <a:r>
              <a:rPr lang="en-US" sz="3200" b="1" dirty="0" smtClean="0"/>
              <a:t>Deep and surface structure</a:t>
            </a:r>
            <a:endParaRPr lang="en-US" sz="3200" dirty="0"/>
          </a:p>
        </p:txBody>
      </p:sp>
      <p:sp>
        <p:nvSpPr>
          <p:cNvPr id="3" name="Content Placeholder 2"/>
          <p:cNvSpPr>
            <a:spLocks noGrp="1"/>
          </p:cNvSpPr>
          <p:nvPr>
            <p:ph idx="1"/>
          </p:nvPr>
        </p:nvSpPr>
        <p:spPr/>
        <p:txBody>
          <a:bodyPr/>
          <a:lstStyle/>
          <a:p>
            <a:pPr algn="just"/>
            <a:r>
              <a:rPr lang="en-US" sz="2800" dirty="0" smtClean="0"/>
              <a:t>In traditional grammar, the first is called an active sentence, focusing on what </a:t>
            </a:r>
            <a:r>
              <a:rPr lang="en-US" sz="2800" i="1" dirty="0" smtClean="0"/>
              <a:t>Charlie</a:t>
            </a:r>
            <a:r>
              <a:rPr lang="en-US" sz="2800" dirty="0" smtClean="0"/>
              <a:t> did, and the second is a passive sentence, focusing on </a:t>
            </a:r>
            <a:r>
              <a:rPr lang="en-US" sz="2800" i="1" dirty="0" smtClean="0"/>
              <a:t>The window </a:t>
            </a:r>
            <a:r>
              <a:rPr lang="en-US" sz="2800" dirty="0" smtClean="0"/>
              <a:t>and what happened to it. The distinction between them is a difference in their </a:t>
            </a:r>
            <a:r>
              <a:rPr lang="en-US" sz="2800" b="1" dirty="0" smtClean="0"/>
              <a:t>surface structure</a:t>
            </a:r>
            <a:r>
              <a:rPr lang="en-US" sz="2800" dirty="0" smtClean="0"/>
              <a:t>, that is, the different syntactic forms they have as individual English sentences. This other ‘underlying’ level, where the basic components (noun phrase + verb + noun phrase) shared by the two sentences can be represented, is called their </a:t>
            </a:r>
            <a:r>
              <a:rPr lang="en-US" sz="2800" b="1" dirty="0" smtClean="0"/>
              <a:t>deep structure.</a:t>
            </a:r>
            <a:endParaRPr lang="en-US" sz="28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nvGraphicFramePr>
        <p:xfrm>
          <a:off x="495300" y="274638"/>
          <a:ext cx="89154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ontent Placeholder 2"/>
          <p:cNvSpPr>
            <a:spLocks noGrp="1"/>
          </p:cNvSpPr>
          <p:nvPr>
            <p:ph idx="1"/>
          </p:nvPr>
        </p:nvSpPr>
        <p:spPr/>
        <p:txBody>
          <a:bodyPr/>
          <a:lstStyle/>
          <a:p>
            <a:pPr algn="just"/>
            <a:r>
              <a:rPr lang="en-US" sz="2800" b="1" dirty="0" smtClean="0"/>
              <a:t>Structural ambiguity</a:t>
            </a:r>
            <a:r>
              <a:rPr lang="en-US" sz="2800" dirty="0" smtClean="0"/>
              <a:t>: a situation in which a single phrase or sentence has two (or more) different underlying structures and interpretations.</a:t>
            </a:r>
          </a:p>
          <a:p>
            <a:pPr algn="just"/>
            <a:r>
              <a:rPr lang="en-US" sz="2800" dirty="0" smtClean="0"/>
              <a:t>Let’s say we had two distinct deep structures. One expresses the idea that ‘Annie had an umbrella and she whacked a man with it.’ The other expresses the idea that ‘Annie whacked a man and the man happened to be carrying an umbrella.’ Now, these two different versions of events can actually be expressed in the same surface structure form:</a:t>
            </a:r>
            <a:endParaRPr lang="en-US" sz="28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gn="just"/>
            <a:r>
              <a:rPr lang="en-US" sz="3200" b="1" dirty="0" smtClean="0"/>
              <a:t>Structural ambiguity</a:t>
            </a:r>
            <a:endParaRPr lang="en-US" sz="3200" dirty="0"/>
          </a:p>
        </p:txBody>
      </p:sp>
      <p:sp>
        <p:nvSpPr>
          <p:cNvPr id="3" name="Content Placeholder 2"/>
          <p:cNvSpPr>
            <a:spLocks noGrp="1"/>
          </p:cNvSpPr>
          <p:nvPr>
            <p:ph idx="1"/>
          </p:nvPr>
        </p:nvSpPr>
        <p:spPr/>
        <p:txBody>
          <a:bodyPr/>
          <a:lstStyle/>
          <a:p>
            <a:pPr algn="just"/>
            <a:r>
              <a:rPr lang="en-US" sz="2800" i="1" dirty="0" smtClean="0"/>
              <a:t>Annie whacked a man with an umbrella. </a:t>
            </a:r>
            <a:r>
              <a:rPr lang="en-US" sz="2800" dirty="0" smtClean="0"/>
              <a:t>This sentence provides an example of </a:t>
            </a:r>
            <a:r>
              <a:rPr lang="en-US" sz="2800" b="1" dirty="0" smtClean="0"/>
              <a:t>structural ambiguity</a:t>
            </a:r>
            <a:r>
              <a:rPr lang="en-US" sz="2800" dirty="0" smtClean="0"/>
              <a:t>.</a:t>
            </a:r>
          </a:p>
          <a:p>
            <a:pPr algn="just"/>
            <a:r>
              <a:rPr lang="en-US" sz="2800" dirty="0" smtClean="0"/>
              <a:t>Phrases can also be structurally ambiguous, as in expressions like </a:t>
            </a:r>
            <a:r>
              <a:rPr lang="en-US" sz="2800" i="1" dirty="0" smtClean="0"/>
              <a:t>small boys and girls. The underlying interpretation can be either ‘small boys and (small) </a:t>
            </a:r>
            <a:r>
              <a:rPr lang="en-US" sz="2800" dirty="0" smtClean="0"/>
              <a:t>girls’ or ‘small boys and (all) girls’. The grammar will have to be capable of showing the structural distinction between these underlying representations.</a:t>
            </a:r>
            <a:endParaRPr lang="en-US" sz="28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nvGraphicFramePr>
        <p:xfrm>
          <a:off x="495300" y="274638"/>
          <a:ext cx="89154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ontent Placeholder 2"/>
          <p:cNvSpPr>
            <a:spLocks noGrp="1"/>
          </p:cNvSpPr>
          <p:nvPr>
            <p:ph idx="1"/>
          </p:nvPr>
        </p:nvSpPr>
        <p:spPr/>
        <p:txBody>
          <a:bodyPr/>
          <a:lstStyle/>
          <a:p>
            <a:pPr algn="just"/>
            <a:r>
              <a:rPr lang="en-US" sz="2800" b="1" dirty="0" smtClean="0"/>
              <a:t>Recursion</a:t>
            </a:r>
            <a:r>
              <a:rPr lang="en-US" sz="2800" dirty="0" smtClean="0"/>
              <a:t>: the repeated application of a rule in generating structures. Recursive (‘repeatable any number of times’) rules have the capacity to be applied more than once in generating a structure. </a:t>
            </a:r>
          </a:p>
          <a:p>
            <a:pPr algn="just"/>
            <a:r>
              <a:rPr lang="en-US" sz="2800" dirty="0" smtClean="0"/>
              <a:t>E.g. </a:t>
            </a:r>
            <a:r>
              <a:rPr lang="en-US" sz="2800" i="1" dirty="0" smtClean="0"/>
              <a:t>The gun was </a:t>
            </a:r>
            <a:r>
              <a:rPr lang="en-US" sz="2800" i="1" dirty="0" smtClean="0">
                <a:solidFill>
                  <a:srgbClr val="FF0000"/>
                </a:solidFill>
              </a:rPr>
              <a:t>on</a:t>
            </a:r>
            <a:r>
              <a:rPr lang="en-US" sz="2800" i="1" dirty="0" smtClean="0"/>
              <a:t> the table </a:t>
            </a:r>
            <a:r>
              <a:rPr lang="en-US" sz="2800" i="1" dirty="0" smtClean="0">
                <a:solidFill>
                  <a:srgbClr val="FF0000"/>
                </a:solidFill>
              </a:rPr>
              <a:t>near</a:t>
            </a:r>
            <a:r>
              <a:rPr lang="en-US" sz="2800" i="1" dirty="0" smtClean="0"/>
              <a:t> the window </a:t>
            </a:r>
            <a:r>
              <a:rPr lang="en-US" sz="2800" i="1" dirty="0" smtClean="0">
                <a:solidFill>
                  <a:srgbClr val="FF0000"/>
                </a:solidFill>
              </a:rPr>
              <a:t>in</a:t>
            </a:r>
            <a:r>
              <a:rPr lang="en-US" sz="2800" i="1" dirty="0" smtClean="0"/>
              <a:t> the bedroom. </a:t>
            </a:r>
          </a:p>
          <a:p>
            <a:pPr algn="just"/>
            <a:r>
              <a:rPr lang="en-US" sz="2800" dirty="0" smtClean="0"/>
              <a:t>The rule that creates a prepositional phrase can be repeated over and over again.</a:t>
            </a:r>
          </a:p>
          <a:p>
            <a:pPr algn="just"/>
            <a:r>
              <a:rPr lang="en-US" sz="2800" dirty="0" smtClean="0"/>
              <a:t>The same procedure can be used on sentence level. </a:t>
            </a:r>
            <a:endParaRPr lang="en-US" sz="28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nvGraphicFramePr>
        <p:xfrm>
          <a:off x="495300" y="274638"/>
          <a:ext cx="89154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5" name="Content Placeholder 4"/>
          <p:cNvGraphicFramePr>
            <a:graphicFrameLocks noGrp="1"/>
          </p:cNvGraphicFramePr>
          <p:nvPr>
            <p:ph idx="1"/>
          </p:nvPr>
        </p:nvGraphicFramePr>
        <p:xfrm>
          <a:off x="685800" y="1752600"/>
          <a:ext cx="8915400" cy="3810000"/>
        </p:xfrm>
        <a:graphic>
          <a:graphicData uri="http://schemas.openxmlformats.org/drawingml/2006/table">
            <a:tbl>
              <a:tblPr firstRow="1" bandRow="1">
                <a:tableStyleId>{5C22544A-7EE6-4342-B048-85BDC9FD1C3A}</a:tableStyleId>
              </a:tblPr>
              <a:tblGrid>
                <a:gridCol w="990600"/>
                <a:gridCol w="3657600"/>
                <a:gridCol w="1143000"/>
                <a:gridCol w="3124200"/>
              </a:tblGrid>
              <a:tr h="370840">
                <a:tc>
                  <a:txBody>
                    <a:bodyPr/>
                    <a:lstStyle/>
                    <a:p>
                      <a:r>
                        <a:rPr lang="en-US" sz="2000" b="1" dirty="0" smtClean="0">
                          <a:solidFill>
                            <a:schemeClr val="tx1"/>
                          </a:solidFill>
                        </a:rPr>
                        <a:t>Symbol</a:t>
                      </a:r>
                      <a:endParaRPr lang="en-US" sz="2000" b="1" dirty="0">
                        <a:solidFill>
                          <a:schemeClr val="tx1"/>
                        </a:solidFill>
                      </a:endParaRPr>
                    </a:p>
                  </a:txBody>
                  <a:tcPr/>
                </a:tc>
                <a:tc>
                  <a:txBody>
                    <a:bodyPr/>
                    <a:lstStyle/>
                    <a:p>
                      <a:r>
                        <a:rPr lang="en-US" sz="2000" b="1" dirty="0" smtClean="0">
                          <a:solidFill>
                            <a:schemeClr val="tx1"/>
                          </a:solidFill>
                        </a:rPr>
                        <a:t>Means</a:t>
                      </a:r>
                      <a:endParaRPr lang="en-US" sz="2000" b="1" dirty="0">
                        <a:solidFill>
                          <a:schemeClr val="tx1"/>
                        </a:solidFill>
                      </a:endParaRPr>
                    </a:p>
                  </a:txBody>
                  <a:tcPr/>
                </a:tc>
                <a:tc>
                  <a:txBody>
                    <a:bodyPr/>
                    <a:lstStyle/>
                    <a:p>
                      <a:r>
                        <a:rPr lang="en-US" sz="2000" b="1" dirty="0" smtClean="0">
                          <a:solidFill>
                            <a:schemeClr val="tx1"/>
                          </a:solidFill>
                        </a:rPr>
                        <a:t>Symbol</a:t>
                      </a:r>
                      <a:endParaRPr lang="en-US" sz="2000" b="1" dirty="0">
                        <a:solidFill>
                          <a:schemeClr val="tx1"/>
                        </a:solidFill>
                      </a:endParaRPr>
                    </a:p>
                  </a:txBody>
                  <a:tcPr/>
                </a:tc>
                <a:tc>
                  <a:txBody>
                    <a:bodyPr/>
                    <a:lstStyle/>
                    <a:p>
                      <a:r>
                        <a:rPr lang="en-US" sz="2000" b="1" dirty="0" smtClean="0">
                          <a:solidFill>
                            <a:schemeClr val="tx1"/>
                          </a:solidFill>
                        </a:rPr>
                        <a:t>Means</a:t>
                      </a:r>
                      <a:endParaRPr lang="en-US" sz="2000" b="1" dirty="0">
                        <a:solidFill>
                          <a:schemeClr val="tx1"/>
                        </a:solidFill>
                      </a:endParaRPr>
                    </a:p>
                  </a:txBody>
                  <a:tcPr/>
                </a:tc>
              </a:tr>
              <a:tr h="370840">
                <a:tc>
                  <a:txBody>
                    <a:bodyPr/>
                    <a:lstStyle/>
                    <a:p>
                      <a:r>
                        <a:rPr lang="en-US" sz="2000" b="1" dirty="0" smtClean="0">
                          <a:solidFill>
                            <a:schemeClr val="tx1"/>
                          </a:solidFill>
                        </a:rPr>
                        <a:t>S</a:t>
                      </a:r>
                      <a:endParaRPr lang="en-US" sz="2000" b="1" dirty="0">
                        <a:solidFill>
                          <a:schemeClr val="tx1"/>
                        </a:solidFill>
                      </a:endParaRPr>
                    </a:p>
                  </a:txBody>
                  <a:tcPr/>
                </a:tc>
                <a:tc>
                  <a:txBody>
                    <a:bodyPr/>
                    <a:lstStyle/>
                    <a:p>
                      <a:r>
                        <a:rPr lang="en-US" sz="2000" b="0" i="1" dirty="0" smtClean="0">
                          <a:solidFill>
                            <a:schemeClr val="tx1"/>
                          </a:solidFill>
                        </a:rPr>
                        <a:t>sentence</a:t>
                      </a:r>
                      <a:endParaRPr lang="en-US" sz="2000" b="0" dirty="0">
                        <a:solidFill>
                          <a:schemeClr val="tx1"/>
                        </a:solidFill>
                      </a:endParaRPr>
                    </a:p>
                  </a:txBody>
                  <a:tcPr/>
                </a:tc>
                <a:tc>
                  <a:txBody>
                    <a:bodyPr/>
                    <a:lstStyle/>
                    <a:p>
                      <a:r>
                        <a:rPr lang="en-US" sz="2000" b="1" dirty="0" smtClean="0">
                          <a:solidFill>
                            <a:schemeClr val="tx1"/>
                          </a:solidFill>
                        </a:rPr>
                        <a:t>N</a:t>
                      </a:r>
                      <a:endParaRPr lang="en-US" sz="2000" b="1" dirty="0">
                        <a:solidFill>
                          <a:schemeClr val="tx1"/>
                        </a:solidFill>
                      </a:endParaRPr>
                    </a:p>
                  </a:txBody>
                  <a:tcPr/>
                </a:tc>
                <a:tc>
                  <a:txBody>
                    <a:bodyPr/>
                    <a:lstStyle/>
                    <a:p>
                      <a:r>
                        <a:rPr lang="en-US" sz="2000" b="0" i="1" dirty="0" smtClean="0">
                          <a:solidFill>
                            <a:schemeClr val="tx1"/>
                          </a:solidFill>
                        </a:rPr>
                        <a:t>noun</a:t>
                      </a:r>
                      <a:endParaRPr lang="en-US" sz="2000" b="0" dirty="0">
                        <a:solidFill>
                          <a:schemeClr val="tx1"/>
                        </a:solidFill>
                      </a:endParaRPr>
                    </a:p>
                  </a:txBody>
                  <a:tcPr/>
                </a:tc>
              </a:tr>
              <a:tr h="370840">
                <a:tc>
                  <a:txBody>
                    <a:bodyPr/>
                    <a:lstStyle/>
                    <a:p>
                      <a:r>
                        <a:rPr lang="en-US" sz="2000" b="1" dirty="0" smtClean="0">
                          <a:solidFill>
                            <a:schemeClr val="tx1"/>
                          </a:solidFill>
                        </a:rPr>
                        <a:t>PN</a:t>
                      </a:r>
                      <a:endParaRPr lang="en-US" sz="2000" b="1" dirty="0">
                        <a:solidFill>
                          <a:schemeClr val="tx1"/>
                        </a:solidFill>
                      </a:endParaRPr>
                    </a:p>
                  </a:txBody>
                  <a:tcPr/>
                </a:tc>
                <a:tc>
                  <a:txBody>
                    <a:bodyPr/>
                    <a:lstStyle/>
                    <a:p>
                      <a:r>
                        <a:rPr lang="en-US" sz="2000" b="0" i="1" dirty="0" smtClean="0">
                          <a:solidFill>
                            <a:schemeClr val="tx1"/>
                          </a:solidFill>
                        </a:rPr>
                        <a:t>proper noun</a:t>
                      </a:r>
                      <a:endParaRPr lang="en-US" sz="2000" b="0" dirty="0">
                        <a:solidFill>
                          <a:schemeClr val="tx1"/>
                        </a:solidFill>
                      </a:endParaRPr>
                    </a:p>
                  </a:txBody>
                  <a:tcPr/>
                </a:tc>
                <a:tc>
                  <a:txBody>
                    <a:bodyPr/>
                    <a:lstStyle/>
                    <a:p>
                      <a:r>
                        <a:rPr lang="en-US" sz="2000" b="1" dirty="0" smtClean="0">
                          <a:solidFill>
                            <a:schemeClr val="tx1"/>
                          </a:solidFill>
                        </a:rPr>
                        <a:t>V</a:t>
                      </a:r>
                      <a:endParaRPr lang="en-US" sz="2000" b="1" dirty="0">
                        <a:solidFill>
                          <a:schemeClr val="tx1"/>
                        </a:solidFill>
                      </a:endParaRPr>
                    </a:p>
                  </a:txBody>
                  <a:tcPr/>
                </a:tc>
                <a:tc>
                  <a:txBody>
                    <a:bodyPr/>
                    <a:lstStyle/>
                    <a:p>
                      <a:r>
                        <a:rPr lang="en-US" sz="2000" b="0" i="1" dirty="0" smtClean="0">
                          <a:solidFill>
                            <a:schemeClr val="tx1"/>
                          </a:solidFill>
                        </a:rPr>
                        <a:t>verb</a:t>
                      </a:r>
                      <a:endParaRPr lang="en-US" sz="2000" b="0" dirty="0">
                        <a:solidFill>
                          <a:schemeClr val="tx1"/>
                        </a:solidFill>
                      </a:endParaRPr>
                    </a:p>
                  </a:txBody>
                  <a:tcPr/>
                </a:tc>
              </a:tr>
              <a:tr h="370840">
                <a:tc>
                  <a:txBody>
                    <a:bodyPr/>
                    <a:lstStyle/>
                    <a:p>
                      <a:r>
                        <a:rPr lang="en-US" sz="2000" b="1" dirty="0" smtClean="0">
                          <a:solidFill>
                            <a:schemeClr val="tx1"/>
                          </a:solidFill>
                        </a:rPr>
                        <a:t>Art</a:t>
                      </a:r>
                      <a:endParaRPr lang="en-US" sz="2000" b="1" dirty="0">
                        <a:solidFill>
                          <a:schemeClr val="tx1"/>
                        </a:solidFill>
                      </a:endParaRPr>
                    </a:p>
                  </a:txBody>
                  <a:tcPr/>
                </a:tc>
                <a:tc>
                  <a:txBody>
                    <a:bodyPr/>
                    <a:lstStyle/>
                    <a:p>
                      <a:r>
                        <a:rPr lang="en-US" sz="2000" b="0" i="1" dirty="0" smtClean="0">
                          <a:solidFill>
                            <a:schemeClr val="tx1"/>
                          </a:solidFill>
                        </a:rPr>
                        <a:t>article</a:t>
                      </a:r>
                      <a:endParaRPr lang="en-US" sz="2000" b="0" dirty="0">
                        <a:solidFill>
                          <a:schemeClr val="tx1"/>
                        </a:solidFill>
                      </a:endParaRPr>
                    </a:p>
                  </a:txBody>
                  <a:tcPr/>
                </a:tc>
                <a:tc>
                  <a:txBody>
                    <a:bodyPr/>
                    <a:lstStyle/>
                    <a:p>
                      <a:r>
                        <a:rPr lang="en-US" sz="2000" b="1" dirty="0" smtClean="0">
                          <a:solidFill>
                            <a:schemeClr val="tx1"/>
                          </a:solidFill>
                        </a:rPr>
                        <a:t>Adv</a:t>
                      </a:r>
                      <a:endParaRPr lang="en-US" sz="2000" b="1" dirty="0">
                        <a:solidFill>
                          <a:schemeClr val="tx1"/>
                        </a:solidFill>
                      </a:endParaRPr>
                    </a:p>
                  </a:txBody>
                  <a:tcPr/>
                </a:tc>
                <a:tc>
                  <a:txBody>
                    <a:bodyPr/>
                    <a:lstStyle/>
                    <a:p>
                      <a:r>
                        <a:rPr lang="en-US" sz="2000" b="0" i="1" dirty="0" smtClean="0">
                          <a:solidFill>
                            <a:schemeClr val="tx1"/>
                          </a:solidFill>
                        </a:rPr>
                        <a:t>adverb</a:t>
                      </a:r>
                      <a:endParaRPr lang="en-US" sz="2000" b="0" dirty="0">
                        <a:solidFill>
                          <a:schemeClr val="tx1"/>
                        </a:solidFill>
                      </a:endParaRPr>
                    </a:p>
                  </a:txBody>
                  <a:tcPr/>
                </a:tc>
              </a:tr>
              <a:tr h="370840">
                <a:tc>
                  <a:txBody>
                    <a:bodyPr/>
                    <a:lstStyle/>
                    <a:p>
                      <a:r>
                        <a:rPr lang="en-US" sz="2000" b="1" dirty="0" smtClean="0">
                          <a:solidFill>
                            <a:schemeClr val="tx1"/>
                          </a:solidFill>
                        </a:rPr>
                        <a:t>NP</a:t>
                      </a:r>
                      <a:endParaRPr lang="en-US" sz="2000" b="1" dirty="0">
                        <a:solidFill>
                          <a:schemeClr val="tx1"/>
                        </a:solidFill>
                      </a:endParaRPr>
                    </a:p>
                  </a:txBody>
                  <a:tcPr/>
                </a:tc>
                <a:tc>
                  <a:txBody>
                    <a:bodyPr/>
                    <a:lstStyle/>
                    <a:p>
                      <a:r>
                        <a:rPr lang="en-US" sz="2000" b="0" i="1" dirty="0" smtClean="0">
                          <a:solidFill>
                            <a:schemeClr val="tx1"/>
                          </a:solidFill>
                        </a:rPr>
                        <a:t>noun phrase</a:t>
                      </a:r>
                      <a:endParaRPr lang="en-US" sz="2000" b="0" dirty="0">
                        <a:solidFill>
                          <a:schemeClr val="tx1"/>
                        </a:solidFill>
                      </a:endParaRPr>
                    </a:p>
                  </a:txBody>
                  <a:tcPr/>
                </a:tc>
                <a:tc>
                  <a:txBody>
                    <a:bodyPr/>
                    <a:lstStyle/>
                    <a:p>
                      <a:r>
                        <a:rPr lang="en-US" sz="2000" b="1" dirty="0" smtClean="0">
                          <a:solidFill>
                            <a:schemeClr val="tx1"/>
                          </a:solidFill>
                        </a:rPr>
                        <a:t>VP</a:t>
                      </a:r>
                      <a:endParaRPr lang="en-US" sz="2000" b="1" dirty="0">
                        <a:solidFill>
                          <a:schemeClr val="tx1"/>
                        </a:solidFill>
                      </a:endParaRPr>
                    </a:p>
                  </a:txBody>
                  <a:tcPr/>
                </a:tc>
                <a:tc>
                  <a:txBody>
                    <a:bodyPr/>
                    <a:lstStyle/>
                    <a:p>
                      <a:r>
                        <a:rPr lang="en-US" sz="2000" b="0" i="1" dirty="0" smtClean="0">
                          <a:solidFill>
                            <a:schemeClr val="tx1"/>
                          </a:solidFill>
                        </a:rPr>
                        <a:t>verb phrase</a:t>
                      </a:r>
                      <a:endParaRPr lang="en-US" sz="2000" b="0" dirty="0">
                        <a:solidFill>
                          <a:schemeClr val="tx1"/>
                        </a:solidFill>
                      </a:endParaRPr>
                    </a:p>
                  </a:txBody>
                  <a:tcPr/>
                </a:tc>
              </a:tr>
              <a:tr h="370840">
                <a:tc>
                  <a:txBody>
                    <a:bodyPr/>
                    <a:lstStyle/>
                    <a:p>
                      <a:r>
                        <a:rPr lang="en-US" sz="2000" b="1" dirty="0" smtClean="0">
                          <a:solidFill>
                            <a:schemeClr val="tx1"/>
                          </a:solidFill>
                        </a:rPr>
                        <a:t>*</a:t>
                      </a:r>
                      <a:endParaRPr lang="en-US" sz="2000" b="1" dirty="0">
                        <a:solidFill>
                          <a:schemeClr val="tx1"/>
                        </a:solidFill>
                      </a:endParaRPr>
                    </a:p>
                  </a:txBody>
                  <a:tcPr/>
                </a:tc>
                <a:tc>
                  <a:txBody>
                    <a:bodyPr/>
                    <a:lstStyle/>
                    <a:p>
                      <a:pPr eaLnBrk="1" hangingPunct="1"/>
                      <a:r>
                        <a:rPr lang="en-US" sz="2000" b="0" i="1" dirty="0" smtClean="0">
                          <a:solidFill>
                            <a:schemeClr val="tx1"/>
                          </a:solidFill>
                        </a:rPr>
                        <a:t>Ungrammatical</a:t>
                      </a:r>
                      <a:r>
                        <a:rPr lang="en-US" sz="2000" b="0" i="1" baseline="0" dirty="0" smtClean="0">
                          <a:solidFill>
                            <a:schemeClr val="tx1"/>
                          </a:solidFill>
                        </a:rPr>
                        <a:t> </a:t>
                      </a:r>
                      <a:r>
                        <a:rPr lang="en-US" sz="2000" b="0" i="1" dirty="0" smtClean="0">
                          <a:solidFill>
                            <a:schemeClr val="tx1"/>
                          </a:solidFill>
                        </a:rPr>
                        <a:t>sequence</a:t>
                      </a:r>
                    </a:p>
                  </a:txBody>
                  <a:tcPr/>
                </a:tc>
                <a:tc>
                  <a:txBody>
                    <a:bodyPr/>
                    <a:lstStyle/>
                    <a:p>
                      <a:r>
                        <a:rPr lang="en-US" sz="2000" b="1" dirty="0" smtClean="0">
                          <a:solidFill>
                            <a:schemeClr val="tx1"/>
                          </a:solidFill>
                        </a:rPr>
                        <a:t>Pro</a:t>
                      </a:r>
                      <a:endParaRPr lang="en-US" sz="2000" b="1" dirty="0">
                        <a:solidFill>
                          <a:schemeClr val="tx1"/>
                        </a:solidFill>
                      </a:endParaRPr>
                    </a:p>
                  </a:txBody>
                  <a:tcPr/>
                </a:tc>
                <a:tc>
                  <a:txBody>
                    <a:bodyPr/>
                    <a:lstStyle/>
                    <a:p>
                      <a:r>
                        <a:rPr lang="en-US" sz="2000" b="0" i="1" dirty="0" smtClean="0">
                          <a:solidFill>
                            <a:schemeClr val="tx1"/>
                          </a:solidFill>
                        </a:rPr>
                        <a:t>pronoun</a:t>
                      </a:r>
                      <a:endParaRPr lang="en-US" sz="2000" b="0" dirty="0">
                        <a:solidFill>
                          <a:schemeClr val="tx1"/>
                        </a:solidFill>
                      </a:endParaRPr>
                    </a:p>
                  </a:txBody>
                  <a:tcPr/>
                </a:tc>
              </a:tr>
              <a:tr h="370840">
                <a:tc>
                  <a:txBody>
                    <a:bodyPr/>
                    <a:lstStyle/>
                    <a:p>
                      <a:r>
                        <a:rPr lang="en-US" sz="2000" b="1" i="1" dirty="0" smtClean="0"/>
                        <a:t>→</a:t>
                      </a:r>
                      <a:endParaRPr lang="en-US" sz="2000" b="1" dirty="0">
                        <a:solidFill>
                          <a:schemeClr val="tx1"/>
                        </a:solidFill>
                      </a:endParaRPr>
                    </a:p>
                  </a:txBody>
                  <a:tcPr/>
                </a:tc>
                <a:tc>
                  <a:txBody>
                    <a:bodyPr/>
                    <a:lstStyle/>
                    <a:p>
                      <a:r>
                        <a:rPr lang="en-US" sz="2000" b="0" i="1" dirty="0" smtClean="0">
                          <a:solidFill>
                            <a:schemeClr val="tx1"/>
                          </a:solidFill>
                        </a:rPr>
                        <a:t>consists of /  </a:t>
                      </a:r>
                      <a:r>
                        <a:rPr lang="en-US" sz="1800" kern="1200" baseline="0" dirty="0" smtClean="0">
                          <a:solidFill>
                            <a:schemeClr val="dk1"/>
                          </a:solidFill>
                          <a:latin typeface="+mn-lt"/>
                          <a:ea typeface="+mn-ea"/>
                          <a:cs typeface="+mn-cs"/>
                        </a:rPr>
                        <a:t>rewrites as</a:t>
                      </a:r>
                      <a:endParaRPr lang="en-US" sz="2000" b="0" dirty="0">
                        <a:solidFill>
                          <a:schemeClr val="tx1"/>
                        </a:solidFill>
                      </a:endParaRPr>
                    </a:p>
                  </a:txBody>
                  <a:tcPr/>
                </a:tc>
                <a:tc>
                  <a:txBody>
                    <a:bodyPr/>
                    <a:lstStyle/>
                    <a:p>
                      <a:r>
                        <a:rPr lang="en-US" sz="2000" b="1" dirty="0" smtClean="0">
                          <a:solidFill>
                            <a:schemeClr val="tx1"/>
                          </a:solidFill>
                        </a:rPr>
                        <a:t>Adj</a:t>
                      </a:r>
                      <a:endParaRPr lang="en-US" sz="2000" b="1" dirty="0">
                        <a:solidFill>
                          <a:schemeClr val="tx1"/>
                        </a:solidFill>
                      </a:endParaRPr>
                    </a:p>
                  </a:txBody>
                  <a:tcPr/>
                </a:tc>
                <a:tc>
                  <a:txBody>
                    <a:bodyPr/>
                    <a:lstStyle/>
                    <a:p>
                      <a:r>
                        <a:rPr lang="en-US" sz="2000" b="0" i="1" dirty="0" smtClean="0">
                          <a:solidFill>
                            <a:schemeClr val="tx1"/>
                          </a:solidFill>
                        </a:rPr>
                        <a:t>adjective</a:t>
                      </a:r>
                      <a:endParaRPr lang="en-US" sz="2000" b="0" dirty="0">
                        <a:solidFill>
                          <a:schemeClr val="tx1"/>
                        </a:solidFill>
                      </a:endParaRPr>
                    </a:p>
                  </a:txBody>
                  <a:tcPr/>
                </a:tc>
              </a:tr>
              <a:tr h="370840">
                <a:tc>
                  <a:txBody>
                    <a:bodyPr/>
                    <a:lstStyle/>
                    <a:p>
                      <a:r>
                        <a:rPr lang="en-US" sz="2000" b="1" dirty="0" smtClean="0">
                          <a:solidFill>
                            <a:schemeClr val="tx1"/>
                          </a:solidFill>
                        </a:rPr>
                        <a:t>(  )</a:t>
                      </a:r>
                      <a:endParaRPr lang="en-US" sz="2000" b="1" dirty="0">
                        <a:solidFill>
                          <a:schemeClr val="tx1"/>
                        </a:solidFill>
                      </a:endParaRPr>
                    </a:p>
                  </a:txBody>
                  <a:tcPr/>
                </a:tc>
                <a:tc>
                  <a:txBody>
                    <a:bodyPr/>
                    <a:lstStyle/>
                    <a:p>
                      <a:r>
                        <a:rPr lang="en-US" sz="2000" b="0" i="1" dirty="0" smtClean="0">
                          <a:solidFill>
                            <a:schemeClr val="tx1"/>
                          </a:solidFill>
                        </a:rPr>
                        <a:t>optional constituent</a:t>
                      </a:r>
                      <a:endParaRPr lang="en-US" sz="2000" b="0" dirty="0">
                        <a:solidFill>
                          <a:schemeClr val="tx1"/>
                        </a:solidFill>
                      </a:endParaRPr>
                    </a:p>
                  </a:txBody>
                  <a:tcPr/>
                </a:tc>
                <a:tc>
                  <a:txBody>
                    <a:bodyPr/>
                    <a:lstStyle/>
                    <a:p>
                      <a:r>
                        <a:rPr lang="en-US" sz="2000" b="1" dirty="0" smtClean="0">
                          <a:solidFill>
                            <a:schemeClr val="tx1"/>
                          </a:solidFill>
                        </a:rPr>
                        <a:t>Prep</a:t>
                      </a:r>
                      <a:endParaRPr lang="en-US" sz="2000" b="1" dirty="0">
                        <a:solidFill>
                          <a:schemeClr val="tx1"/>
                        </a:solidFill>
                      </a:endParaRPr>
                    </a:p>
                  </a:txBody>
                  <a:tcPr/>
                </a:tc>
                <a:tc>
                  <a:txBody>
                    <a:bodyPr/>
                    <a:lstStyle/>
                    <a:p>
                      <a:r>
                        <a:rPr lang="en-US" sz="2000" b="0" i="1" dirty="0" smtClean="0">
                          <a:solidFill>
                            <a:schemeClr val="tx1"/>
                          </a:solidFill>
                        </a:rPr>
                        <a:t>preposition</a:t>
                      </a:r>
                      <a:endParaRPr lang="en-US" sz="2000" b="0" dirty="0">
                        <a:solidFill>
                          <a:schemeClr val="tx1"/>
                        </a:solidFill>
                      </a:endParaRPr>
                    </a:p>
                  </a:txBody>
                  <a:tcPr/>
                </a:tc>
              </a:tr>
              <a:tr h="370840">
                <a:tc>
                  <a:txBody>
                    <a:bodyPr/>
                    <a:lstStyle/>
                    <a:p>
                      <a:r>
                        <a:rPr lang="en-US" sz="3600" b="1" dirty="0" smtClean="0">
                          <a:solidFill>
                            <a:schemeClr val="tx1"/>
                          </a:solidFill>
                        </a:rPr>
                        <a:t>{ }</a:t>
                      </a:r>
                      <a:endParaRPr lang="en-US" sz="3600" b="1" dirty="0">
                        <a:solidFill>
                          <a:schemeClr val="tx1"/>
                        </a:solidFill>
                      </a:endParaRPr>
                    </a:p>
                  </a:txBody>
                  <a:tcPr/>
                </a:tc>
                <a:tc>
                  <a:txBody>
                    <a:bodyPr/>
                    <a:lstStyle/>
                    <a:p>
                      <a:pPr eaLnBrk="1" hangingPunct="1"/>
                      <a:r>
                        <a:rPr lang="en-US" sz="2000" b="0" i="1" dirty="0" smtClean="0">
                          <a:solidFill>
                            <a:schemeClr val="tx1"/>
                          </a:solidFill>
                        </a:rPr>
                        <a:t>only one of these</a:t>
                      </a:r>
                      <a:r>
                        <a:rPr lang="en-US" sz="2000" b="0" i="1" baseline="0" dirty="0" smtClean="0">
                          <a:solidFill>
                            <a:schemeClr val="tx1"/>
                          </a:solidFill>
                        </a:rPr>
                        <a:t> </a:t>
                      </a:r>
                      <a:r>
                        <a:rPr lang="en-US" sz="2000" b="0" i="1" dirty="0" smtClean="0">
                          <a:solidFill>
                            <a:schemeClr val="tx1"/>
                          </a:solidFill>
                        </a:rPr>
                        <a:t>constituents</a:t>
                      </a:r>
                    </a:p>
                  </a:txBody>
                  <a:tcPr/>
                </a:tc>
                <a:tc>
                  <a:txBody>
                    <a:bodyPr/>
                    <a:lstStyle/>
                    <a:p>
                      <a:r>
                        <a:rPr lang="en-US" sz="2000" b="1" dirty="0" smtClean="0">
                          <a:solidFill>
                            <a:schemeClr val="tx1"/>
                          </a:solidFill>
                        </a:rPr>
                        <a:t>PP</a:t>
                      </a:r>
                      <a:endParaRPr lang="en-US" sz="2000" b="1" dirty="0">
                        <a:solidFill>
                          <a:schemeClr val="tx1"/>
                        </a:solidFill>
                      </a:endParaRPr>
                    </a:p>
                  </a:txBody>
                  <a:tcPr/>
                </a:tc>
                <a:tc>
                  <a:txBody>
                    <a:bodyPr/>
                    <a:lstStyle/>
                    <a:p>
                      <a:r>
                        <a:rPr lang="en-US" sz="2000" b="0" i="1" dirty="0" smtClean="0">
                          <a:solidFill>
                            <a:schemeClr val="tx1"/>
                          </a:solidFill>
                        </a:rPr>
                        <a:t>prepositional </a:t>
                      </a:r>
                      <a:r>
                        <a:rPr lang="en-US" sz="2000" b="0" i="1" baseline="0" dirty="0" smtClean="0">
                          <a:solidFill>
                            <a:schemeClr val="tx1"/>
                          </a:solidFill>
                        </a:rPr>
                        <a:t> </a:t>
                      </a:r>
                      <a:r>
                        <a:rPr lang="en-US" sz="2000" b="0" i="1" dirty="0" smtClean="0">
                          <a:solidFill>
                            <a:schemeClr val="tx1"/>
                          </a:solidFill>
                        </a:rPr>
                        <a:t>phrase</a:t>
                      </a:r>
                      <a:endParaRPr lang="en-US" sz="2800" b="0" i="1" dirty="0" smtClean="0">
                        <a:solidFill>
                          <a:schemeClr val="tx1"/>
                        </a:solidFill>
                      </a:endParaRPr>
                    </a:p>
                  </a:txBody>
                  <a:tcPr/>
                </a:tc>
              </a:tr>
            </a:tbl>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gn="just"/>
            <a:r>
              <a:rPr lang="en-US" sz="3200" b="1" dirty="0" smtClean="0"/>
              <a:t>Symbols used in syntactic description</a:t>
            </a:r>
            <a:endParaRPr lang="en-US" sz="3200" dirty="0"/>
          </a:p>
        </p:txBody>
      </p:sp>
      <p:sp>
        <p:nvSpPr>
          <p:cNvPr id="3" name="Content Placeholder 2"/>
          <p:cNvSpPr>
            <a:spLocks noGrp="1"/>
          </p:cNvSpPr>
          <p:nvPr>
            <p:ph idx="1"/>
          </p:nvPr>
        </p:nvSpPr>
        <p:spPr/>
        <p:txBody>
          <a:bodyPr/>
          <a:lstStyle/>
          <a:p>
            <a:pPr algn="just"/>
            <a:r>
              <a:rPr lang="en-US" sz="2800" b="1" dirty="0" smtClean="0"/>
              <a:t>NP </a:t>
            </a:r>
            <a:r>
              <a:rPr lang="en-US" sz="2800" b="1" i="1" dirty="0" smtClean="0"/>
              <a:t>→ Art N </a:t>
            </a:r>
            <a:r>
              <a:rPr lang="en-US" sz="2800" dirty="0" smtClean="0"/>
              <a:t>This is simply a shorthand way of saying that a noun phrase (NP) such as </a:t>
            </a:r>
            <a:r>
              <a:rPr lang="en-US" sz="2800" i="1" dirty="0" smtClean="0"/>
              <a:t>the dog consists of or rewrites as (→) an article (Art) the and a noun (N) dog.</a:t>
            </a:r>
          </a:p>
          <a:p>
            <a:pPr algn="just"/>
            <a:r>
              <a:rPr lang="en-US" sz="2800" b="1" dirty="0" smtClean="0"/>
              <a:t>NP </a:t>
            </a:r>
            <a:r>
              <a:rPr lang="en-US" sz="2800" b="1" i="1" dirty="0" smtClean="0"/>
              <a:t>→ Art (Adj) N:  </a:t>
            </a:r>
            <a:r>
              <a:rPr lang="en-US" sz="2800" dirty="0" smtClean="0"/>
              <a:t>here we understand that the (Adj) is optional.</a:t>
            </a:r>
            <a:endParaRPr lang="en-US" sz="2800" b="1" dirty="0" smtClean="0"/>
          </a:p>
          <a:p>
            <a:pPr algn="just"/>
            <a:r>
              <a:rPr lang="en-US" sz="2800" b="1" dirty="0" smtClean="0"/>
              <a:t>NP </a:t>
            </a:r>
            <a:r>
              <a:rPr lang="en-US" sz="2800" b="1" i="1" dirty="0" smtClean="0"/>
              <a:t>→ Art N                         </a:t>
            </a:r>
            <a:r>
              <a:rPr lang="en-US" sz="2800" b="1" dirty="0" smtClean="0"/>
              <a:t>Art</a:t>
            </a:r>
            <a:endParaRPr lang="en-US" sz="2800" b="1" i="1" dirty="0" smtClean="0"/>
          </a:p>
          <a:p>
            <a:pPr algn="just"/>
            <a:r>
              <a:rPr lang="en-US" sz="2800" b="1" dirty="0" smtClean="0"/>
              <a:t>NP </a:t>
            </a:r>
            <a:r>
              <a:rPr lang="en-US" sz="2800" b="1" i="1" dirty="0" smtClean="0"/>
              <a:t>→ Pro               </a:t>
            </a:r>
            <a:r>
              <a:rPr lang="en-US" sz="2800" b="1" dirty="0" smtClean="0"/>
              <a:t>NP</a:t>
            </a:r>
            <a:r>
              <a:rPr lang="en-US" sz="2800" b="1" i="1" dirty="0" smtClean="0"/>
              <a:t> →   N              NP → {Art N, Pro, PN}</a:t>
            </a:r>
          </a:p>
          <a:p>
            <a:pPr algn="just"/>
            <a:r>
              <a:rPr lang="en-US" sz="2800" b="1" dirty="0" smtClean="0"/>
              <a:t>NP </a:t>
            </a:r>
            <a:r>
              <a:rPr lang="en-US" sz="2800" b="1" i="1" dirty="0" smtClean="0"/>
              <a:t>→PN                              </a:t>
            </a:r>
            <a:r>
              <a:rPr lang="en-US" sz="2800" b="1" dirty="0" smtClean="0"/>
              <a:t>Pro </a:t>
            </a:r>
          </a:p>
          <a:p>
            <a:pPr algn="just"/>
            <a:r>
              <a:rPr lang="en-US" sz="2800" b="1" dirty="0" smtClean="0"/>
              <a:t>                                              PN</a:t>
            </a:r>
          </a:p>
        </p:txBody>
      </p:sp>
      <p:sp>
        <p:nvSpPr>
          <p:cNvPr id="4" name="Left Brace 3"/>
          <p:cNvSpPr/>
          <p:nvPr/>
        </p:nvSpPr>
        <p:spPr>
          <a:xfrm>
            <a:off x="3991130" y="3962400"/>
            <a:ext cx="304800" cy="1981200"/>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 name="Right Brace 4"/>
          <p:cNvSpPr/>
          <p:nvPr/>
        </p:nvSpPr>
        <p:spPr>
          <a:xfrm>
            <a:off x="4848070" y="3962400"/>
            <a:ext cx="259830" cy="1981200"/>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nvGraphicFramePr>
        <p:xfrm>
          <a:off x="495300" y="274638"/>
          <a:ext cx="89154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ontent Placeholder 2"/>
          <p:cNvSpPr>
            <a:spLocks noGrp="1"/>
          </p:cNvSpPr>
          <p:nvPr>
            <p:ph idx="1"/>
          </p:nvPr>
        </p:nvSpPr>
        <p:spPr/>
        <p:txBody>
          <a:bodyPr/>
          <a:lstStyle/>
          <a:p>
            <a:pPr algn="just"/>
            <a:r>
              <a:rPr lang="en-US" sz="2800" dirty="0" smtClean="0"/>
              <a:t>In chapter 8,we looked at ways to describe the structure of sentences by first concentrating on the linear sequence of constituents, then noting how our diagrams could capture some aspects of the hierarchical organization of those structures. To create a more explicit representation of the hierarchical organization of one structure, shown in a labeled and bracketed format on the left below, we can use a </a:t>
            </a:r>
            <a:r>
              <a:rPr lang="en-US" sz="2800" b="1" dirty="0" smtClean="0"/>
              <a:t>tree diagram</a:t>
            </a:r>
            <a:r>
              <a:rPr lang="en-US" sz="2800" dirty="0" smtClean="0"/>
              <a:t>, shown on the right below.</a:t>
            </a:r>
            <a:endParaRPr lang="en-US" sz="28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gn="just"/>
            <a:r>
              <a:rPr lang="en-US" sz="3200" b="1" dirty="0" smtClean="0"/>
              <a:t>Tree diagrams</a:t>
            </a:r>
            <a:endParaRPr lang="en-US" sz="3200" dirty="0"/>
          </a:p>
        </p:txBody>
      </p:sp>
      <p:sp>
        <p:nvSpPr>
          <p:cNvPr id="3" name="Content Placeholder 2"/>
          <p:cNvSpPr>
            <a:spLocks noGrp="1"/>
          </p:cNvSpPr>
          <p:nvPr>
            <p:ph idx="1"/>
          </p:nvPr>
        </p:nvSpPr>
        <p:spPr/>
        <p:txBody>
          <a:bodyPr/>
          <a:lstStyle/>
          <a:p>
            <a:pPr algn="just"/>
            <a:r>
              <a:rPr lang="en-US" sz="2800" dirty="0" smtClean="0"/>
              <a:t>         NP                                                          NP   </a:t>
            </a:r>
          </a:p>
          <a:p>
            <a:pPr algn="just"/>
            <a:r>
              <a:rPr lang="en-US" sz="2800" dirty="0" smtClean="0"/>
              <a:t>               Art       N                           </a:t>
            </a:r>
          </a:p>
          <a:p>
            <a:pPr algn="just"/>
            <a:r>
              <a:rPr lang="en-US" sz="2800" dirty="0" smtClean="0"/>
              <a:t>                 </a:t>
            </a:r>
            <a:r>
              <a:rPr lang="en-US" sz="2800" i="1" dirty="0" smtClean="0"/>
              <a:t>The</a:t>
            </a:r>
            <a:r>
              <a:rPr lang="en-US" sz="2800" dirty="0" smtClean="0"/>
              <a:t>      </a:t>
            </a:r>
            <a:r>
              <a:rPr lang="en-US" sz="2800" i="1" dirty="0" smtClean="0"/>
              <a:t>girl                             </a:t>
            </a:r>
            <a:r>
              <a:rPr lang="en-US" sz="2800" dirty="0" smtClean="0"/>
              <a:t>Art           N</a:t>
            </a:r>
          </a:p>
          <a:p>
            <a:pPr algn="just"/>
            <a:endParaRPr lang="en-US" sz="2800" dirty="0" smtClean="0"/>
          </a:p>
          <a:p>
            <a:pPr algn="just"/>
            <a:endParaRPr lang="en-US" sz="2800" dirty="0" smtClean="0"/>
          </a:p>
          <a:p>
            <a:pPr algn="just"/>
            <a:r>
              <a:rPr lang="en-US" sz="2800" dirty="0" smtClean="0"/>
              <a:t>                                                               The           girl</a:t>
            </a:r>
            <a:endParaRPr lang="en-US" sz="2800" dirty="0"/>
          </a:p>
        </p:txBody>
      </p:sp>
      <p:sp>
        <p:nvSpPr>
          <p:cNvPr id="6" name="Left Bracket 5"/>
          <p:cNvSpPr/>
          <p:nvPr/>
        </p:nvSpPr>
        <p:spPr>
          <a:xfrm>
            <a:off x="1371600" y="2057400"/>
            <a:ext cx="304800" cy="1295400"/>
          </a:xfrm>
          <a:prstGeom prst="leftBracket">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 name="Left Bracket 6"/>
          <p:cNvSpPr/>
          <p:nvPr/>
        </p:nvSpPr>
        <p:spPr>
          <a:xfrm>
            <a:off x="1828800" y="2607040"/>
            <a:ext cx="152400" cy="533400"/>
          </a:xfrm>
          <a:prstGeom prst="leftBracket">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 name="Left Bracket 7"/>
          <p:cNvSpPr/>
          <p:nvPr/>
        </p:nvSpPr>
        <p:spPr>
          <a:xfrm>
            <a:off x="2866870" y="2607040"/>
            <a:ext cx="152400" cy="533400"/>
          </a:xfrm>
          <a:prstGeom prst="leftBracket">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9" name="Right Bracket 8"/>
          <p:cNvSpPr/>
          <p:nvPr/>
        </p:nvSpPr>
        <p:spPr>
          <a:xfrm>
            <a:off x="2438400" y="2620780"/>
            <a:ext cx="152400" cy="533400"/>
          </a:xfrm>
          <a:prstGeom prst="rightBracket">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0" name="Right Bracket 9"/>
          <p:cNvSpPr/>
          <p:nvPr/>
        </p:nvSpPr>
        <p:spPr>
          <a:xfrm>
            <a:off x="3352800" y="2590800"/>
            <a:ext cx="152400" cy="563380"/>
          </a:xfrm>
          <a:prstGeom prst="rightBracket">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1" name="Right Bracket 10"/>
          <p:cNvSpPr/>
          <p:nvPr/>
        </p:nvSpPr>
        <p:spPr>
          <a:xfrm>
            <a:off x="3352800" y="2057400"/>
            <a:ext cx="304800" cy="1295400"/>
          </a:xfrm>
          <a:prstGeom prst="rightBracket">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31" name="Straight Connector 30"/>
          <p:cNvCxnSpPr/>
          <p:nvPr/>
        </p:nvCxnSpPr>
        <p:spPr>
          <a:xfrm rot="5400000">
            <a:off x="6057900" y="2095500"/>
            <a:ext cx="609600" cy="533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rot="16200000" flipH="1">
            <a:off x="6553200" y="2133600"/>
            <a:ext cx="609600" cy="4572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rot="5400000">
            <a:off x="5486400" y="3657600"/>
            <a:ext cx="9144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rot="5400000">
            <a:off x="6781800" y="3657600"/>
            <a:ext cx="914400" cy="1588"/>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just"/>
            <a:r>
              <a:rPr lang="en-US" sz="3200" b="1" dirty="0" smtClean="0"/>
              <a:t>Tree diagrams</a:t>
            </a:r>
            <a:endParaRPr lang="en-US" sz="3200" dirty="0"/>
          </a:p>
        </p:txBody>
      </p:sp>
      <p:sp>
        <p:nvSpPr>
          <p:cNvPr id="5" name="Content Placeholder 4"/>
          <p:cNvSpPr>
            <a:spLocks noGrp="1"/>
          </p:cNvSpPr>
          <p:nvPr>
            <p:ph idx="1"/>
          </p:nvPr>
        </p:nvSpPr>
        <p:spPr/>
        <p:txBody>
          <a:bodyPr/>
          <a:lstStyle/>
          <a:p>
            <a:pPr algn="just"/>
            <a:r>
              <a:rPr lang="en-US" sz="2400" dirty="0" smtClean="0"/>
              <a:t>Although this kind of ‘tree’, with its ‘branches’, shown on the right, seems to grow down rather than up, it functions rather well as a diagram representing all the grammatical information found in the other analysis on the left. It also shows very explicitly that there are different levels in the analysis.</a:t>
            </a:r>
            <a:endParaRPr lang="en-US" sz="2400" b="1" dirty="0" smtClean="0"/>
          </a:p>
          <a:p>
            <a:pPr algn="just"/>
            <a:r>
              <a:rPr lang="en-US" sz="2800" b="1" dirty="0" smtClean="0"/>
              <a:t>                                                      S</a:t>
            </a:r>
          </a:p>
          <a:p>
            <a:pPr algn="just"/>
            <a:r>
              <a:rPr lang="en-US" sz="2800" b="1" dirty="0" smtClean="0"/>
              <a:t>                                      NP                       VP</a:t>
            </a:r>
          </a:p>
          <a:p>
            <a:pPr algn="just"/>
            <a:r>
              <a:rPr lang="en-US" sz="2800" b="1" dirty="0" smtClean="0"/>
              <a:t>                            Art              N         V           NP</a:t>
            </a:r>
          </a:p>
          <a:p>
            <a:pPr algn="just"/>
            <a:r>
              <a:rPr lang="en-US" sz="2800" b="1" dirty="0" smtClean="0"/>
              <a:t>                                                                    Art       N</a:t>
            </a:r>
          </a:p>
          <a:p>
            <a:pPr algn="just"/>
            <a:r>
              <a:rPr lang="en-US" sz="2800" i="1" dirty="0" smtClean="0"/>
              <a:t>                           The             girl     saw     a        dog</a:t>
            </a:r>
            <a:endParaRPr lang="en-US" sz="2800" dirty="0"/>
          </a:p>
        </p:txBody>
      </p:sp>
      <p:cxnSp>
        <p:nvCxnSpPr>
          <p:cNvPr id="7" name="Straight Connector 6"/>
          <p:cNvCxnSpPr/>
          <p:nvPr/>
        </p:nvCxnSpPr>
        <p:spPr>
          <a:xfrm rot="10800000" flipV="1">
            <a:off x="4191000" y="3962400"/>
            <a:ext cx="762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rot="10800000" flipV="1">
            <a:off x="3200400" y="4419600"/>
            <a:ext cx="533400"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3810000" y="4419600"/>
            <a:ext cx="609600"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4876800" y="3962400"/>
            <a:ext cx="762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4953000" y="3962400"/>
            <a:ext cx="9144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rot="10800000" flipV="1">
            <a:off x="5638800" y="4495800"/>
            <a:ext cx="4572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a:off x="6096000" y="4495800"/>
            <a:ext cx="5334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rot="10800000" flipV="1">
            <a:off x="6324600" y="4953000"/>
            <a:ext cx="304800"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a:off x="6629400" y="4953000"/>
            <a:ext cx="381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rot="5400000">
            <a:off x="2743200" y="5334000"/>
            <a:ext cx="6096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rot="5400000">
            <a:off x="4267200" y="5334000"/>
            <a:ext cx="6096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rot="5400000">
            <a:off x="5181600" y="5334000"/>
            <a:ext cx="6096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rot="5400000">
            <a:off x="6096000" y="5562600"/>
            <a:ext cx="3048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rot="5400000">
            <a:off x="7087394" y="5638800"/>
            <a:ext cx="304006" cy="794"/>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nvGraphicFramePr>
        <p:xfrm>
          <a:off x="495300" y="274638"/>
          <a:ext cx="89154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ontent Placeholder 2"/>
          <p:cNvSpPr>
            <a:spLocks noGrp="1"/>
          </p:cNvSpPr>
          <p:nvPr>
            <p:ph idx="1"/>
          </p:nvPr>
        </p:nvSpPr>
        <p:spPr/>
        <p:txBody>
          <a:bodyPr/>
          <a:lstStyle/>
          <a:p>
            <a:pPr algn="just"/>
            <a:r>
              <a:rPr lang="en-US" sz="2800" b="1" dirty="0" smtClean="0"/>
              <a:t>Phrase structure rules</a:t>
            </a:r>
            <a:r>
              <a:rPr lang="en-US" sz="2800" dirty="0" smtClean="0"/>
              <a:t>: rules stating that the structure of a phrase of a specific type consists of one or more constituents in a particular order.</a:t>
            </a:r>
          </a:p>
          <a:p>
            <a:pPr algn="just"/>
            <a:r>
              <a:rPr lang="en-US" sz="2800" b="1" dirty="0" smtClean="0"/>
              <a:t>S </a:t>
            </a:r>
            <a:r>
              <a:rPr lang="en-US" sz="2800" b="1" i="1" dirty="0" smtClean="0"/>
              <a:t>→NP VP </a:t>
            </a:r>
            <a:r>
              <a:rPr lang="en-US" sz="2800" dirty="0" smtClean="0"/>
              <a:t>“a sentence rewrites as a noun phrase and a verb phrase”. </a:t>
            </a:r>
          </a:p>
          <a:p>
            <a:pPr algn="just"/>
            <a:r>
              <a:rPr lang="en-US" sz="2800" b="1" dirty="0" smtClean="0"/>
              <a:t>NP </a:t>
            </a:r>
            <a:r>
              <a:rPr lang="en-US" sz="2800" b="1" i="1" dirty="0" smtClean="0"/>
              <a:t>→{Art (Adj) N, Pro, PN} </a:t>
            </a:r>
            <a:r>
              <a:rPr lang="en-US" sz="2800" dirty="0" smtClean="0"/>
              <a:t>“a noun phrase rewrites as either an article, an optional adjective and a noun or a pronoun or a proper noun”.</a:t>
            </a:r>
          </a:p>
          <a:p>
            <a:pPr algn="just"/>
            <a:r>
              <a:rPr lang="en-US" sz="2800" b="1" dirty="0" smtClean="0"/>
              <a:t>            VP </a:t>
            </a:r>
            <a:r>
              <a:rPr lang="en-US" sz="2800" b="1" i="1" dirty="0" smtClean="0"/>
              <a:t>→V NP (PP) (Adv)</a:t>
            </a:r>
          </a:p>
          <a:p>
            <a:pPr algn="just"/>
            <a:r>
              <a:rPr lang="en-US" sz="2800" b="1" dirty="0" smtClean="0"/>
              <a:t>            PP </a:t>
            </a:r>
            <a:r>
              <a:rPr lang="en-US" sz="2800" b="1" i="1" dirty="0" smtClean="0"/>
              <a:t>→Prep NP</a:t>
            </a:r>
            <a:endParaRPr lang="en-US" sz="28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nvGraphicFramePr>
        <p:xfrm>
          <a:off x="495300" y="274638"/>
          <a:ext cx="89154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ontent Placeholder 2"/>
          <p:cNvSpPr>
            <a:spLocks noGrp="1"/>
          </p:cNvSpPr>
          <p:nvPr>
            <p:ph idx="1"/>
          </p:nvPr>
        </p:nvSpPr>
        <p:spPr/>
        <p:txBody>
          <a:bodyPr/>
          <a:lstStyle/>
          <a:p>
            <a:pPr algn="just"/>
            <a:r>
              <a:rPr lang="en-US" sz="2800" b="1" dirty="0" smtClean="0"/>
              <a:t>Lexical rules</a:t>
            </a:r>
            <a:r>
              <a:rPr lang="en-US" sz="2800" dirty="0" smtClean="0"/>
              <a:t>: rules stating which words can be used for constituents generated by phrase structure rules.</a:t>
            </a:r>
          </a:p>
          <a:p>
            <a:pPr algn="just"/>
            <a:endParaRPr lang="en-US" sz="2800" dirty="0" smtClean="0"/>
          </a:p>
          <a:p>
            <a:pPr algn="just"/>
            <a:r>
              <a:rPr lang="en-US" sz="2800" b="1" dirty="0" smtClean="0"/>
              <a:t>PN </a:t>
            </a:r>
            <a:r>
              <a:rPr lang="en-US" sz="2800" b="1" i="1" dirty="0" smtClean="0"/>
              <a:t>→{Mary, George}                 V →{followed, helped, saw}</a:t>
            </a:r>
          </a:p>
          <a:p>
            <a:pPr algn="just"/>
            <a:r>
              <a:rPr lang="en-US" sz="2800" b="1" dirty="0" smtClean="0"/>
              <a:t>N </a:t>
            </a:r>
            <a:r>
              <a:rPr lang="en-US" sz="2800" b="1" i="1" dirty="0" smtClean="0"/>
              <a:t>→{girl, dog, boy}                    Adj →{small, crazy}</a:t>
            </a:r>
          </a:p>
          <a:p>
            <a:pPr algn="just"/>
            <a:r>
              <a:rPr lang="en-US" sz="2800" b="1" dirty="0" smtClean="0"/>
              <a:t>Art</a:t>
            </a:r>
            <a:r>
              <a:rPr lang="en-US" sz="2800" b="1" i="1" dirty="0" smtClean="0"/>
              <a:t>→{a, the}                               Prep→{near, with}</a:t>
            </a:r>
          </a:p>
          <a:p>
            <a:pPr algn="just"/>
            <a:r>
              <a:rPr lang="en-US" sz="2800" b="1" dirty="0" smtClean="0"/>
              <a:t>Pro</a:t>
            </a:r>
            <a:r>
              <a:rPr lang="en-US" sz="2800" b="1" i="1" dirty="0" smtClean="0"/>
              <a:t>→{it, you}                             Adv →{recently, yesterday}</a:t>
            </a:r>
            <a:endParaRPr lang="en-US" sz="28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nvGraphicFramePr>
        <p:xfrm>
          <a:off x="495300" y="274638"/>
          <a:ext cx="89154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ontent Placeholder 2"/>
          <p:cNvSpPr>
            <a:spLocks noGrp="1"/>
          </p:cNvSpPr>
          <p:nvPr>
            <p:ph idx="1"/>
          </p:nvPr>
        </p:nvSpPr>
        <p:spPr/>
        <p:txBody>
          <a:bodyPr/>
          <a:lstStyle/>
          <a:p>
            <a:pPr algn="just"/>
            <a:r>
              <a:rPr lang="en-US" sz="2800" dirty="0" smtClean="0"/>
              <a:t>As we did earlier with the repetition of the prepositional phrase, e.g. </a:t>
            </a:r>
            <a:r>
              <a:rPr lang="en-US" sz="2800" i="1" dirty="0" smtClean="0"/>
              <a:t>The gun was </a:t>
            </a:r>
            <a:r>
              <a:rPr lang="en-US" sz="2800" i="1" dirty="0" smtClean="0">
                <a:solidFill>
                  <a:srgbClr val="FF0000"/>
                </a:solidFill>
              </a:rPr>
              <a:t>on</a:t>
            </a:r>
            <a:r>
              <a:rPr lang="en-US" sz="2800" i="1" dirty="0" smtClean="0"/>
              <a:t> the table </a:t>
            </a:r>
            <a:r>
              <a:rPr lang="en-US" sz="2800" i="1" dirty="0" smtClean="0">
                <a:solidFill>
                  <a:srgbClr val="FF0000"/>
                </a:solidFill>
              </a:rPr>
              <a:t>near</a:t>
            </a:r>
            <a:r>
              <a:rPr lang="en-US" sz="2800" i="1" dirty="0" smtClean="0"/>
              <a:t> the window </a:t>
            </a:r>
            <a:r>
              <a:rPr lang="en-US" sz="2800" i="1" dirty="0" smtClean="0">
                <a:solidFill>
                  <a:srgbClr val="FF0000"/>
                </a:solidFill>
              </a:rPr>
              <a:t>in</a:t>
            </a:r>
            <a:r>
              <a:rPr lang="en-US" sz="2800" i="1" dirty="0" smtClean="0"/>
              <a:t> the bedroom, </a:t>
            </a:r>
            <a:r>
              <a:rPr lang="en-US" sz="2800" dirty="0" smtClean="0"/>
              <a:t>we can do the same with sentences.</a:t>
            </a:r>
          </a:p>
          <a:p>
            <a:r>
              <a:rPr lang="en-US" sz="2800" i="1" dirty="0" smtClean="0"/>
              <a:t>Mary helped George.</a:t>
            </a:r>
          </a:p>
          <a:p>
            <a:r>
              <a:rPr lang="en-US" sz="2800" i="1" dirty="0" smtClean="0"/>
              <a:t>Cathy knew that Mary helped George.</a:t>
            </a:r>
          </a:p>
          <a:p>
            <a:r>
              <a:rPr lang="en-US" sz="2800" i="1" dirty="0" smtClean="0"/>
              <a:t>John believed that Cathy knew that Mary helped George.</a:t>
            </a:r>
            <a:endParaRPr lang="en-US" sz="2800" dirty="0" smtClean="0"/>
          </a:p>
          <a:p>
            <a:pPr algn="just"/>
            <a:r>
              <a:rPr lang="en-US" sz="2800" dirty="0" smtClean="0"/>
              <a:t>After verbs such as </a:t>
            </a:r>
            <a:r>
              <a:rPr lang="en-US" sz="2800" i="1" dirty="0" smtClean="0"/>
              <a:t>believe </a:t>
            </a:r>
            <a:r>
              <a:rPr lang="en-US" sz="2800" dirty="0" smtClean="0"/>
              <a:t>and</a:t>
            </a:r>
            <a:r>
              <a:rPr lang="en-US" sz="2800" i="1" dirty="0" smtClean="0"/>
              <a:t> know, </a:t>
            </a:r>
            <a:r>
              <a:rPr lang="en-US" sz="2800" dirty="0" smtClean="0"/>
              <a:t>as in these examples, the word </a:t>
            </a:r>
            <a:r>
              <a:rPr lang="en-US" sz="2800" i="1" dirty="0" smtClean="0"/>
              <a:t>that</a:t>
            </a:r>
            <a:r>
              <a:rPr lang="en-US" sz="2800" dirty="0" smtClean="0"/>
              <a:t> introduces a ‘complement phrase’.</a:t>
            </a:r>
            <a:endParaRPr lang="en-US" sz="28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nvGraphicFramePr>
        <p:xfrm>
          <a:off x="495300" y="274638"/>
          <a:ext cx="89154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ontent Placeholder 2"/>
          <p:cNvSpPr>
            <a:spLocks noGrp="1"/>
          </p:cNvSpPr>
          <p:nvPr>
            <p:ph idx="1"/>
          </p:nvPr>
        </p:nvSpPr>
        <p:spPr/>
        <p:txBody>
          <a:bodyPr/>
          <a:lstStyle/>
          <a:p>
            <a:pPr algn="just"/>
            <a:r>
              <a:rPr lang="en-US" sz="2800" b="1" dirty="0" smtClean="0"/>
              <a:t>Complement phrase (CP)</a:t>
            </a:r>
            <a:r>
              <a:rPr lang="en-US" sz="2800" dirty="0" smtClean="0"/>
              <a:t>: a structure such as </a:t>
            </a:r>
            <a:r>
              <a:rPr lang="en-US" sz="2800" i="1" dirty="0" smtClean="0"/>
              <a:t>that Mary helped George</a:t>
            </a:r>
            <a:r>
              <a:rPr lang="en-US" sz="2800" dirty="0" smtClean="0"/>
              <a:t> used to complete a construction beginning with a structure such as </a:t>
            </a:r>
            <a:r>
              <a:rPr lang="en-US" sz="2800" i="1" dirty="0" smtClean="0"/>
              <a:t>Cathy knew.</a:t>
            </a:r>
          </a:p>
          <a:p>
            <a:pPr algn="just"/>
            <a:r>
              <a:rPr lang="en-US" sz="2800" dirty="0" smtClean="0"/>
              <a:t>The word </a:t>
            </a:r>
            <a:r>
              <a:rPr lang="en-US" sz="2800" i="1" dirty="0" smtClean="0"/>
              <a:t>that, as used in these examples, is called a </a:t>
            </a:r>
            <a:r>
              <a:rPr lang="en-US" sz="2800" b="1" i="1" dirty="0" smtClean="0"/>
              <a:t>complementizer (C). </a:t>
            </a:r>
            <a:r>
              <a:rPr lang="en-US" sz="2800" dirty="0" smtClean="0"/>
              <a:t>The</a:t>
            </a:r>
            <a:r>
              <a:rPr lang="en-US" sz="2800" b="1" dirty="0" smtClean="0"/>
              <a:t> </a:t>
            </a:r>
            <a:r>
              <a:rPr lang="en-US" sz="2800" dirty="0" smtClean="0"/>
              <a:t>role of that as a complementizer is to introduce a </a:t>
            </a:r>
            <a:r>
              <a:rPr lang="en-US" sz="2800" b="1" i="1" dirty="0" smtClean="0"/>
              <a:t>complement phrase (CP)</a:t>
            </a:r>
            <a:r>
              <a:rPr lang="en-US" sz="2800" dirty="0" smtClean="0"/>
              <a:t>.</a:t>
            </a:r>
          </a:p>
          <a:p>
            <a:pPr algn="just"/>
            <a:r>
              <a:rPr lang="en-US" sz="2800" dirty="0" smtClean="0"/>
              <a:t>So, we are now in a position to define a </a:t>
            </a:r>
            <a:r>
              <a:rPr lang="en-US" sz="2800" b="1" dirty="0" smtClean="0"/>
              <a:t>CP</a:t>
            </a:r>
            <a:r>
              <a:rPr lang="en-US" sz="2800" dirty="0" smtClean="0"/>
              <a:t> in the following way: “a complement phrase rewrites as a complementizer and a sentence”, or </a:t>
            </a:r>
            <a:r>
              <a:rPr lang="en-US" sz="2800" b="1" dirty="0" smtClean="0"/>
              <a:t>CP→C S.</a:t>
            </a:r>
            <a:endParaRPr lang="en-US" sz="2800" b="1"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gn="just"/>
            <a:r>
              <a:rPr lang="en-US" sz="3200" b="1" dirty="0" smtClean="0"/>
              <a:t>Complement phrases</a:t>
            </a:r>
            <a:endParaRPr lang="en-US" sz="3200" dirty="0"/>
          </a:p>
        </p:txBody>
      </p:sp>
      <p:sp>
        <p:nvSpPr>
          <p:cNvPr id="3" name="Content Placeholder 2"/>
          <p:cNvSpPr>
            <a:spLocks noGrp="1"/>
          </p:cNvSpPr>
          <p:nvPr>
            <p:ph idx="1"/>
          </p:nvPr>
        </p:nvSpPr>
        <p:spPr/>
        <p:txBody>
          <a:bodyPr/>
          <a:lstStyle/>
          <a:p>
            <a:pPr algn="just"/>
            <a:r>
              <a:rPr lang="en-US" sz="2800" dirty="0" smtClean="0"/>
              <a:t>We can also see from the same sentence that the complement phrase (CP) comes after a verb (V) </a:t>
            </a:r>
            <a:r>
              <a:rPr lang="en-US" sz="2800" i="1" dirty="0" smtClean="0"/>
              <a:t>knew. This means that we are using the CP as part of a </a:t>
            </a:r>
            <a:r>
              <a:rPr lang="en-US" sz="2800" dirty="0" smtClean="0"/>
              <a:t>verb phrase (VP), as in </a:t>
            </a:r>
            <a:r>
              <a:rPr lang="en-US" sz="2800" i="1" dirty="0" smtClean="0"/>
              <a:t>knew that Mary helped George. So, there must be another </a:t>
            </a:r>
            <a:r>
              <a:rPr lang="en-US" sz="2800" dirty="0" smtClean="0"/>
              <a:t>rule that says: “a verb phrase rewrites as a verb and complement phrase”, or VP→V CP.</a:t>
            </a:r>
          </a:p>
          <a:p>
            <a:pPr algn="just"/>
            <a:r>
              <a:rPr lang="en-US" sz="2800" dirty="0" smtClean="0"/>
              <a:t>If we now look at these two new rules in conjunction with an earlier rule, we can see how recursion is built into the grammar.      </a:t>
            </a:r>
            <a:r>
              <a:rPr lang="en-US" sz="2800" b="1" dirty="0" smtClean="0"/>
              <a:t>S </a:t>
            </a:r>
            <a:r>
              <a:rPr lang="en-US" sz="2800" b="1" i="1" dirty="0" smtClean="0"/>
              <a:t>→NP VP       </a:t>
            </a:r>
            <a:r>
              <a:rPr lang="en-US" sz="2800" b="1" dirty="0" err="1" smtClean="0"/>
              <a:t>VP</a:t>
            </a:r>
            <a:r>
              <a:rPr lang="en-US" sz="2800" b="1" dirty="0" smtClean="0"/>
              <a:t> </a:t>
            </a:r>
            <a:r>
              <a:rPr lang="en-US" sz="2800" b="1" i="1" dirty="0" smtClean="0"/>
              <a:t>→V CP       </a:t>
            </a:r>
            <a:r>
              <a:rPr lang="en-US" sz="2800" b="1" dirty="0" err="1" smtClean="0"/>
              <a:t>CP</a:t>
            </a:r>
            <a:r>
              <a:rPr lang="en-US" sz="2800" b="1" dirty="0" smtClean="0"/>
              <a:t> </a:t>
            </a:r>
            <a:r>
              <a:rPr lang="en-US" sz="2800" b="1" i="1" dirty="0" smtClean="0"/>
              <a:t>→C S</a:t>
            </a:r>
            <a:endParaRPr lang="en-US" sz="28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nvGraphicFramePr>
        <p:xfrm>
          <a:off x="495300" y="274638"/>
          <a:ext cx="89154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ontent Placeholder 2"/>
          <p:cNvSpPr>
            <a:spLocks noGrp="1"/>
          </p:cNvSpPr>
          <p:nvPr>
            <p:ph idx="1"/>
          </p:nvPr>
        </p:nvSpPr>
        <p:spPr/>
        <p:txBody>
          <a:bodyPr/>
          <a:lstStyle/>
          <a:p>
            <a:pPr algn="just"/>
            <a:r>
              <a:rPr lang="en-US" sz="2800" b="1" dirty="0" smtClean="0"/>
              <a:t>Transformational rules: </a:t>
            </a:r>
            <a:r>
              <a:rPr lang="en-US" sz="2800" dirty="0" smtClean="0"/>
              <a:t>rules that are used to change or move constituents in structures derived from phrase structure rules. Let’s consider the following examples: </a:t>
            </a:r>
            <a:r>
              <a:rPr lang="en-US" sz="2800" i="1" dirty="0" smtClean="0"/>
              <a:t>Mary saw George recently. / Recently Mary saw George.</a:t>
            </a:r>
          </a:p>
          <a:p>
            <a:pPr algn="just"/>
            <a:r>
              <a:rPr lang="en-US" sz="2800" b="1" dirty="0" smtClean="0"/>
              <a:t>                        S                                                     </a:t>
            </a:r>
            <a:r>
              <a:rPr lang="en-US" sz="2800" b="1" dirty="0" err="1" smtClean="0"/>
              <a:t>S</a:t>
            </a:r>
            <a:endParaRPr lang="en-US" sz="2800" b="1" dirty="0" smtClean="0"/>
          </a:p>
          <a:p>
            <a:pPr algn="just"/>
            <a:endParaRPr lang="en-US" sz="2800" b="1" dirty="0" smtClean="0"/>
          </a:p>
          <a:p>
            <a:pPr algn="just"/>
            <a:r>
              <a:rPr lang="en-US" sz="2800" b="1" dirty="0" smtClean="0"/>
              <a:t>           </a:t>
            </a:r>
            <a:r>
              <a:rPr lang="pl-PL" sz="2800" b="1" dirty="0" smtClean="0"/>
              <a:t>NP </a:t>
            </a:r>
            <a:r>
              <a:rPr lang="en-US" sz="2800" b="1" dirty="0" smtClean="0"/>
              <a:t>                 </a:t>
            </a:r>
            <a:r>
              <a:rPr lang="pl-PL" sz="2800" b="1" dirty="0" smtClean="0"/>
              <a:t>VP </a:t>
            </a:r>
            <a:r>
              <a:rPr lang="en-US" sz="2800" b="1" dirty="0" smtClean="0"/>
              <a:t>          ⇒         </a:t>
            </a:r>
            <a:r>
              <a:rPr lang="pl-PL" sz="2800" b="1" dirty="0" smtClean="0"/>
              <a:t>Adv </a:t>
            </a:r>
            <a:r>
              <a:rPr lang="en-US" sz="2800" b="1" dirty="0" smtClean="0"/>
              <a:t>         </a:t>
            </a:r>
            <a:r>
              <a:rPr lang="pl-PL" sz="2800" b="1" dirty="0" smtClean="0"/>
              <a:t>NP </a:t>
            </a:r>
            <a:r>
              <a:rPr lang="en-US" sz="2800" b="1" dirty="0" smtClean="0"/>
              <a:t>        </a:t>
            </a:r>
            <a:r>
              <a:rPr lang="pl-PL" sz="2800" b="1" dirty="0" smtClean="0"/>
              <a:t>VP</a:t>
            </a:r>
            <a:endParaRPr lang="en-US" sz="2800" b="1" dirty="0" smtClean="0"/>
          </a:p>
          <a:p>
            <a:pPr algn="just"/>
            <a:endParaRPr lang="pl-PL" sz="2800" b="1" dirty="0" smtClean="0"/>
          </a:p>
          <a:p>
            <a:pPr algn="just"/>
            <a:r>
              <a:rPr lang="en-US" sz="2800" b="1" dirty="0" smtClean="0"/>
              <a:t>                           </a:t>
            </a:r>
            <a:r>
              <a:rPr lang="pl-PL" sz="2800" b="1" dirty="0" smtClean="0"/>
              <a:t>V </a:t>
            </a:r>
            <a:r>
              <a:rPr lang="en-US" sz="2800" b="1" dirty="0" smtClean="0"/>
              <a:t>    </a:t>
            </a:r>
            <a:r>
              <a:rPr lang="pl-PL" sz="2800" b="1" dirty="0" smtClean="0"/>
              <a:t>NP </a:t>
            </a:r>
            <a:r>
              <a:rPr lang="en-US" sz="2800" b="1" dirty="0" smtClean="0"/>
              <a:t>   </a:t>
            </a:r>
            <a:r>
              <a:rPr lang="pl-PL" sz="2800" b="1" dirty="0" smtClean="0"/>
              <a:t>Adv </a:t>
            </a:r>
            <a:r>
              <a:rPr lang="en-US" sz="2800" b="1" dirty="0" smtClean="0"/>
              <a:t>                                     </a:t>
            </a:r>
            <a:r>
              <a:rPr lang="pl-PL" sz="2800" b="1" dirty="0" smtClean="0"/>
              <a:t>V </a:t>
            </a:r>
            <a:r>
              <a:rPr lang="en-US" sz="2800" b="1" dirty="0" smtClean="0"/>
              <a:t>    </a:t>
            </a:r>
            <a:r>
              <a:rPr lang="pl-PL" sz="2800" b="1" dirty="0" smtClean="0"/>
              <a:t>NP</a:t>
            </a:r>
            <a:endParaRPr lang="en-US" sz="2800" i="1" dirty="0" smtClean="0"/>
          </a:p>
          <a:p>
            <a:pPr algn="just"/>
            <a:endParaRPr lang="en-US" sz="2800" dirty="0"/>
          </a:p>
        </p:txBody>
      </p:sp>
      <p:cxnSp>
        <p:nvCxnSpPr>
          <p:cNvPr id="6" name="Straight Connector 5"/>
          <p:cNvCxnSpPr/>
          <p:nvPr/>
        </p:nvCxnSpPr>
        <p:spPr>
          <a:xfrm rot="10800000" flipV="1">
            <a:off x="1905000" y="3886200"/>
            <a:ext cx="685800" cy="609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2590800" y="3886200"/>
            <a:ext cx="762000" cy="609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rot="5400000">
            <a:off x="2971800" y="4953000"/>
            <a:ext cx="533400" cy="533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rot="5400000">
            <a:off x="3238500" y="5219700"/>
            <a:ext cx="5334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3505200" y="4953000"/>
            <a:ext cx="762000" cy="533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rot="10800000" flipV="1">
            <a:off x="6172200" y="3886200"/>
            <a:ext cx="914400" cy="609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rot="5400000">
            <a:off x="6781800" y="4191000"/>
            <a:ext cx="6096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a:off x="7086600" y="3886200"/>
            <a:ext cx="990600" cy="609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rot="5400000">
            <a:off x="7810500" y="5067300"/>
            <a:ext cx="609600"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rot="16200000" flipH="1">
            <a:off x="8077200" y="5029200"/>
            <a:ext cx="609600" cy="30480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gn="just"/>
            <a:r>
              <a:rPr lang="en-US" sz="3200" b="1" dirty="0" smtClean="0"/>
              <a:t>Transformational rules</a:t>
            </a:r>
            <a:endParaRPr lang="en-US" sz="3200" dirty="0"/>
          </a:p>
        </p:txBody>
      </p:sp>
      <p:sp>
        <p:nvSpPr>
          <p:cNvPr id="3" name="Content Placeholder 2"/>
          <p:cNvSpPr>
            <a:spLocks noGrp="1"/>
          </p:cNvSpPr>
          <p:nvPr>
            <p:ph idx="1"/>
          </p:nvPr>
        </p:nvSpPr>
        <p:spPr/>
        <p:txBody>
          <a:bodyPr/>
          <a:lstStyle/>
          <a:p>
            <a:pPr algn="just"/>
            <a:r>
              <a:rPr lang="en-US" sz="2800" dirty="0" smtClean="0"/>
              <a:t>As shown in the earlier slide, we use the symbol </a:t>
            </a:r>
            <a:r>
              <a:rPr lang="en-US" sz="2800" b="1" dirty="0" smtClean="0"/>
              <a:t>⇒</a:t>
            </a:r>
            <a:r>
              <a:rPr lang="en-US" sz="2800" b="1" i="1" dirty="0" smtClean="0"/>
              <a:t> </a:t>
            </a:r>
            <a:r>
              <a:rPr lang="en-US" sz="2800" dirty="0" smtClean="0"/>
              <a:t>to indicate that a transformational rule is being used to derive a new structure from the basic structure.</a:t>
            </a:r>
          </a:p>
          <a:p>
            <a:pPr algn="just"/>
            <a:r>
              <a:rPr lang="en-US" sz="2800" dirty="0" smtClean="0"/>
              <a:t>There are many more rules and concepts involved in the analysis of syntax. (We’ve barely scratched the surface structures.) However, having explored some of the basic issues and methods of syntactic analysis in order to talk about ‘structure’ in language, we must move on to consider how we </a:t>
            </a:r>
            <a:r>
              <a:rPr lang="en-US" sz="2800" smtClean="0"/>
              <a:t>might incorporate the </a:t>
            </a:r>
            <a:r>
              <a:rPr lang="en-US" sz="2800" dirty="0" smtClean="0"/>
              <a:t>analysis of ‘meaning’ in the study of language.</a:t>
            </a:r>
            <a:endParaRPr lang="en-US" sz="28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2144</TotalTime>
  <Words>1751</Words>
  <Application>Microsoft Office PowerPoint</Application>
  <PresentationFormat>A4 Paper (210x297 mm)</PresentationFormat>
  <Paragraphs>156</Paragraphs>
  <Slides>26</Slides>
  <Notes>0</Notes>
  <HiddenSlides>0</HiddenSlides>
  <MMClips>0</MMClips>
  <ScaleCrop>false</ScaleCrop>
  <HeadingPairs>
    <vt:vector size="4" baseType="variant">
      <vt:variant>
        <vt:lpstr>Theme</vt:lpstr>
      </vt:variant>
      <vt:variant>
        <vt:i4>1</vt:i4>
      </vt:variant>
      <vt:variant>
        <vt:lpstr>Slide Titles</vt:lpstr>
      </vt:variant>
      <vt:variant>
        <vt:i4>26</vt:i4>
      </vt:variant>
    </vt:vector>
  </HeadingPairs>
  <TitlesOfParts>
    <vt:vector size="27" baseType="lpstr">
      <vt:lpstr>Office Theme</vt:lpstr>
      <vt:lpstr>PowerPoint Presentation</vt:lpstr>
      <vt:lpstr>9th Lecture</vt:lpstr>
      <vt:lpstr>PowerPoint Presentation</vt:lpstr>
      <vt:lpstr>Lecture Elements</vt:lpstr>
      <vt:lpstr>PowerPoint Presentation</vt:lpstr>
      <vt:lpstr>PowerPoint Presentation</vt:lpstr>
      <vt:lpstr>Generative grammar</vt:lpstr>
      <vt:lpstr>PowerPoint Presentation</vt:lpstr>
      <vt:lpstr>PowerPoint Presentation</vt:lpstr>
      <vt:lpstr>Deep and surface structure</vt:lpstr>
      <vt:lpstr>PowerPoint Presentation</vt:lpstr>
      <vt:lpstr>Structural ambiguity</vt:lpstr>
      <vt:lpstr>PowerPoint Presentation</vt:lpstr>
      <vt:lpstr>PowerPoint Presentation</vt:lpstr>
      <vt:lpstr>Symbols used in syntactic description</vt:lpstr>
      <vt:lpstr>PowerPoint Presentation</vt:lpstr>
      <vt:lpstr>Tree diagrams</vt:lpstr>
      <vt:lpstr>Tree diagrams</vt:lpstr>
      <vt:lpstr>PowerPoint Presentation</vt:lpstr>
      <vt:lpstr>PowerPoint Presentation</vt:lpstr>
      <vt:lpstr>PowerPoint Presentation</vt:lpstr>
      <vt:lpstr>PowerPoint Presentation</vt:lpstr>
      <vt:lpstr>Complement phrases</vt:lpstr>
      <vt:lpstr>PowerPoint Presentation</vt:lpstr>
      <vt:lpstr>Transformational rules</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admin</cp:lastModifiedBy>
  <cp:revision>177</cp:revision>
  <dcterms:created xsi:type="dcterms:W3CDTF">2009-10-14T19:14:34Z</dcterms:created>
  <dcterms:modified xsi:type="dcterms:W3CDTF">2011-11-26T09:13:29Z</dcterms:modified>
</cp:coreProperties>
</file>