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17" r:id="rId2"/>
    <p:sldId id="316" r:id="rId3"/>
    <p:sldId id="323" r:id="rId4"/>
    <p:sldId id="324" r:id="rId5"/>
    <p:sldId id="325" r:id="rId6"/>
    <p:sldId id="326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34" r:id="rId15"/>
    <p:sldId id="335" r:id="rId16"/>
    <p:sldId id="336" r:id="rId17"/>
    <p:sldId id="337" r:id="rId18"/>
    <p:sldId id="338" r:id="rId19"/>
    <p:sldId id="339" r:id="rId20"/>
    <p:sldId id="340" r:id="rId21"/>
    <p:sldId id="341" r:id="rId22"/>
    <p:sldId id="342" r:id="rId23"/>
    <p:sldId id="343" r:id="rId24"/>
    <p:sldId id="344" r:id="rId25"/>
    <p:sldId id="266" r:id="rId2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09" autoAdjust="0"/>
    <p:restoredTop sz="94664" autoAdjust="0"/>
  </p:normalViewPr>
  <p:slideViewPr>
    <p:cSldViewPr>
      <p:cViewPr varScale="1">
        <p:scale>
          <a:sx n="60" d="100"/>
          <a:sy n="60" d="100"/>
        </p:scale>
        <p:origin x="96" y="74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85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4206055-3501-4E5B-9B25-6C107671DCB9}" type="datetimeFigureOut">
              <a:rPr lang="ar-SA" smtClean="0"/>
              <a:t>12/01/1437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0058097-B750-4D38-9D7A-6587E5F32D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0711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25-Oct-15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321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76801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110544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Grammatical </a:t>
            </a:r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Rules and Systems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en-US" sz="24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Instructor: Abdulrahman A. </a:t>
            </a:r>
            <a:r>
              <a:rPr lang="en-US" sz="2400" b="1" dirty="0" err="1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Alsayed</a:t>
            </a:r>
            <a:endParaRPr lang="en-US" sz="2400" b="1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69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Lecture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en-US" sz="2000" dirty="0"/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647700" y="42560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09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Verbal Groups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en-US" sz="2000" dirty="0"/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647700" y="42560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4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Verbal Groups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Verbal groups </a:t>
            </a:r>
            <a:r>
              <a:rPr lang="en-US" altLang="ar-SA" dirty="0" smtClean="0">
                <a:cs typeface="Arial" panose="020B0604020202020204" pitchFamily="34" charset="0"/>
              </a:rPr>
              <a:t>can be of five types:</a:t>
            </a:r>
          </a:p>
          <a:p>
            <a:pPr algn="l"/>
            <a:r>
              <a:rPr lang="en-US" altLang="ar-SA" b="1" dirty="0" smtClean="0">
                <a:solidFill>
                  <a:srgbClr val="FF0000"/>
                </a:solidFill>
                <a:cs typeface="Arial" panose="020B0604020202020204" pitchFamily="34" charset="0"/>
              </a:rPr>
              <a:t>Type 1 </a:t>
            </a:r>
            <a:r>
              <a:rPr lang="en-US" altLang="ar-SA" dirty="0" smtClean="0">
                <a:cs typeface="Arial" panose="020B0604020202020204" pitchFamily="34" charset="0"/>
              </a:rPr>
              <a:t>Modal +Infinitive: could see, will come</a:t>
            </a:r>
          </a:p>
          <a:p>
            <a:pPr algn="l"/>
            <a:r>
              <a:rPr lang="en-US" altLang="ar-SA" b="1" dirty="0" smtClean="0">
                <a:solidFill>
                  <a:srgbClr val="FF0000"/>
                </a:solidFill>
                <a:cs typeface="Arial" panose="020B0604020202020204" pitchFamily="34" charset="0"/>
              </a:rPr>
              <a:t>Type 2 </a:t>
            </a:r>
            <a:r>
              <a:rPr lang="en-US" altLang="ar-SA" dirty="0" smtClean="0">
                <a:cs typeface="Arial" panose="020B0604020202020204" pitchFamily="34" charset="0"/>
              </a:rPr>
              <a:t>Have +Past Participle: have telephoned, has begun</a:t>
            </a:r>
          </a:p>
          <a:p>
            <a:pPr algn="l"/>
            <a:r>
              <a:rPr lang="en-US" altLang="ar-SA" b="1" dirty="0" smtClean="0">
                <a:solidFill>
                  <a:srgbClr val="FF0000"/>
                </a:solidFill>
                <a:cs typeface="Arial" panose="020B0604020202020204" pitchFamily="34" charset="0"/>
              </a:rPr>
              <a:t>Type 3  </a:t>
            </a:r>
            <a:r>
              <a:rPr lang="en-US" altLang="ar-SA" dirty="0" smtClean="0">
                <a:cs typeface="Arial" panose="020B0604020202020204" pitchFamily="34" charset="0"/>
              </a:rPr>
              <a:t>BE +Present Participle: are coming, were waiting</a:t>
            </a:r>
          </a:p>
          <a:p>
            <a:pPr algn="l"/>
            <a:r>
              <a:rPr lang="en-US" altLang="ar-SA" b="1" dirty="0" smtClean="0">
                <a:solidFill>
                  <a:srgbClr val="FF0000"/>
                </a:solidFill>
                <a:cs typeface="Arial" panose="020B0604020202020204" pitchFamily="34" charset="0"/>
              </a:rPr>
              <a:t>Type 4 </a:t>
            </a:r>
            <a:r>
              <a:rPr lang="en-US" altLang="ar-SA" dirty="0" smtClean="0">
                <a:cs typeface="Arial" panose="020B0604020202020204" pitchFamily="34" charset="0"/>
              </a:rPr>
              <a:t>BE +Past Participle: is grown, was broken</a:t>
            </a:r>
          </a:p>
          <a:p>
            <a:pPr algn="l"/>
            <a:r>
              <a:rPr lang="en-US" altLang="ar-SA" b="1" dirty="0" smtClean="0">
                <a:solidFill>
                  <a:srgbClr val="FF0000"/>
                </a:solidFill>
                <a:cs typeface="Arial" panose="020B0604020202020204" pitchFamily="34" charset="0"/>
              </a:rPr>
              <a:t>Type 5 </a:t>
            </a:r>
            <a:r>
              <a:rPr lang="en-US" altLang="ar-SA" dirty="0" smtClean="0">
                <a:cs typeface="Arial" panose="020B0604020202020204" pitchFamily="34" charset="0"/>
              </a:rPr>
              <a:t>DO +Infinitive: did not like, Did you know?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244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Verbal Groups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The </a:t>
            </a:r>
            <a:r>
              <a:rPr lang="en-US" altLang="ar-SA" u="sng" dirty="0" smtClean="0">
                <a:cs typeface="Arial" panose="020B0604020202020204" pitchFamily="34" charset="0"/>
              </a:rPr>
              <a:t>first four types </a:t>
            </a:r>
            <a:r>
              <a:rPr lang="en-US" altLang="ar-SA" dirty="0" smtClean="0">
                <a:cs typeface="Arial" panose="020B0604020202020204" pitchFamily="34" charset="0"/>
              </a:rPr>
              <a:t>can be </a:t>
            </a:r>
            <a:r>
              <a:rPr lang="en-US" altLang="ar-SA" u="sng" dirty="0" smtClean="0">
                <a:cs typeface="Arial" panose="020B0604020202020204" pitchFamily="34" charset="0"/>
              </a:rPr>
              <a:t>combined</a:t>
            </a:r>
            <a:r>
              <a:rPr lang="en-US" altLang="ar-SA" dirty="0" smtClean="0">
                <a:cs typeface="Arial" panose="020B0604020202020204" pitchFamily="34" charset="0"/>
              </a:rPr>
              <a:t> with one another to form </a:t>
            </a:r>
            <a:r>
              <a:rPr lang="en-US" altLang="ar-SA" u="sng" dirty="0" smtClean="0">
                <a:cs typeface="Arial" panose="020B0604020202020204" pitchFamily="34" charset="0"/>
              </a:rPr>
              <a:t>more complex</a:t>
            </a:r>
            <a:r>
              <a:rPr lang="en-US" altLang="ar-SA" dirty="0" smtClean="0">
                <a:cs typeface="Arial" panose="020B0604020202020204" pitchFamily="34" charset="0"/>
              </a:rPr>
              <a:t>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verbal groups</a:t>
            </a:r>
            <a:r>
              <a:rPr lang="en-US" altLang="ar-SA" dirty="0" smtClean="0">
                <a:cs typeface="Arial" panose="020B0604020202020204" pitchFamily="34" charset="0"/>
              </a:rPr>
              <a:t> like: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Ahmed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will</a:t>
            </a:r>
            <a:r>
              <a:rPr lang="en-US" altLang="ar-SA" dirty="0" smtClean="0">
                <a:cs typeface="Arial" panose="020B0604020202020204" pitchFamily="34" charset="0"/>
              </a:rPr>
              <a:t> </a:t>
            </a:r>
            <a:r>
              <a:rPr lang="en-US" altLang="ar-SA" dirty="0" smtClean="0">
                <a:solidFill>
                  <a:srgbClr val="FF3300"/>
                </a:solidFill>
                <a:cs typeface="Arial" panose="020B0604020202020204" pitchFamily="34" charset="0"/>
              </a:rPr>
              <a:t>have finished </a:t>
            </a:r>
            <a:r>
              <a:rPr lang="en-US" altLang="ar-SA" dirty="0" smtClean="0">
                <a:cs typeface="Arial" panose="020B0604020202020204" pitchFamily="34" charset="0"/>
              </a:rPr>
              <a:t>that book by Friday. </a:t>
            </a:r>
            <a:r>
              <a:rPr lang="en-US" altLang="ar-SA" sz="1800" dirty="0" smtClean="0">
                <a:cs typeface="Arial" panose="020B0604020202020204" pitchFamily="34" charset="0"/>
              </a:rPr>
              <a:t>(</a:t>
            </a:r>
            <a:r>
              <a:rPr lang="en-US" altLang="ar-SA" sz="1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Type 1 &amp; 2</a:t>
            </a:r>
            <a:r>
              <a:rPr lang="en-US" altLang="ar-SA" sz="1800" dirty="0" smtClean="0">
                <a:cs typeface="Arial" panose="020B0604020202020204" pitchFamily="34" charset="0"/>
              </a:rPr>
              <a:t>)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He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has</a:t>
            </a:r>
            <a:r>
              <a:rPr lang="en-US" altLang="ar-SA" dirty="0" smtClean="0">
                <a:cs typeface="Arial" panose="020B0604020202020204" pitchFamily="34" charset="0"/>
              </a:rPr>
              <a:t>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been learning</a:t>
            </a:r>
            <a:r>
              <a:rPr lang="en-US" altLang="ar-SA" dirty="0" smtClean="0">
                <a:cs typeface="Arial" panose="020B0604020202020204" pitchFamily="34" charset="0"/>
              </a:rPr>
              <a:t> English for four years.  </a:t>
            </a:r>
            <a:r>
              <a:rPr lang="en-US" altLang="ar-SA" sz="1800" dirty="0" smtClean="0">
                <a:cs typeface="Arial" panose="020B0604020202020204" pitchFamily="34" charset="0"/>
              </a:rPr>
              <a:t>(</a:t>
            </a:r>
            <a:r>
              <a:rPr lang="en-US" altLang="ar-SA" sz="1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Type 2 &amp; 3</a:t>
            </a:r>
            <a:r>
              <a:rPr lang="en-US" altLang="ar-SA" sz="1800" dirty="0" smtClean="0">
                <a:cs typeface="Arial" panose="020B0604020202020204" pitchFamily="34" charset="0"/>
              </a:rPr>
              <a:t>)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He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will</a:t>
            </a:r>
            <a:r>
              <a:rPr lang="en-US" altLang="ar-SA" dirty="0" smtClean="0">
                <a:cs typeface="Arial" panose="020B0604020202020204" pitchFamily="34" charset="0"/>
              </a:rPr>
              <a:t>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have</a:t>
            </a:r>
            <a:r>
              <a:rPr lang="en-US" altLang="ar-SA" dirty="0" smtClean="0">
                <a:cs typeface="Arial" panose="020B0604020202020204" pitchFamily="34" charset="0"/>
              </a:rPr>
              <a:t> </a:t>
            </a:r>
            <a:r>
              <a:rPr lang="en-US" altLang="ar-SA" dirty="0" smtClean="0">
                <a:solidFill>
                  <a:srgbClr val="00B050"/>
                </a:solidFill>
                <a:cs typeface="Arial" panose="020B0604020202020204" pitchFamily="34" charset="0"/>
              </a:rPr>
              <a:t>been learning</a:t>
            </a:r>
            <a:r>
              <a:rPr lang="en-US" altLang="ar-SA" dirty="0" smtClean="0">
                <a:cs typeface="Arial" panose="020B0604020202020204" pitchFamily="34" charset="0"/>
              </a:rPr>
              <a:t> English for five years by next October.   </a:t>
            </a:r>
            <a:r>
              <a:rPr lang="en-US" altLang="ar-SA" sz="1800" dirty="0" smtClean="0">
                <a:cs typeface="Arial" panose="020B0604020202020204" pitchFamily="34" charset="0"/>
              </a:rPr>
              <a:t>(</a:t>
            </a:r>
            <a:r>
              <a:rPr lang="en-US" altLang="ar-SA" sz="1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Type 1, 2 &amp; 3</a:t>
            </a:r>
            <a:r>
              <a:rPr lang="en-US" altLang="ar-SA" sz="1800" dirty="0" smtClean="0">
                <a:cs typeface="Arial" panose="020B0604020202020204" pitchFamily="34" charset="0"/>
              </a:rPr>
              <a:t>)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The president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could</a:t>
            </a:r>
            <a:r>
              <a:rPr lang="en-US" altLang="ar-SA" dirty="0" smtClean="0">
                <a:cs typeface="Arial" panose="020B0604020202020204" pitchFamily="34" charset="0"/>
              </a:rPr>
              <a:t>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be seen</a:t>
            </a:r>
            <a:r>
              <a:rPr lang="en-US" altLang="ar-SA" dirty="0" smtClean="0">
                <a:cs typeface="Arial" panose="020B0604020202020204" pitchFamily="34" charset="0"/>
              </a:rPr>
              <a:t> by everyone.  </a:t>
            </a:r>
            <a:r>
              <a:rPr lang="en-US" altLang="ar-SA" sz="1800" dirty="0" smtClean="0">
                <a:cs typeface="Arial" panose="020B0604020202020204" pitchFamily="34" charset="0"/>
              </a:rPr>
              <a:t>(</a:t>
            </a:r>
            <a:r>
              <a:rPr lang="en-US" altLang="ar-SA" sz="1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Types 1 &amp; 4</a:t>
            </a:r>
            <a:r>
              <a:rPr lang="en-US" altLang="ar-SA" sz="1800" dirty="0" smtClean="0">
                <a:cs typeface="Arial" panose="020B0604020202020204" pitchFamily="34" charset="0"/>
              </a:rPr>
              <a:t>)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He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is</a:t>
            </a:r>
            <a:r>
              <a:rPr lang="en-US" altLang="ar-SA" dirty="0" smtClean="0">
                <a:cs typeface="Arial" panose="020B0604020202020204" pitchFamily="34" charset="0"/>
              </a:rPr>
              <a:t>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being called</a:t>
            </a:r>
            <a:r>
              <a:rPr lang="en-US" altLang="ar-SA" dirty="0" smtClean="0">
                <a:cs typeface="Arial" panose="020B0604020202020204" pitchFamily="34" charset="0"/>
              </a:rPr>
              <a:t> now.  </a:t>
            </a:r>
            <a:r>
              <a:rPr lang="en-US" altLang="ar-SA" sz="1800" dirty="0" smtClean="0">
                <a:cs typeface="Arial" panose="020B0604020202020204" pitchFamily="34" charset="0"/>
              </a:rPr>
              <a:t>(</a:t>
            </a:r>
            <a:r>
              <a:rPr lang="en-US" altLang="ar-SA" sz="1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Type 3 &amp; 4</a:t>
            </a:r>
            <a:r>
              <a:rPr lang="en-US" altLang="ar-SA" sz="1800" dirty="0" smtClean="0"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23419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Verbal Groups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All such groups are formed in the order 1, 2, 3, 4, as follows: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    </a:t>
            </a:r>
            <a:r>
              <a:rPr lang="en-US" altLang="ar-SA" b="1" dirty="0" smtClean="0">
                <a:solidFill>
                  <a:srgbClr val="FF0000"/>
                </a:solidFill>
                <a:cs typeface="Arial" panose="020B0604020202020204" pitchFamily="34" charset="0"/>
              </a:rPr>
              <a:t>1</a:t>
            </a:r>
            <a:r>
              <a:rPr lang="en-US" altLang="ar-SA" dirty="0" smtClean="0">
                <a:cs typeface="Arial" panose="020B0604020202020204" pitchFamily="34" charset="0"/>
              </a:rPr>
              <a:t>		 </a:t>
            </a:r>
            <a:r>
              <a:rPr lang="en-US" altLang="ar-SA" b="1" dirty="0" smtClean="0">
                <a:solidFill>
                  <a:srgbClr val="FF0000"/>
                </a:solidFill>
                <a:cs typeface="Arial" panose="020B0604020202020204" pitchFamily="34" charset="0"/>
              </a:rPr>
              <a:t>2</a:t>
            </a:r>
            <a:r>
              <a:rPr lang="en-US" altLang="ar-SA" dirty="0" smtClean="0">
                <a:cs typeface="Arial" panose="020B0604020202020204" pitchFamily="34" charset="0"/>
              </a:rPr>
              <a:t>		       </a:t>
            </a:r>
            <a:r>
              <a:rPr lang="en-US" altLang="ar-SA" b="1" dirty="0" smtClean="0">
                <a:solidFill>
                  <a:srgbClr val="FF0000"/>
                </a:solidFill>
                <a:cs typeface="Arial" panose="020B0604020202020204" pitchFamily="34" charset="0"/>
              </a:rPr>
              <a:t>3	</a:t>
            </a:r>
            <a:r>
              <a:rPr lang="en-US" altLang="ar-SA" dirty="0" smtClean="0">
                <a:cs typeface="Arial" panose="020B0604020202020204" pitchFamily="34" charset="0"/>
              </a:rPr>
              <a:t>		   </a:t>
            </a:r>
            <a:r>
              <a:rPr lang="en-US" altLang="ar-SA" b="1" dirty="0" smtClean="0">
                <a:solidFill>
                  <a:srgbClr val="FF0000"/>
                </a:solidFill>
                <a:cs typeface="Arial" panose="020B0604020202020204" pitchFamily="34" charset="0"/>
              </a:rPr>
              <a:t>4</a:t>
            </a:r>
          </a:p>
          <a:p>
            <a:pPr algn="l"/>
            <a:r>
              <a:rPr lang="en-US" altLang="ar-SA" sz="2000" dirty="0" smtClean="0">
                <a:solidFill>
                  <a:srgbClr val="0070C0"/>
                </a:solidFill>
                <a:cs typeface="Arial" panose="020B0604020202020204" pitchFamily="34" charset="0"/>
              </a:rPr>
              <a:t>Modal</a:t>
            </a:r>
            <a:r>
              <a:rPr lang="en-US" altLang="ar-SA" sz="2000" dirty="0" smtClean="0">
                <a:cs typeface="Arial" panose="020B0604020202020204" pitchFamily="34" charset="0"/>
              </a:rPr>
              <a:t> + (</a:t>
            </a:r>
            <a:r>
              <a:rPr lang="en-US" altLang="ar-SA" sz="2000" dirty="0" smtClean="0">
                <a:solidFill>
                  <a:srgbClr val="0070C0"/>
                </a:solidFill>
                <a:cs typeface="Arial" panose="020B0604020202020204" pitchFamily="34" charset="0"/>
              </a:rPr>
              <a:t>Have +Past Participle</a:t>
            </a:r>
            <a:r>
              <a:rPr lang="en-US" altLang="ar-SA" sz="2000" dirty="0" smtClean="0">
                <a:cs typeface="Arial" panose="020B0604020202020204" pitchFamily="34" charset="0"/>
              </a:rPr>
              <a:t>) +(</a:t>
            </a:r>
            <a:r>
              <a:rPr lang="en-US" altLang="ar-SA" sz="2000" dirty="0" smtClean="0">
                <a:solidFill>
                  <a:srgbClr val="0070C0"/>
                </a:solidFill>
                <a:cs typeface="Arial" panose="020B0604020202020204" pitchFamily="34" charset="0"/>
              </a:rPr>
              <a:t>Be +Present Participle</a:t>
            </a:r>
            <a:r>
              <a:rPr lang="en-US" altLang="ar-SA" sz="2000" dirty="0" smtClean="0">
                <a:cs typeface="Arial" panose="020B0604020202020204" pitchFamily="34" charset="0"/>
              </a:rPr>
              <a:t>) +(</a:t>
            </a:r>
            <a:r>
              <a:rPr lang="en-US" altLang="ar-SA" sz="2000" dirty="0" smtClean="0">
                <a:solidFill>
                  <a:srgbClr val="0070C0"/>
                </a:solidFill>
                <a:cs typeface="Arial" panose="020B0604020202020204" pitchFamily="34" charset="0"/>
              </a:rPr>
              <a:t>Be +Past Participle</a:t>
            </a:r>
            <a:r>
              <a:rPr lang="en-US" altLang="ar-SA" sz="2000" dirty="0" smtClean="0">
                <a:cs typeface="Arial" panose="020B0604020202020204" pitchFamily="34" charset="0"/>
              </a:rPr>
              <a:t>)</a:t>
            </a:r>
          </a:p>
          <a:p>
            <a:pPr algn="l"/>
            <a:endParaRPr lang="en-US" altLang="ar-SA" sz="2000" dirty="0" smtClean="0">
              <a:cs typeface="Arial" panose="020B0604020202020204" pitchFamily="34" charset="0"/>
            </a:endParaRP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Note 1: The meaning of the verbal group is contained in the </a:t>
            </a:r>
            <a:r>
              <a:rPr lang="en-US" altLang="ar-SA" u="sng" dirty="0" smtClean="0">
                <a:cs typeface="Arial" panose="020B0604020202020204" pitchFamily="34" charset="0"/>
              </a:rPr>
              <a:t>last word</a:t>
            </a:r>
            <a:r>
              <a:rPr lang="en-US" altLang="ar-SA" dirty="0" smtClean="0">
                <a:cs typeface="Arial" panose="020B0604020202020204" pitchFamily="34" charset="0"/>
              </a:rPr>
              <a:t>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e.g. He </a:t>
            </a:r>
            <a:r>
              <a:rPr lang="en-US" altLang="ar-SA" u="sng" dirty="0" smtClean="0">
                <a:cs typeface="Arial" panose="020B0604020202020204" pitchFamily="34" charset="0"/>
              </a:rPr>
              <a:t>has been </a:t>
            </a:r>
            <a:r>
              <a:rPr lang="en-US" altLang="ar-SA" b="1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learning</a:t>
            </a:r>
            <a:r>
              <a:rPr lang="en-US" altLang="ar-SA" dirty="0" smtClean="0">
                <a:cs typeface="Arial" panose="020B0604020202020204" pitchFamily="34" charset="0"/>
              </a:rPr>
              <a:t> English for four years. </a:t>
            </a:r>
          </a:p>
          <a:p>
            <a:pPr algn="l"/>
            <a:endParaRPr lang="en-US" altLang="ar-SA" sz="2000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8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Verbal Groups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Note 2: Only the </a:t>
            </a:r>
            <a:r>
              <a:rPr lang="en-US" altLang="ar-SA" u="sng" dirty="0" smtClean="0">
                <a:cs typeface="Arial" panose="020B0604020202020204" pitchFamily="34" charset="0"/>
              </a:rPr>
              <a:t>first word</a:t>
            </a:r>
            <a:r>
              <a:rPr lang="en-US" altLang="ar-SA" dirty="0" smtClean="0">
                <a:cs typeface="Arial" panose="020B0604020202020204" pitchFamily="34" charset="0"/>
              </a:rPr>
              <a:t> of a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verbal group </a:t>
            </a:r>
            <a:r>
              <a:rPr lang="en-US" altLang="ar-SA" dirty="0" smtClean="0">
                <a:cs typeface="Arial" panose="020B0604020202020204" pitchFamily="34" charset="0"/>
              </a:rPr>
              <a:t>is affected by person, number and tense. The first word is what makes the group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finite</a:t>
            </a:r>
            <a:r>
              <a:rPr lang="en-US" altLang="ar-SA" dirty="0" smtClean="0">
                <a:cs typeface="Arial" panose="020B0604020202020204" pitchFamily="34" charset="0"/>
              </a:rPr>
              <a:t>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e.g. 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He </a:t>
            </a:r>
            <a:r>
              <a:rPr lang="en-US" altLang="ar-SA" b="1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has</a:t>
            </a:r>
            <a:r>
              <a:rPr lang="en-US" altLang="ar-SA" u="sng" dirty="0" smtClean="0">
                <a:cs typeface="Arial" panose="020B0604020202020204" pitchFamily="34" charset="0"/>
              </a:rPr>
              <a:t> been learning </a:t>
            </a:r>
            <a:r>
              <a:rPr lang="en-US" altLang="ar-SA" dirty="0" smtClean="0">
                <a:cs typeface="Arial" panose="020B0604020202020204" pitchFamily="34" charset="0"/>
              </a:rPr>
              <a:t>English for four years.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I </a:t>
            </a:r>
            <a:r>
              <a:rPr lang="en-US" altLang="ar-SA" b="1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have</a:t>
            </a:r>
            <a:r>
              <a:rPr lang="en-US" altLang="ar-SA" u="sng" dirty="0" smtClean="0">
                <a:cs typeface="Arial" panose="020B0604020202020204" pitchFamily="34" charset="0"/>
              </a:rPr>
              <a:t> been learning </a:t>
            </a:r>
            <a:r>
              <a:rPr lang="en-US" altLang="ar-SA" dirty="0" smtClean="0">
                <a:cs typeface="Arial" panose="020B0604020202020204" pitchFamily="34" charset="0"/>
              </a:rPr>
              <a:t>English for four years.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They </a:t>
            </a:r>
            <a:r>
              <a:rPr lang="en-US" altLang="ar-SA" b="1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have</a:t>
            </a:r>
            <a:r>
              <a:rPr lang="en-US" altLang="ar-SA" u="sng" dirty="0" smtClean="0">
                <a:cs typeface="Arial" panose="020B0604020202020204" pitchFamily="34" charset="0"/>
              </a:rPr>
              <a:t> been learning </a:t>
            </a:r>
            <a:r>
              <a:rPr lang="en-US" altLang="ar-SA" dirty="0" smtClean="0">
                <a:cs typeface="Arial" panose="020B0604020202020204" pitchFamily="34" charset="0"/>
              </a:rPr>
              <a:t>English for four years.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115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Exercise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>
              <a:defRPr/>
            </a:pPr>
            <a:r>
              <a:rPr lang="en-US" dirty="0" smtClean="0"/>
              <a:t>Choose the correct order for each verbal group:</a:t>
            </a:r>
          </a:p>
          <a:p>
            <a:pPr algn="l">
              <a:defRPr/>
            </a:pPr>
            <a:r>
              <a:rPr lang="en-US" dirty="0" smtClean="0"/>
              <a:t>1. a. </a:t>
            </a:r>
            <a:r>
              <a:rPr lang="en-US" sz="2800" dirty="0" smtClean="0">
                <a:solidFill>
                  <a:srgbClr val="0070C0"/>
                </a:solidFill>
              </a:rPr>
              <a:t>have seen could  </a:t>
            </a:r>
            <a:r>
              <a:rPr lang="en-US" dirty="0" smtClean="0"/>
              <a:t>b. </a:t>
            </a:r>
            <a:r>
              <a:rPr lang="en-US" sz="2800" dirty="0" smtClean="0">
                <a:solidFill>
                  <a:srgbClr val="0070C0"/>
                </a:solidFill>
              </a:rPr>
              <a:t>could seen have </a:t>
            </a:r>
          </a:p>
          <a:p>
            <a:pPr marL="514350" indent="-514350" algn="l">
              <a:defRPr/>
            </a:pPr>
            <a:r>
              <a:rPr lang="en-US" dirty="0" smtClean="0"/>
              <a:t>     c. </a:t>
            </a:r>
            <a:r>
              <a:rPr lang="en-US" sz="2800" dirty="0" smtClean="0">
                <a:solidFill>
                  <a:srgbClr val="0070C0"/>
                </a:solidFill>
              </a:rPr>
              <a:t>could have seen </a:t>
            </a:r>
            <a:r>
              <a:rPr lang="en-US" dirty="0" smtClean="0"/>
              <a:t>d. </a:t>
            </a:r>
            <a:r>
              <a:rPr lang="en-US" sz="2800" dirty="0" smtClean="0">
                <a:solidFill>
                  <a:srgbClr val="0070C0"/>
                </a:solidFill>
              </a:rPr>
              <a:t>seen could have</a:t>
            </a:r>
          </a:p>
          <a:p>
            <a:pPr marL="514350" indent="-514350" algn="l">
              <a:defRPr/>
            </a:pPr>
            <a:r>
              <a:rPr lang="en-US" dirty="0" smtClean="0"/>
              <a:t>2. a. </a:t>
            </a:r>
            <a:r>
              <a:rPr lang="en-US" sz="2800" dirty="0" smtClean="0">
                <a:solidFill>
                  <a:srgbClr val="0070C0"/>
                </a:solidFill>
              </a:rPr>
              <a:t>have should been doing </a:t>
            </a:r>
            <a:r>
              <a:rPr lang="en-US" dirty="0" smtClean="0"/>
              <a:t>b. </a:t>
            </a:r>
            <a:r>
              <a:rPr lang="en-US" sz="2800" dirty="0" smtClean="0">
                <a:solidFill>
                  <a:srgbClr val="0070C0"/>
                </a:solidFill>
              </a:rPr>
              <a:t>doing should have been</a:t>
            </a:r>
          </a:p>
          <a:p>
            <a:pPr marL="514350" indent="-514350" algn="l">
              <a:defRPr/>
            </a:pPr>
            <a:r>
              <a:rPr lang="en-US" dirty="0" smtClean="0"/>
              <a:t>     c. </a:t>
            </a:r>
            <a:r>
              <a:rPr lang="en-US" sz="2800" dirty="0" smtClean="0">
                <a:solidFill>
                  <a:srgbClr val="0070C0"/>
                </a:solidFill>
              </a:rPr>
              <a:t>have been should doing </a:t>
            </a:r>
            <a:r>
              <a:rPr lang="en-US" dirty="0" smtClean="0"/>
              <a:t>d. </a:t>
            </a:r>
            <a:r>
              <a:rPr lang="en-US" sz="2800" dirty="0" smtClean="0">
                <a:solidFill>
                  <a:srgbClr val="0070C0"/>
                </a:solidFill>
              </a:rPr>
              <a:t>should have been doing</a:t>
            </a:r>
          </a:p>
          <a:p>
            <a:pPr marL="514350" indent="-514350" algn="l">
              <a:defRPr/>
            </a:pPr>
            <a:r>
              <a:rPr lang="en-US" dirty="0" smtClean="0"/>
              <a:t>3. a. </a:t>
            </a:r>
            <a:r>
              <a:rPr lang="en-US" sz="2800" dirty="0" smtClean="0">
                <a:solidFill>
                  <a:srgbClr val="0070C0"/>
                </a:solidFill>
              </a:rPr>
              <a:t>has been studying   </a:t>
            </a:r>
            <a:r>
              <a:rPr lang="en-US" dirty="0" smtClean="0"/>
              <a:t>b. </a:t>
            </a:r>
            <a:r>
              <a:rPr lang="en-US" sz="2800" dirty="0" smtClean="0">
                <a:solidFill>
                  <a:srgbClr val="0070C0"/>
                </a:solidFill>
              </a:rPr>
              <a:t>studying has been</a:t>
            </a:r>
          </a:p>
          <a:p>
            <a:pPr marL="514350" indent="-514350" algn="l">
              <a:defRPr/>
            </a:pPr>
            <a:r>
              <a:rPr lang="en-US" dirty="0" smtClean="0"/>
              <a:t>     c. </a:t>
            </a:r>
            <a:r>
              <a:rPr lang="en-US" sz="2800" dirty="0" smtClean="0">
                <a:solidFill>
                  <a:srgbClr val="0070C0"/>
                </a:solidFill>
              </a:rPr>
              <a:t>been studying has   </a:t>
            </a:r>
            <a:r>
              <a:rPr lang="en-US" dirty="0" smtClean="0"/>
              <a:t>d. </a:t>
            </a:r>
            <a:r>
              <a:rPr lang="en-US" sz="2800" dirty="0" smtClean="0">
                <a:solidFill>
                  <a:srgbClr val="0070C0"/>
                </a:solidFill>
              </a:rPr>
              <a:t>studying been has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115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Verbal Group Types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en-US" sz="2000" dirty="0"/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647700" y="42560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1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Type 1 Modal +Infinitive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• The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main verb </a:t>
            </a:r>
            <a:r>
              <a:rPr lang="en-US" altLang="ar-SA" dirty="0" smtClean="0">
                <a:cs typeface="Arial" panose="020B0604020202020204" pitchFamily="34" charset="0"/>
              </a:rPr>
              <a:t>which follows a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modal auxiliary </a:t>
            </a:r>
            <a:r>
              <a:rPr lang="en-US" altLang="ar-SA" dirty="0" smtClean="0">
                <a:cs typeface="Arial" panose="020B0604020202020204" pitchFamily="34" charset="0"/>
              </a:rPr>
              <a:t>will always be in the </a:t>
            </a:r>
            <a:r>
              <a:rPr lang="en-US" altLang="ar-SA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bare infinitive</a:t>
            </a:r>
            <a:r>
              <a:rPr lang="en-US" altLang="ar-SA" dirty="0" smtClean="0">
                <a:cs typeface="Arial" panose="020B0604020202020204" pitchFamily="34" charset="0"/>
              </a:rPr>
              <a:t> (without “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to</a:t>
            </a:r>
            <a:r>
              <a:rPr lang="en-US" altLang="ar-SA" dirty="0" smtClean="0">
                <a:cs typeface="Arial" panose="020B0604020202020204" pitchFamily="34" charset="0"/>
              </a:rPr>
              <a:t>”).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e.g. can see, could see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• Modals are </a:t>
            </a:r>
            <a:r>
              <a:rPr lang="en-US" altLang="ar-SA" u="sng" dirty="0" smtClean="0">
                <a:cs typeface="Arial" panose="020B0604020202020204" pitchFamily="34" charset="0"/>
              </a:rPr>
              <a:t>not</a:t>
            </a:r>
            <a:r>
              <a:rPr lang="en-US" altLang="ar-SA" dirty="0" smtClean="0">
                <a:cs typeface="Arial" panose="020B0604020202020204" pitchFamily="34" charset="0"/>
              </a:rPr>
              <a:t> affected by person and number.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e.g. He </a:t>
            </a:r>
            <a:r>
              <a:rPr lang="en-US" altLang="ar-SA" u="sng" dirty="0" smtClean="0">
                <a:solidFill>
                  <a:srgbClr val="FF0000"/>
                </a:solidFill>
                <a:cs typeface="Arial" panose="020B0604020202020204" pitchFamily="34" charset="0"/>
              </a:rPr>
              <a:t>must</a:t>
            </a:r>
            <a:r>
              <a:rPr lang="en-US" altLang="ar-SA" dirty="0" smtClean="0">
                <a:cs typeface="Arial" panose="020B0604020202020204" pitchFamily="34" charset="0"/>
              </a:rPr>
              <a:t> know how to speak English.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They </a:t>
            </a:r>
            <a:r>
              <a:rPr lang="en-US" altLang="ar-SA" u="sng" dirty="0" smtClean="0">
                <a:solidFill>
                  <a:srgbClr val="FF0000"/>
                </a:solidFill>
                <a:cs typeface="Arial" panose="020B0604020202020204" pitchFamily="34" charset="0"/>
              </a:rPr>
              <a:t>must</a:t>
            </a:r>
            <a:r>
              <a:rPr lang="en-US" altLang="ar-SA" dirty="0" smtClean="0">
                <a:cs typeface="Arial" panose="020B0604020202020204" pitchFamily="34" charset="0"/>
              </a:rPr>
              <a:t> know how to speak English.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• All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verbal groups </a:t>
            </a:r>
            <a:r>
              <a:rPr lang="en-US" altLang="ar-SA" u="sng" dirty="0" smtClean="0">
                <a:cs typeface="Arial" panose="020B0604020202020204" pitchFamily="34" charset="0"/>
              </a:rPr>
              <a:t>beginning</a:t>
            </a:r>
            <a:r>
              <a:rPr lang="en-US" altLang="ar-SA" dirty="0" smtClean="0">
                <a:cs typeface="Arial" panose="020B0604020202020204" pitchFamily="34" charset="0"/>
              </a:rPr>
              <a:t> with a modal are </a:t>
            </a:r>
            <a:r>
              <a:rPr lang="en-US" altLang="ar-SA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finite</a:t>
            </a:r>
            <a:r>
              <a:rPr lang="en-US" altLang="ar-SA" dirty="0" smtClean="0">
                <a:cs typeface="Arial" panose="020B0604020202020204" pitchFamily="34" charset="0"/>
              </a:rPr>
              <a:t>.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311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Type 2 Have +Past Participle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marL="0" algn="l">
              <a:defRPr/>
            </a:pPr>
            <a:r>
              <a:rPr lang="en-US" dirty="0" smtClean="0"/>
              <a:t>This type is an expression of the </a:t>
            </a:r>
            <a:r>
              <a:rPr lang="en-US" dirty="0" smtClean="0">
                <a:solidFill>
                  <a:srgbClr val="0070C0"/>
                </a:solidFill>
              </a:rPr>
              <a:t>perfect aspect</a:t>
            </a:r>
            <a:r>
              <a:rPr lang="en-US" dirty="0" smtClean="0"/>
              <a:t>. “</a:t>
            </a:r>
            <a:r>
              <a:rPr lang="en-US" dirty="0" smtClean="0">
                <a:solidFill>
                  <a:srgbClr val="FF0000"/>
                </a:solidFill>
              </a:rPr>
              <a:t>Have</a:t>
            </a:r>
            <a:r>
              <a:rPr lang="en-US" dirty="0" smtClean="0"/>
              <a:t>” is used as a </a:t>
            </a:r>
            <a:r>
              <a:rPr lang="en-US" dirty="0" smtClean="0">
                <a:solidFill>
                  <a:srgbClr val="0070C0"/>
                </a:solidFill>
              </a:rPr>
              <a:t>helping verb </a:t>
            </a:r>
            <a:r>
              <a:rPr lang="en-US" dirty="0" smtClean="0"/>
              <a:t>(auxiliary verb). The helping verb “</a:t>
            </a:r>
            <a:r>
              <a:rPr lang="en-US" dirty="0" smtClean="0">
                <a:solidFill>
                  <a:srgbClr val="FF0000"/>
                </a:solidFill>
              </a:rPr>
              <a:t>have</a:t>
            </a:r>
            <a:r>
              <a:rPr lang="en-US" dirty="0" smtClean="0"/>
              <a:t>” is </a:t>
            </a:r>
            <a:r>
              <a:rPr lang="en-US" u="sng" dirty="0" smtClean="0"/>
              <a:t>finite</a:t>
            </a:r>
            <a:r>
              <a:rPr lang="en-US" dirty="0" smtClean="0"/>
              <a:t> and changes according to person, number and tense. For example:</a:t>
            </a:r>
          </a:p>
          <a:p>
            <a:pPr algn="l">
              <a:defRPr/>
            </a:pPr>
            <a:r>
              <a:rPr lang="en-US" dirty="0" smtClean="0">
                <a:solidFill>
                  <a:srgbClr val="0070C0"/>
                </a:solidFill>
              </a:rPr>
              <a:t>He</a:t>
            </a:r>
            <a:r>
              <a:rPr lang="en-US" dirty="0" smtClean="0"/>
              <a:t> </a:t>
            </a:r>
            <a:r>
              <a:rPr lang="en-US" u="sng" dirty="0" smtClean="0">
                <a:solidFill>
                  <a:srgbClr val="FF0000"/>
                </a:solidFill>
              </a:rPr>
              <a:t>has</a:t>
            </a:r>
            <a:r>
              <a:rPr lang="en-US" u="sng" dirty="0" smtClean="0"/>
              <a:t> read </a:t>
            </a:r>
            <a:r>
              <a:rPr lang="en-US" dirty="0" smtClean="0"/>
              <a:t>the book already. </a:t>
            </a:r>
            <a:r>
              <a:rPr lang="en-US" sz="2800" dirty="0" smtClean="0"/>
              <a:t>(</a:t>
            </a:r>
            <a:r>
              <a:rPr lang="en-US" sz="2800" dirty="0" smtClean="0">
                <a:solidFill>
                  <a:srgbClr val="0070C0"/>
                </a:solidFill>
              </a:rPr>
              <a:t>present perfect tense</a:t>
            </a:r>
            <a:r>
              <a:rPr lang="en-US" sz="2800" dirty="0" smtClean="0"/>
              <a:t>)</a:t>
            </a:r>
          </a:p>
          <a:p>
            <a:pPr algn="l">
              <a:defRPr/>
            </a:pPr>
            <a:r>
              <a:rPr lang="en-US" dirty="0" smtClean="0">
                <a:solidFill>
                  <a:srgbClr val="0070C0"/>
                </a:solidFill>
              </a:rPr>
              <a:t>We</a:t>
            </a:r>
            <a:r>
              <a:rPr lang="en-US" dirty="0" smtClean="0"/>
              <a:t> </a:t>
            </a:r>
            <a:r>
              <a:rPr lang="en-US" u="sng" dirty="0" smtClean="0">
                <a:solidFill>
                  <a:srgbClr val="FF0000"/>
                </a:solidFill>
              </a:rPr>
              <a:t>have</a:t>
            </a:r>
            <a:r>
              <a:rPr lang="en-US" u="sng" dirty="0" smtClean="0"/>
              <a:t> read </a:t>
            </a:r>
            <a:r>
              <a:rPr lang="en-US" dirty="0" smtClean="0"/>
              <a:t>the book already. </a:t>
            </a:r>
            <a:r>
              <a:rPr lang="en-US" sz="2800" dirty="0" smtClean="0"/>
              <a:t>(</a:t>
            </a:r>
            <a:r>
              <a:rPr lang="en-US" sz="2800" dirty="0" smtClean="0">
                <a:solidFill>
                  <a:srgbClr val="0070C0"/>
                </a:solidFill>
              </a:rPr>
              <a:t>present perfect tense</a:t>
            </a:r>
            <a:r>
              <a:rPr lang="en-US" sz="2800" dirty="0" smtClean="0"/>
              <a:t>)</a:t>
            </a:r>
          </a:p>
          <a:p>
            <a:pPr algn="l">
              <a:defRPr/>
            </a:pPr>
            <a:r>
              <a:rPr lang="en-US" dirty="0" smtClean="0"/>
              <a:t>The students </a:t>
            </a:r>
            <a:r>
              <a:rPr lang="en-US" u="sng" dirty="0" smtClean="0">
                <a:solidFill>
                  <a:srgbClr val="FF0000"/>
                </a:solidFill>
              </a:rPr>
              <a:t>had</a:t>
            </a:r>
            <a:r>
              <a:rPr lang="en-US" dirty="0" smtClean="0"/>
              <a:t> already </a:t>
            </a:r>
            <a:r>
              <a:rPr lang="en-US" u="sng" dirty="0" smtClean="0"/>
              <a:t>gathered</a:t>
            </a:r>
            <a:r>
              <a:rPr lang="en-US" dirty="0" smtClean="0"/>
              <a:t> in class when the teacher entered. </a:t>
            </a:r>
            <a:r>
              <a:rPr lang="en-US" sz="2800" dirty="0" smtClean="0"/>
              <a:t>(</a:t>
            </a:r>
            <a:r>
              <a:rPr lang="en-US" sz="2800" dirty="0" smtClean="0">
                <a:solidFill>
                  <a:srgbClr val="0070C0"/>
                </a:solidFill>
              </a:rPr>
              <a:t>past perfect tense</a:t>
            </a:r>
            <a:r>
              <a:rPr lang="en-US" sz="2800" dirty="0" smtClean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40305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Type 3  BE +Present Participle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marL="0" algn="l">
              <a:defRPr/>
            </a:pPr>
            <a:r>
              <a:rPr lang="en-US" dirty="0" smtClean="0"/>
              <a:t>This type is an expression of the </a:t>
            </a:r>
            <a:r>
              <a:rPr lang="en-US" dirty="0" smtClean="0">
                <a:solidFill>
                  <a:srgbClr val="0070C0"/>
                </a:solidFill>
              </a:rPr>
              <a:t>progressive aspect</a:t>
            </a:r>
            <a:r>
              <a:rPr lang="en-US" dirty="0" smtClean="0"/>
              <a:t>. “</a:t>
            </a:r>
            <a:r>
              <a:rPr lang="en-US" dirty="0" smtClean="0">
                <a:solidFill>
                  <a:srgbClr val="FF0000"/>
                </a:solidFill>
              </a:rPr>
              <a:t>Be</a:t>
            </a:r>
            <a:r>
              <a:rPr lang="en-US" dirty="0" smtClean="0"/>
              <a:t>” is used as a </a:t>
            </a:r>
            <a:r>
              <a:rPr lang="en-US" dirty="0" smtClean="0">
                <a:solidFill>
                  <a:srgbClr val="0070C0"/>
                </a:solidFill>
              </a:rPr>
              <a:t>helping verb </a:t>
            </a:r>
            <a:r>
              <a:rPr lang="en-US" dirty="0" smtClean="0"/>
              <a:t>(auxiliary verb). The helping verb “</a:t>
            </a:r>
            <a:r>
              <a:rPr lang="en-US" dirty="0" smtClean="0">
                <a:solidFill>
                  <a:srgbClr val="FF0000"/>
                </a:solidFill>
              </a:rPr>
              <a:t>be</a:t>
            </a:r>
            <a:r>
              <a:rPr lang="en-US" dirty="0" smtClean="0"/>
              <a:t>” is </a:t>
            </a:r>
            <a:r>
              <a:rPr lang="en-US" u="sng" dirty="0" smtClean="0"/>
              <a:t>finite</a:t>
            </a:r>
            <a:r>
              <a:rPr lang="en-US" dirty="0" smtClean="0"/>
              <a:t> and changes according to person, number and tense. For example:</a:t>
            </a:r>
          </a:p>
          <a:p>
            <a:pPr algn="l">
              <a:defRPr/>
            </a:pPr>
            <a:r>
              <a:rPr lang="en-US" dirty="0" smtClean="0">
                <a:solidFill>
                  <a:srgbClr val="0070C0"/>
                </a:solidFill>
              </a:rPr>
              <a:t>He</a:t>
            </a:r>
            <a:r>
              <a:rPr lang="en-US" dirty="0" smtClean="0"/>
              <a:t> </a:t>
            </a:r>
            <a:r>
              <a:rPr lang="en-US" u="sng" dirty="0" smtClean="0">
                <a:solidFill>
                  <a:srgbClr val="FF0000"/>
                </a:solidFill>
              </a:rPr>
              <a:t>is</a:t>
            </a:r>
            <a:r>
              <a:rPr lang="en-US" u="sng" dirty="0" smtClean="0"/>
              <a:t> coming</a:t>
            </a:r>
            <a:r>
              <a:rPr lang="en-US" dirty="0" smtClean="0"/>
              <a:t>. (</a:t>
            </a:r>
            <a:r>
              <a:rPr lang="en-US" dirty="0" smtClean="0">
                <a:solidFill>
                  <a:srgbClr val="0070C0"/>
                </a:solidFill>
              </a:rPr>
              <a:t>present progressive</a:t>
            </a:r>
            <a:r>
              <a:rPr lang="en-US" dirty="0" smtClean="0"/>
              <a:t>)</a:t>
            </a:r>
          </a:p>
          <a:p>
            <a:pPr algn="l">
              <a:defRPr/>
            </a:pPr>
            <a:r>
              <a:rPr lang="en-US" dirty="0" smtClean="0">
                <a:solidFill>
                  <a:srgbClr val="0070C0"/>
                </a:solidFill>
              </a:rPr>
              <a:t>They</a:t>
            </a:r>
            <a:r>
              <a:rPr lang="en-US" dirty="0" smtClean="0"/>
              <a:t> </a:t>
            </a:r>
            <a:r>
              <a:rPr lang="en-US" u="sng" dirty="0" smtClean="0">
                <a:solidFill>
                  <a:srgbClr val="FF0000"/>
                </a:solidFill>
              </a:rPr>
              <a:t>are</a:t>
            </a:r>
            <a:r>
              <a:rPr lang="en-US" u="sng" dirty="0" smtClean="0"/>
              <a:t> coming</a:t>
            </a:r>
            <a:r>
              <a:rPr lang="en-US" dirty="0" smtClean="0"/>
              <a:t>. (</a:t>
            </a:r>
            <a:r>
              <a:rPr lang="en-US" dirty="0" smtClean="0">
                <a:solidFill>
                  <a:srgbClr val="0070C0"/>
                </a:solidFill>
              </a:rPr>
              <a:t>present progressive</a:t>
            </a:r>
            <a:r>
              <a:rPr lang="en-US" dirty="0" smtClean="0"/>
              <a:t>)</a:t>
            </a:r>
          </a:p>
          <a:p>
            <a:pPr algn="l">
              <a:defRPr/>
            </a:pPr>
            <a:r>
              <a:rPr lang="en-US" dirty="0" smtClean="0">
                <a:solidFill>
                  <a:srgbClr val="0070C0"/>
                </a:solidFill>
              </a:rPr>
              <a:t>He</a:t>
            </a:r>
            <a:r>
              <a:rPr lang="en-US" dirty="0" smtClean="0"/>
              <a:t> </a:t>
            </a:r>
            <a:r>
              <a:rPr lang="en-US" u="sng" dirty="0" smtClean="0">
                <a:solidFill>
                  <a:srgbClr val="FF0000"/>
                </a:solidFill>
              </a:rPr>
              <a:t>was</a:t>
            </a:r>
            <a:r>
              <a:rPr lang="en-US" u="sng" dirty="0" smtClean="0"/>
              <a:t> waiting</a:t>
            </a:r>
            <a:r>
              <a:rPr lang="en-US" dirty="0" smtClean="0"/>
              <a:t>. (</a:t>
            </a:r>
            <a:r>
              <a:rPr lang="en-US" dirty="0" smtClean="0">
                <a:solidFill>
                  <a:srgbClr val="0070C0"/>
                </a:solidFill>
              </a:rPr>
              <a:t>past progressive</a:t>
            </a:r>
            <a:r>
              <a:rPr lang="en-US" dirty="0" smtClean="0"/>
              <a:t>)</a:t>
            </a:r>
          </a:p>
          <a:p>
            <a:pPr algn="l">
              <a:defRPr/>
            </a:pPr>
            <a:r>
              <a:rPr lang="en-US" dirty="0" smtClean="0">
                <a:solidFill>
                  <a:srgbClr val="0070C0"/>
                </a:solidFill>
              </a:rPr>
              <a:t>They</a:t>
            </a:r>
            <a:r>
              <a:rPr lang="en-US" dirty="0" smtClean="0"/>
              <a:t> </a:t>
            </a:r>
            <a:r>
              <a:rPr lang="en-US" u="sng" dirty="0" smtClean="0">
                <a:solidFill>
                  <a:srgbClr val="FF0000"/>
                </a:solidFill>
              </a:rPr>
              <a:t>were</a:t>
            </a:r>
            <a:r>
              <a:rPr lang="en-US" u="sng" dirty="0" smtClean="0"/>
              <a:t> waiting</a:t>
            </a:r>
            <a:r>
              <a:rPr lang="en-US" dirty="0" smtClean="0"/>
              <a:t>. (</a:t>
            </a:r>
            <a:r>
              <a:rPr lang="en-US" dirty="0" smtClean="0">
                <a:solidFill>
                  <a:srgbClr val="0070C0"/>
                </a:solidFill>
              </a:rPr>
              <a:t>past progressive</a:t>
            </a:r>
            <a:r>
              <a:rPr lang="en-US" dirty="0" smtClean="0"/>
              <a:t>)</a:t>
            </a:r>
          </a:p>
          <a:p>
            <a:pPr algn="l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967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Type 4 BE +Past Participle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This type produces the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passive voice </a:t>
            </a:r>
            <a:r>
              <a:rPr lang="en-US" altLang="ar-SA" dirty="0" smtClean="0">
                <a:cs typeface="Arial" panose="020B0604020202020204" pitchFamily="34" charset="0"/>
              </a:rPr>
              <a:t>(in contrast with the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active voice</a:t>
            </a:r>
            <a:r>
              <a:rPr lang="en-US" altLang="ar-SA" dirty="0" smtClean="0">
                <a:cs typeface="Arial" panose="020B0604020202020204" pitchFamily="34" charset="0"/>
              </a:rPr>
              <a:t>).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The verb is </a:t>
            </a:r>
            <a:r>
              <a:rPr lang="en-US" altLang="ar-SA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active</a:t>
            </a:r>
            <a:r>
              <a:rPr lang="en-US" altLang="ar-SA" dirty="0" smtClean="0">
                <a:cs typeface="Arial" panose="020B0604020202020204" pitchFamily="34" charset="0"/>
              </a:rPr>
              <a:t> in this example: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Ahmed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broke</a:t>
            </a:r>
            <a:r>
              <a:rPr lang="en-US" altLang="ar-SA" dirty="0" smtClean="0">
                <a:cs typeface="Arial" panose="020B0604020202020204" pitchFamily="34" charset="0"/>
              </a:rPr>
              <a:t> the window. (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active voice</a:t>
            </a:r>
            <a:r>
              <a:rPr lang="en-US" altLang="ar-SA" dirty="0" smtClean="0">
                <a:cs typeface="Arial" panose="020B0604020202020204" pitchFamily="34" charset="0"/>
              </a:rPr>
              <a:t>)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The verb is </a:t>
            </a:r>
            <a:r>
              <a:rPr lang="en-US" altLang="ar-SA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passive</a:t>
            </a:r>
            <a:r>
              <a:rPr lang="en-US" altLang="ar-SA" dirty="0" smtClean="0">
                <a:cs typeface="Arial" panose="020B0604020202020204" pitchFamily="34" charset="0"/>
              </a:rPr>
              <a:t> in this example: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The window </a:t>
            </a:r>
            <a:r>
              <a:rPr lang="en-US" altLang="ar-SA" u="sng" dirty="0" smtClean="0">
                <a:solidFill>
                  <a:srgbClr val="FF0000"/>
                </a:solidFill>
                <a:cs typeface="Arial" panose="020B0604020202020204" pitchFamily="34" charset="0"/>
              </a:rPr>
              <a:t>was broken</a:t>
            </a:r>
            <a:r>
              <a:rPr lang="en-US" altLang="ar-SA" dirty="0" smtClean="0">
                <a:cs typeface="Arial" panose="020B0604020202020204" pitchFamily="34" charset="0"/>
              </a:rPr>
              <a:t>. (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passive voice</a:t>
            </a:r>
            <a:r>
              <a:rPr lang="en-US" altLang="ar-SA" dirty="0" smtClean="0">
                <a:cs typeface="Arial" panose="020B0604020202020204" pitchFamily="34" charset="0"/>
              </a:rPr>
              <a:t>)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493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Exercise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>
              <a:defRPr/>
            </a:pPr>
            <a:r>
              <a:rPr lang="en-US" dirty="0" smtClean="0"/>
              <a:t>Decide whether the type of the verbal group in each sentence is:</a:t>
            </a:r>
          </a:p>
          <a:p>
            <a:pPr marL="457200" indent="-457200" algn="l">
              <a:defRPr/>
            </a:pPr>
            <a:r>
              <a:rPr lang="en-US" dirty="0" smtClean="0"/>
              <a:t>a. </a:t>
            </a:r>
            <a:r>
              <a:rPr lang="en-US" sz="2400" dirty="0" smtClean="0">
                <a:solidFill>
                  <a:srgbClr val="0070C0"/>
                </a:solidFill>
              </a:rPr>
              <a:t>Type 1 (modal +infinitive)          </a:t>
            </a:r>
            <a:r>
              <a:rPr lang="en-US" dirty="0" smtClean="0"/>
              <a:t>b. </a:t>
            </a:r>
            <a:r>
              <a:rPr lang="en-US" sz="2400" dirty="0" smtClean="0">
                <a:solidFill>
                  <a:srgbClr val="0070C0"/>
                </a:solidFill>
              </a:rPr>
              <a:t>Type 2 (have +past participle) </a:t>
            </a:r>
          </a:p>
          <a:p>
            <a:pPr marL="514350" indent="-514350" algn="l">
              <a:defRPr/>
            </a:pPr>
            <a:r>
              <a:rPr lang="en-US" dirty="0" smtClean="0"/>
              <a:t>c. </a:t>
            </a:r>
            <a:r>
              <a:rPr lang="en-US" sz="2400" dirty="0" smtClean="0">
                <a:solidFill>
                  <a:srgbClr val="0070C0"/>
                </a:solidFill>
              </a:rPr>
              <a:t>Type 3 (be +present participle) </a:t>
            </a:r>
            <a:r>
              <a:rPr lang="en-US" dirty="0" smtClean="0"/>
              <a:t>d. </a:t>
            </a:r>
            <a:r>
              <a:rPr lang="en-US" sz="2400" dirty="0" smtClean="0">
                <a:solidFill>
                  <a:srgbClr val="0070C0"/>
                </a:solidFill>
              </a:rPr>
              <a:t>Type 4 (be +past participle)</a:t>
            </a:r>
          </a:p>
          <a:p>
            <a:pPr marL="514350" indent="-514350" algn="l">
              <a:defRPr/>
            </a:pPr>
            <a:r>
              <a:rPr lang="en-US" dirty="0" smtClean="0">
                <a:solidFill>
                  <a:prstClr val="black"/>
                </a:solidFill>
              </a:rPr>
              <a:t>1. The machine was fixed.</a:t>
            </a:r>
          </a:p>
          <a:p>
            <a:pPr marL="514350" indent="-514350" algn="l">
              <a:defRPr/>
            </a:pPr>
            <a:r>
              <a:rPr lang="en-US" dirty="0" smtClean="0">
                <a:solidFill>
                  <a:prstClr val="black"/>
                </a:solidFill>
              </a:rPr>
              <a:t>2. He can fix any machine.</a:t>
            </a:r>
          </a:p>
          <a:p>
            <a:pPr marL="514350" indent="-514350" algn="l">
              <a:defRPr/>
            </a:pPr>
            <a:r>
              <a:rPr lang="en-US" dirty="0" smtClean="0">
                <a:solidFill>
                  <a:prstClr val="black"/>
                </a:solidFill>
              </a:rPr>
              <a:t>3. He is fixing the machine.</a:t>
            </a:r>
          </a:p>
          <a:p>
            <a:pPr marL="514350" indent="-514350" algn="l">
              <a:defRPr/>
            </a:pPr>
            <a:r>
              <a:rPr lang="en-US" dirty="0" smtClean="0">
                <a:solidFill>
                  <a:prstClr val="black"/>
                </a:solidFill>
              </a:rPr>
              <a:t>4. He has fixed the machine.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340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Type 5 DO +Infinitive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In this type, the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helping verb </a:t>
            </a:r>
            <a:r>
              <a:rPr lang="en-US" altLang="ar-SA" dirty="0" smtClean="0">
                <a:cs typeface="Arial" panose="020B0604020202020204" pitchFamily="34" charset="0"/>
              </a:rPr>
              <a:t>“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do</a:t>
            </a:r>
            <a:r>
              <a:rPr lang="en-US" altLang="ar-SA" dirty="0" smtClean="0">
                <a:cs typeface="Arial" panose="020B0604020202020204" pitchFamily="34" charset="0"/>
              </a:rPr>
              <a:t>” is called an </a:t>
            </a:r>
            <a:r>
              <a:rPr lang="en-US" altLang="ar-SA" b="1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operator</a:t>
            </a:r>
            <a:r>
              <a:rPr lang="en-US" altLang="ar-SA" dirty="0" smtClean="0">
                <a:cs typeface="Arial" panose="020B0604020202020204" pitchFamily="34" charset="0"/>
              </a:rPr>
              <a:t>. We call it </a:t>
            </a:r>
            <a:r>
              <a:rPr lang="en-US" altLang="ar-SA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an operator</a:t>
            </a:r>
            <a:r>
              <a:rPr lang="en-US" altLang="ar-SA" dirty="0" smtClean="0">
                <a:cs typeface="Arial" panose="020B0604020202020204" pitchFamily="34" charset="0"/>
              </a:rPr>
              <a:t> because it helps in a number of operations performed on the verb phrase (VP). Some of these operations are:</a:t>
            </a:r>
          </a:p>
          <a:p>
            <a:pPr algn="l"/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Operation 1</a:t>
            </a:r>
            <a:r>
              <a:rPr lang="en-US" altLang="ar-SA" dirty="0" smtClean="0">
                <a:cs typeface="Arial" panose="020B0604020202020204" pitchFamily="34" charset="0"/>
              </a:rPr>
              <a:t>: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Negative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To form the negative, we put “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not</a:t>
            </a:r>
            <a:r>
              <a:rPr lang="en-US" altLang="ar-SA" dirty="0" smtClean="0">
                <a:cs typeface="Arial" panose="020B0604020202020204" pitchFamily="34" charset="0"/>
              </a:rPr>
              <a:t>” immediately </a:t>
            </a:r>
            <a:r>
              <a:rPr lang="en-US" altLang="ar-SA" u="sng" dirty="0" smtClean="0">
                <a:cs typeface="Arial" panose="020B0604020202020204" pitchFamily="34" charset="0"/>
              </a:rPr>
              <a:t>after</a:t>
            </a:r>
            <a:r>
              <a:rPr lang="en-US" altLang="ar-SA" dirty="0" smtClean="0">
                <a:cs typeface="Arial" panose="020B0604020202020204" pitchFamily="34" charset="0"/>
              </a:rPr>
              <a:t> the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operator</a:t>
            </a:r>
            <a:r>
              <a:rPr lang="en-US" altLang="ar-SA" dirty="0" smtClean="0">
                <a:cs typeface="Arial" panose="020B0604020202020204" pitchFamily="34" charset="0"/>
              </a:rPr>
              <a:t>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e.g.  He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does</a:t>
            </a:r>
            <a:r>
              <a:rPr lang="en-US" altLang="ar-SA" dirty="0" smtClean="0">
                <a:cs typeface="Arial" panose="020B0604020202020204" pitchFamily="34" charset="0"/>
              </a:rPr>
              <a:t>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not</a:t>
            </a:r>
            <a:r>
              <a:rPr lang="en-US" altLang="ar-SA" dirty="0" smtClean="0">
                <a:cs typeface="Arial" panose="020B0604020202020204" pitchFamily="34" charset="0"/>
              </a:rPr>
              <a:t> </a:t>
            </a:r>
            <a:r>
              <a:rPr lang="en-US" altLang="ar-SA" dirty="0" smtClean="0">
                <a:solidFill>
                  <a:srgbClr val="00B050"/>
                </a:solidFill>
                <a:cs typeface="Arial" panose="020B0604020202020204" pitchFamily="34" charset="0"/>
              </a:rPr>
              <a:t>want</a:t>
            </a:r>
            <a:r>
              <a:rPr lang="en-US" altLang="ar-SA" dirty="0" smtClean="0">
                <a:cs typeface="Arial" panose="020B0604020202020204" pitchFamily="34" charset="0"/>
              </a:rPr>
              <a:t> it. They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did</a:t>
            </a:r>
            <a:r>
              <a:rPr lang="en-US" altLang="ar-SA" dirty="0" smtClean="0">
                <a:cs typeface="Arial" panose="020B0604020202020204" pitchFamily="34" charset="0"/>
              </a:rPr>
              <a:t>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not</a:t>
            </a:r>
            <a:r>
              <a:rPr lang="en-US" altLang="ar-SA" dirty="0" smtClean="0">
                <a:cs typeface="Arial" panose="020B0604020202020204" pitchFamily="34" charset="0"/>
              </a:rPr>
              <a:t> </a:t>
            </a:r>
            <a:r>
              <a:rPr lang="en-US" altLang="ar-SA" dirty="0" smtClean="0">
                <a:solidFill>
                  <a:srgbClr val="00B050"/>
                </a:solidFill>
                <a:cs typeface="Arial" panose="020B0604020202020204" pitchFamily="34" charset="0"/>
              </a:rPr>
              <a:t>come</a:t>
            </a:r>
            <a:r>
              <a:rPr lang="en-US" altLang="ar-SA" dirty="0" smtClean="0">
                <a:cs typeface="Arial" panose="020B0604020202020204" pitchFamily="34" charset="0"/>
              </a:rPr>
              <a:t> here.</a:t>
            </a:r>
          </a:p>
        </p:txBody>
      </p:sp>
    </p:spTree>
    <p:extLst>
      <p:ext uri="{BB962C8B-B14F-4D97-AF65-F5344CB8AC3E}">
        <p14:creationId xmlns:p14="http://schemas.microsoft.com/office/powerpoint/2010/main" val="216556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Type 5 DO +Infinitive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Operation 2</a:t>
            </a:r>
            <a:r>
              <a:rPr lang="en-US" altLang="ar-SA" dirty="0" smtClean="0">
                <a:cs typeface="Arial" panose="020B0604020202020204" pitchFamily="34" charset="0"/>
              </a:rPr>
              <a:t>: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Interrogative</a:t>
            </a:r>
            <a:r>
              <a:rPr lang="en-US" altLang="ar-SA" dirty="0" smtClean="0">
                <a:cs typeface="Arial" panose="020B0604020202020204" pitchFamily="34" charset="0"/>
              </a:rPr>
              <a:t> (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question</a:t>
            </a:r>
            <a:r>
              <a:rPr lang="en-US" altLang="ar-SA" dirty="0" smtClean="0">
                <a:cs typeface="Arial" panose="020B0604020202020204" pitchFamily="34" charset="0"/>
              </a:rPr>
              <a:t>)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The interrogative is formed by placing the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operator</a:t>
            </a:r>
            <a:r>
              <a:rPr lang="en-US" altLang="ar-SA" dirty="0" smtClean="0">
                <a:cs typeface="Arial" panose="020B0604020202020204" pitchFamily="34" charset="0"/>
              </a:rPr>
              <a:t> </a:t>
            </a:r>
            <a:r>
              <a:rPr lang="en-US" altLang="ar-SA" u="sng" dirty="0" smtClean="0">
                <a:cs typeface="Arial" panose="020B0604020202020204" pitchFamily="34" charset="0"/>
              </a:rPr>
              <a:t>before</a:t>
            </a:r>
            <a:r>
              <a:rPr lang="en-US" altLang="ar-SA" dirty="0" smtClean="0">
                <a:cs typeface="Arial" panose="020B0604020202020204" pitchFamily="34" charset="0"/>
              </a:rPr>
              <a:t> the subject and leaving the rest of the sentence unchanged.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e.g. 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They come here. </a:t>
            </a:r>
          </a:p>
          <a:p>
            <a:pPr algn="l"/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Do</a:t>
            </a:r>
            <a:r>
              <a:rPr lang="en-US" altLang="ar-SA" dirty="0" smtClean="0">
                <a:cs typeface="Arial" panose="020B0604020202020204" pitchFamily="34" charset="0"/>
              </a:rPr>
              <a:t> they </a:t>
            </a:r>
            <a:r>
              <a:rPr lang="en-US" altLang="ar-SA" dirty="0" smtClean="0">
                <a:solidFill>
                  <a:srgbClr val="00B050"/>
                </a:solidFill>
                <a:cs typeface="Arial" panose="020B0604020202020204" pitchFamily="34" charset="0"/>
              </a:rPr>
              <a:t>come</a:t>
            </a:r>
            <a:r>
              <a:rPr lang="en-US" altLang="ar-SA" dirty="0" smtClean="0">
                <a:cs typeface="Arial" panose="020B0604020202020204" pitchFamily="34" charset="0"/>
              </a:rPr>
              <a:t> here? (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interrogative</a:t>
            </a:r>
            <a:r>
              <a:rPr lang="en-US" altLang="ar-SA" dirty="0" smtClean="0"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20101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Type 5 DO +Infinitive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Operation 3</a:t>
            </a:r>
            <a:r>
              <a:rPr lang="en-US" altLang="ar-SA" dirty="0" smtClean="0">
                <a:cs typeface="Arial" panose="020B0604020202020204" pitchFamily="34" charset="0"/>
              </a:rPr>
              <a:t>: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Tag question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He did his homework,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didn’t</a:t>
            </a:r>
            <a:r>
              <a:rPr lang="en-US" altLang="ar-SA" dirty="0" smtClean="0">
                <a:cs typeface="Arial" panose="020B0604020202020204" pitchFamily="34" charset="0"/>
              </a:rPr>
              <a:t> he?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They don’t come here,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do</a:t>
            </a:r>
            <a:r>
              <a:rPr lang="en-US" altLang="ar-SA" dirty="0" smtClean="0">
                <a:cs typeface="Arial" panose="020B0604020202020204" pitchFamily="34" charset="0"/>
              </a:rPr>
              <a:t> they?</a:t>
            </a:r>
          </a:p>
        </p:txBody>
      </p:sp>
    </p:spTree>
    <p:extLst>
      <p:ext uri="{BB962C8B-B14F-4D97-AF65-F5344CB8AC3E}">
        <p14:creationId xmlns:p14="http://schemas.microsoft.com/office/powerpoint/2010/main" val="1290220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Operators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en-US" sz="2000" dirty="0"/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647700" y="42560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35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Operators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In addition to “do, does and did”,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operators</a:t>
            </a:r>
            <a:r>
              <a:rPr lang="en-US" altLang="ar-SA" dirty="0" smtClean="0">
                <a:cs typeface="Arial" panose="020B0604020202020204" pitchFamily="34" charset="0"/>
              </a:rPr>
              <a:t> also include: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1.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The modal auxiliaries</a:t>
            </a:r>
            <a:r>
              <a:rPr lang="en-US" altLang="ar-SA" dirty="0" smtClean="0">
                <a:cs typeface="Arial" panose="020B0604020202020204" pitchFamily="34" charset="0"/>
              </a:rPr>
              <a:t> (can, could, may, might.. </a:t>
            </a:r>
            <a:r>
              <a:rPr lang="en-US" altLang="ar-SA" dirty="0" err="1" smtClean="0">
                <a:cs typeface="Arial" panose="020B0604020202020204" pitchFamily="34" charset="0"/>
              </a:rPr>
              <a:t>etc</a:t>
            </a:r>
            <a:r>
              <a:rPr lang="en-US" altLang="ar-SA" dirty="0" smtClean="0">
                <a:cs typeface="Arial" panose="020B0604020202020204" pitchFamily="34" charset="0"/>
              </a:rPr>
              <a:t>)</a:t>
            </a:r>
            <a:endParaRPr lang="en-US" altLang="ar-SA" dirty="0" smtClean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e.g.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Operation 1: He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could</a:t>
            </a:r>
            <a:r>
              <a:rPr lang="en-US" altLang="ar-SA" dirty="0" smtClean="0">
                <a:cs typeface="Arial" panose="020B0604020202020204" pitchFamily="34" charset="0"/>
              </a:rPr>
              <a:t> not come.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Operation 2: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Could</a:t>
            </a:r>
            <a:r>
              <a:rPr lang="en-US" altLang="ar-SA" dirty="0" smtClean="0">
                <a:cs typeface="Arial" panose="020B0604020202020204" pitchFamily="34" charset="0"/>
              </a:rPr>
              <a:t> he come?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Operation 3. He couldn’t come,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could</a:t>
            </a:r>
            <a:r>
              <a:rPr lang="en-US" altLang="ar-SA" dirty="0" smtClean="0">
                <a:cs typeface="Arial" panose="020B0604020202020204" pitchFamily="34" charset="0"/>
              </a:rPr>
              <a:t> he?</a:t>
            </a:r>
          </a:p>
        </p:txBody>
      </p:sp>
    </p:spTree>
    <p:extLst>
      <p:ext uri="{BB962C8B-B14F-4D97-AF65-F5344CB8AC3E}">
        <p14:creationId xmlns:p14="http://schemas.microsoft.com/office/powerpoint/2010/main" val="2983198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Operators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2.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“have”, “has”, “had” </a:t>
            </a:r>
            <a:r>
              <a:rPr lang="en-US" altLang="ar-SA" dirty="0" smtClean="0">
                <a:cs typeface="Arial" panose="020B0604020202020204" pitchFamily="34" charset="0"/>
              </a:rPr>
              <a:t>as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helping verbs </a:t>
            </a:r>
            <a:r>
              <a:rPr lang="en-US" altLang="ar-SA" dirty="0" smtClean="0">
                <a:cs typeface="Arial" panose="020B0604020202020204" pitchFamily="34" charset="0"/>
              </a:rPr>
              <a:t>(and sometimes as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main verbs </a:t>
            </a:r>
            <a:r>
              <a:rPr lang="en-US" altLang="ar-SA" dirty="0" smtClean="0">
                <a:cs typeface="Arial" panose="020B0604020202020204" pitchFamily="34" charset="0"/>
              </a:rPr>
              <a:t>in British English ).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The following are examples of “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have</a:t>
            </a:r>
            <a:r>
              <a:rPr lang="en-US" altLang="ar-SA" dirty="0" smtClean="0">
                <a:cs typeface="Arial" panose="020B0604020202020204" pitchFamily="34" charset="0"/>
              </a:rPr>
              <a:t>” as a </a:t>
            </a:r>
            <a:r>
              <a:rPr lang="en-US" altLang="ar-SA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helping verb operato</a:t>
            </a:r>
            <a:r>
              <a:rPr lang="en-US" altLang="ar-SA" dirty="0" smtClean="0">
                <a:cs typeface="Arial" panose="020B0604020202020204" pitchFamily="34" charset="0"/>
              </a:rPr>
              <a:t>r: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Operation 1: They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have</a:t>
            </a:r>
            <a:r>
              <a:rPr lang="en-US" altLang="ar-SA" dirty="0" smtClean="0">
                <a:cs typeface="Arial" panose="020B0604020202020204" pitchFamily="34" charset="0"/>
              </a:rPr>
              <a:t> not come yet.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Operation 2: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Have</a:t>
            </a:r>
            <a:r>
              <a:rPr lang="en-US" altLang="ar-SA" dirty="0" smtClean="0">
                <a:cs typeface="Arial" panose="020B0604020202020204" pitchFamily="34" charset="0"/>
              </a:rPr>
              <a:t> they come already?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Operation 3: They haven’t come yet,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have</a:t>
            </a:r>
            <a:r>
              <a:rPr lang="en-US" altLang="ar-SA" dirty="0" smtClean="0">
                <a:cs typeface="Arial" panose="020B0604020202020204" pitchFamily="34" charset="0"/>
              </a:rPr>
              <a:t> they?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649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Operators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This is an example of “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have</a:t>
            </a:r>
            <a:r>
              <a:rPr lang="en-US" altLang="ar-SA" dirty="0" smtClean="0">
                <a:cs typeface="Arial" panose="020B0604020202020204" pitchFamily="34" charset="0"/>
              </a:rPr>
              <a:t>” as a </a:t>
            </a:r>
            <a:r>
              <a:rPr lang="en-US" altLang="ar-SA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main verb operator </a:t>
            </a:r>
            <a:r>
              <a:rPr lang="en-US" altLang="ar-SA" dirty="0" smtClean="0">
                <a:cs typeface="Arial" panose="020B0604020202020204" pitchFamily="34" charset="0"/>
              </a:rPr>
              <a:t>in British English: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Operation 2: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Have</a:t>
            </a:r>
            <a:r>
              <a:rPr lang="en-US" altLang="ar-SA" dirty="0" smtClean="0">
                <a:cs typeface="Arial" panose="020B0604020202020204" pitchFamily="34" charset="0"/>
              </a:rPr>
              <a:t> you any money? (British English)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Compare:</a:t>
            </a:r>
          </a:p>
          <a:p>
            <a:pPr algn="l"/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Do</a:t>
            </a:r>
            <a:r>
              <a:rPr lang="en-US" altLang="ar-SA" dirty="0" smtClean="0">
                <a:cs typeface="Arial" panose="020B0604020202020204" pitchFamily="34" charset="0"/>
              </a:rPr>
              <a:t> you have any money? (American English)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740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Operators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3.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“am”, “is”, “are”, “was”, “were” </a:t>
            </a:r>
            <a:r>
              <a:rPr lang="en-US" altLang="ar-SA" dirty="0" smtClean="0">
                <a:cs typeface="Arial" panose="020B0604020202020204" pitchFamily="34" charset="0"/>
              </a:rPr>
              <a:t>as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main verbs </a:t>
            </a:r>
            <a:r>
              <a:rPr lang="en-US" altLang="ar-SA" dirty="0" smtClean="0">
                <a:cs typeface="Arial" panose="020B0604020202020204" pitchFamily="34" charset="0"/>
              </a:rPr>
              <a:t>and as </a:t>
            </a:r>
            <a:r>
              <a:rPr lang="en-US" altLang="ar-SA" dirty="0" smtClean="0">
                <a:solidFill>
                  <a:srgbClr val="0070C0"/>
                </a:solidFill>
                <a:cs typeface="Arial" panose="020B0604020202020204" pitchFamily="34" charset="0"/>
              </a:rPr>
              <a:t>auxiliary verbs</a:t>
            </a:r>
            <a:r>
              <a:rPr lang="en-US" altLang="ar-SA" dirty="0" smtClean="0">
                <a:cs typeface="Arial" panose="020B0604020202020204" pitchFamily="34" charset="0"/>
              </a:rPr>
              <a:t>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The following are examples of “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is</a:t>
            </a:r>
            <a:r>
              <a:rPr lang="en-US" altLang="ar-SA" dirty="0" smtClean="0">
                <a:cs typeface="Arial" panose="020B0604020202020204" pitchFamily="34" charset="0"/>
              </a:rPr>
              <a:t>” as a </a:t>
            </a:r>
            <a:r>
              <a:rPr lang="en-US" altLang="ar-SA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main verb operator</a:t>
            </a:r>
            <a:r>
              <a:rPr lang="en-US" altLang="ar-SA" dirty="0" smtClean="0">
                <a:cs typeface="Arial" panose="020B0604020202020204" pitchFamily="34" charset="0"/>
              </a:rPr>
              <a:t>: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Operation 1: He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is</a:t>
            </a:r>
            <a:r>
              <a:rPr lang="en-US" altLang="ar-SA" dirty="0" smtClean="0">
                <a:cs typeface="Arial" panose="020B0604020202020204" pitchFamily="34" charset="0"/>
              </a:rPr>
              <a:t> not here.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Operation 2: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Is</a:t>
            </a:r>
            <a:r>
              <a:rPr lang="en-US" altLang="ar-SA" dirty="0" smtClean="0">
                <a:cs typeface="Arial" panose="020B0604020202020204" pitchFamily="34" charset="0"/>
              </a:rPr>
              <a:t> he here.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Operation 3: He is here,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isn’t</a:t>
            </a:r>
            <a:r>
              <a:rPr lang="en-US" altLang="ar-SA" dirty="0" smtClean="0">
                <a:cs typeface="Arial" panose="020B0604020202020204" pitchFamily="34" charset="0"/>
              </a:rPr>
              <a:t> he?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5217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Operators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The following are examples of “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is</a:t>
            </a:r>
            <a:r>
              <a:rPr lang="en-US" altLang="ar-SA" dirty="0" smtClean="0">
                <a:cs typeface="Arial" panose="020B0604020202020204" pitchFamily="34" charset="0"/>
              </a:rPr>
              <a:t>” as a </a:t>
            </a:r>
            <a:r>
              <a:rPr lang="en-US" altLang="ar-SA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helping verb operator</a:t>
            </a:r>
            <a:r>
              <a:rPr lang="en-US" altLang="ar-SA" dirty="0" smtClean="0">
                <a:cs typeface="Arial" panose="020B0604020202020204" pitchFamily="34" charset="0"/>
              </a:rPr>
              <a:t>: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Operation 1: He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is</a:t>
            </a:r>
            <a:r>
              <a:rPr lang="en-US" altLang="ar-SA" dirty="0" smtClean="0">
                <a:cs typeface="Arial" panose="020B0604020202020204" pitchFamily="34" charset="0"/>
              </a:rPr>
              <a:t> not coming.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Operation 2: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Is</a:t>
            </a:r>
            <a:r>
              <a:rPr lang="en-US" altLang="ar-SA" dirty="0" smtClean="0">
                <a:cs typeface="Arial" panose="020B0604020202020204" pitchFamily="34" charset="0"/>
              </a:rPr>
              <a:t> he coming?</a:t>
            </a:r>
          </a:p>
          <a:p>
            <a:pPr algn="l"/>
            <a:r>
              <a:rPr lang="en-US" altLang="ar-SA" dirty="0" smtClean="0">
                <a:cs typeface="Arial" panose="020B0604020202020204" pitchFamily="34" charset="0"/>
              </a:rPr>
              <a:t>Operation 3: He is not coming, </a:t>
            </a:r>
            <a:r>
              <a:rPr lang="en-US" altLang="ar-SA" dirty="0" smtClean="0">
                <a:solidFill>
                  <a:srgbClr val="FF0000"/>
                </a:solidFill>
                <a:cs typeface="Arial" panose="020B0604020202020204" pitchFamily="34" charset="0"/>
              </a:rPr>
              <a:t>is</a:t>
            </a:r>
            <a:r>
              <a:rPr lang="en-US" altLang="ar-SA" dirty="0" smtClean="0">
                <a:cs typeface="Arial" panose="020B0604020202020204" pitchFamily="34" charset="0"/>
              </a:rPr>
              <a:t> he?</a:t>
            </a:r>
          </a:p>
          <a:p>
            <a:pPr algn="l"/>
            <a:endParaRPr lang="en-US" altLang="ar-SA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5421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</a:rPr>
              <a:t>Exercise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496" y="1412776"/>
            <a:ext cx="8915400" cy="4525963"/>
          </a:xfrm>
        </p:spPr>
        <p:txBody>
          <a:bodyPr/>
          <a:lstStyle/>
          <a:p>
            <a:pPr algn="l">
              <a:defRPr/>
            </a:pPr>
            <a:r>
              <a:rPr lang="en-US" dirty="0" smtClean="0"/>
              <a:t>Decide whether the underlined verb is:</a:t>
            </a:r>
          </a:p>
          <a:p>
            <a:pPr marL="514350" indent="-514350" algn="l">
              <a:defRPr/>
            </a:pPr>
            <a:r>
              <a:rPr lang="en-US" dirty="0" smtClean="0"/>
              <a:t>a. </a:t>
            </a:r>
            <a:r>
              <a:rPr lang="en-US" dirty="0" smtClean="0">
                <a:solidFill>
                  <a:srgbClr val="0070C0"/>
                </a:solidFill>
              </a:rPr>
              <a:t>a main verb operator</a:t>
            </a:r>
            <a:r>
              <a:rPr lang="en-US" dirty="0" smtClean="0"/>
              <a:t>  b. </a:t>
            </a:r>
            <a:r>
              <a:rPr lang="en-US" dirty="0" smtClean="0">
                <a:solidFill>
                  <a:srgbClr val="0070C0"/>
                </a:solidFill>
              </a:rPr>
              <a:t>a helping verb operator</a:t>
            </a:r>
          </a:p>
          <a:p>
            <a:pPr marL="514350" indent="-514350" algn="l">
              <a:defRPr/>
            </a:pPr>
            <a:r>
              <a:rPr lang="en-US" dirty="0" smtClean="0"/>
              <a:t>c. </a:t>
            </a:r>
            <a:r>
              <a:rPr lang="en-US" dirty="0" smtClean="0">
                <a:solidFill>
                  <a:srgbClr val="0070C0"/>
                </a:solidFill>
              </a:rPr>
              <a:t>not an operator</a:t>
            </a:r>
          </a:p>
          <a:p>
            <a:pPr marL="514350" indent="-514350" algn="l">
              <a:defRPr/>
            </a:pPr>
            <a:r>
              <a:rPr lang="en-US" dirty="0" smtClean="0"/>
              <a:t>1. They </a:t>
            </a:r>
            <a:r>
              <a:rPr lang="en-US" u="sng" dirty="0" smtClean="0"/>
              <a:t>do</a:t>
            </a:r>
            <a:r>
              <a:rPr lang="en-US" dirty="0" smtClean="0"/>
              <a:t> not come here often.</a:t>
            </a:r>
          </a:p>
          <a:p>
            <a:pPr marL="514350" indent="-514350" algn="l">
              <a:defRPr/>
            </a:pPr>
            <a:r>
              <a:rPr lang="en-US" dirty="0" smtClean="0"/>
              <a:t>2. I </a:t>
            </a:r>
            <a:r>
              <a:rPr lang="en-US" u="sng" dirty="0" smtClean="0"/>
              <a:t>have</a:t>
            </a:r>
            <a:r>
              <a:rPr lang="en-US" dirty="0" smtClean="0"/>
              <a:t> not seen this movie yet.</a:t>
            </a:r>
          </a:p>
          <a:p>
            <a:pPr marL="514350" indent="-514350" algn="l">
              <a:defRPr/>
            </a:pPr>
            <a:r>
              <a:rPr lang="en-US" dirty="0" smtClean="0"/>
              <a:t>3. Do you </a:t>
            </a:r>
            <a:r>
              <a:rPr lang="en-US" u="sng" dirty="0" smtClean="0"/>
              <a:t>have</a:t>
            </a:r>
            <a:r>
              <a:rPr lang="en-US" dirty="0" smtClean="0"/>
              <a:t> a copy of the movie.</a:t>
            </a:r>
          </a:p>
          <a:p>
            <a:pPr marL="514350" indent="-514350" algn="l">
              <a:defRPr/>
            </a:pPr>
            <a:r>
              <a:rPr lang="en-US" dirty="0" smtClean="0"/>
              <a:t>4. He </a:t>
            </a:r>
            <a:r>
              <a:rPr lang="en-US" u="sng" dirty="0" smtClean="0"/>
              <a:t>is</a:t>
            </a:r>
            <a:r>
              <a:rPr lang="en-US" dirty="0" smtClean="0"/>
              <a:t> not here.</a:t>
            </a:r>
          </a:p>
          <a:p>
            <a:pPr marL="514350" indent="-514350" algn="l">
              <a:defRPr/>
            </a:pPr>
            <a:r>
              <a:rPr lang="en-US" dirty="0" smtClean="0"/>
              <a:t>5. He isn’t going, </a:t>
            </a:r>
            <a:r>
              <a:rPr lang="en-US" u="sng" dirty="0" smtClean="0"/>
              <a:t>is</a:t>
            </a:r>
            <a:r>
              <a:rPr lang="en-US" dirty="0" smtClean="0"/>
              <a:t> he?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9982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4259</TotalTime>
  <Words>1282</Words>
  <Application>Microsoft Office PowerPoint</Application>
  <PresentationFormat>A4 Paper (210x297 mm)</PresentationFormat>
  <Paragraphs>153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Lecture 5</vt:lpstr>
      <vt:lpstr>Verbal Groups</vt:lpstr>
      <vt:lpstr>Verbal Groups</vt:lpstr>
      <vt:lpstr>Verbal Groups</vt:lpstr>
      <vt:lpstr>Verbal Groups</vt:lpstr>
      <vt:lpstr>Verbal Groups</vt:lpstr>
      <vt:lpstr>Exercise</vt:lpstr>
      <vt:lpstr>Verbal Group Types</vt:lpstr>
      <vt:lpstr>Type 1 Modal +Infinitive</vt:lpstr>
      <vt:lpstr>Type 2 Have +Past Participle</vt:lpstr>
      <vt:lpstr>Type 3  BE +Present Participle</vt:lpstr>
      <vt:lpstr>Type 4 BE +Past Participle</vt:lpstr>
      <vt:lpstr>Exercise</vt:lpstr>
      <vt:lpstr>Type 5 DO +Infinitive</vt:lpstr>
      <vt:lpstr>Type 5 DO +Infinitive</vt:lpstr>
      <vt:lpstr>Type 5 DO +Infinitive</vt:lpstr>
      <vt:lpstr>Operators</vt:lpstr>
      <vt:lpstr>Operators</vt:lpstr>
      <vt:lpstr>Operators</vt:lpstr>
      <vt:lpstr>Operators</vt:lpstr>
      <vt:lpstr>Operators</vt:lpstr>
      <vt:lpstr>Operators</vt:lpstr>
      <vt:lpstr>Exercise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Muhammad Waqas Riaz</cp:lastModifiedBy>
  <cp:revision>148</cp:revision>
  <dcterms:created xsi:type="dcterms:W3CDTF">2014-09-11T06:30:06Z</dcterms:created>
  <dcterms:modified xsi:type="dcterms:W3CDTF">2015-10-25T06:34:54Z</dcterms:modified>
</cp:coreProperties>
</file>