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17" r:id="rId2"/>
    <p:sldId id="316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3" r:id="rId21"/>
    <p:sldId id="374" r:id="rId22"/>
    <p:sldId id="375" r:id="rId23"/>
    <p:sldId id="376" r:id="rId24"/>
    <p:sldId id="377" r:id="rId25"/>
    <p:sldId id="378" r:id="rId26"/>
    <p:sldId id="379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9" autoAdjust="0"/>
    <p:restoredTop sz="94664" autoAdjust="0"/>
  </p:normalViewPr>
  <p:slideViewPr>
    <p:cSldViewPr>
      <p:cViewPr varScale="1">
        <p:scale>
          <a:sx n="60" d="100"/>
          <a:sy n="60" d="100"/>
        </p:scale>
        <p:origin x="96" y="7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8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06055-3501-4E5B-9B25-6C107671DCB9}" type="datetimeFigureOut">
              <a:rPr lang="ar-SA" smtClean="0"/>
              <a:t>12/01/1437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58097-B750-4D38-9D7A-6587E5F32D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71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25-Oct-15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2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1054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Grammatical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Rules and Systems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en-US" sz="24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Instructor: Abdulrahman A. </a:t>
            </a:r>
            <a:r>
              <a:rPr lang="en-US" sz="24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Alsayed</a:t>
            </a:r>
            <a:endParaRPr lang="en-US" sz="24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6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14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Review of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Previous Lectures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Form and Function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An important distinction that we talked about in our lectures is the difference between form and function of constituents.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term constituent is used to refer to words, phrases and clauses.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First, we will look at the forms of constituents.</a:t>
            </a:r>
          </a:p>
        </p:txBody>
      </p:sp>
    </p:spTree>
    <p:extLst>
      <p:ext uri="{BB962C8B-B14F-4D97-AF65-F5344CB8AC3E}">
        <p14:creationId xmlns:p14="http://schemas.microsoft.com/office/powerpoint/2010/main" val="419158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Form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1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Form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Some of the forms we discussed in our lectures include:</a:t>
            </a:r>
          </a:p>
          <a:p>
            <a:pPr marL="0" algn="l">
              <a:defRPr/>
            </a:pPr>
            <a:r>
              <a:rPr lang="en-US" dirty="0" smtClean="0"/>
              <a:t>verb, verb phrase, noun phrase, noun, nominal group, pronoun pronominal group, noun clause, determiner, article, demonstrative,  preposition, prepositional phrase, adjective, adjective phrase, adverb, adverb phrase, adverbial clause…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02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Sample Questions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buFont typeface="Arial" charset="0"/>
              <a:buNone/>
              <a:defRPr/>
            </a:pPr>
            <a:r>
              <a:rPr lang="en-US" dirty="0" smtClean="0"/>
              <a:t>Which of the following is a pronoun?</a:t>
            </a:r>
          </a:p>
          <a:p>
            <a:pPr marL="514350" indent="-514350" algn="l">
              <a:defRPr/>
            </a:pPr>
            <a:r>
              <a:rPr lang="en-US" dirty="0" smtClean="0"/>
              <a:t>a. man		b. talk		c. he		d. nice</a:t>
            </a:r>
          </a:p>
          <a:p>
            <a:pPr marL="514350" indent="-514350" algn="l">
              <a:defRPr/>
            </a:pPr>
            <a:endParaRPr lang="en-US" dirty="0" smtClean="0"/>
          </a:p>
          <a:p>
            <a:pPr marL="514350" indent="-514350" algn="l">
              <a:defRPr/>
            </a:pPr>
            <a:r>
              <a:rPr lang="en-US" dirty="0" smtClean="0"/>
              <a:t>Which of the following is NOT an article?</a:t>
            </a:r>
          </a:p>
          <a:p>
            <a:pPr marL="514350" indent="-514350" algn="l">
              <a:defRPr/>
            </a:pPr>
            <a:r>
              <a:rPr lang="en-US" dirty="0" smtClean="0"/>
              <a:t>a. them		b. the		c. a		d. an</a:t>
            </a:r>
          </a:p>
        </p:txBody>
      </p:sp>
    </p:spTree>
    <p:extLst>
      <p:ext uri="{BB962C8B-B14F-4D97-AF65-F5344CB8AC3E}">
        <p14:creationId xmlns:p14="http://schemas.microsoft.com/office/powerpoint/2010/main" val="249771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Function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68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Function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Some of the functions we discussed in our lectures include: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subject, verb (predicator), direct object, indirect object, object of preposition, complement of subject+ BE, complement of object, complement of adjective, adjunct, appositive, head, </a:t>
            </a:r>
            <a:r>
              <a:rPr lang="en-US" altLang="ar-SA" dirty="0" err="1" smtClean="0">
                <a:cs typeface="Arial" panose="020B0604020202020204" pitchFamily="34" charset="0"/>
              </a:rPr>
              <a:t>postmodifier</a:t>
            </a:r>
            <a:r>
              <a:rPr lang="en-US" altLang="ar-SA" dirty="0" smtClean="0">
                <a:cs typeface="Arial" panose="020B0604020202020204" pitchFamily="34" charset="0"/>
              </a:rPr>
              <a:t> and </a:t>
            </a:r>
            <a:r>
              <a:rPr lang="en-US" altLang="ar-SA" dirty="0" err="1" smtClean="0">
                <a:cs typeface="Arial" panose="020B0604020202020204" pitchFamily="34" charset="0"/>
              </a:rPr>
              <a:t>premodifier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3606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Sample Questions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buFont typeface="Arial" charset="0"/>
              <a:buNone/>
              <a:defRPr/>
            </a:pPr>
            <a:r>
              <a:rPr lang="en-US" sz="2800" dirty="0" smtClean="0"/>
              <a:t>What is the function of the underlined phrase?</a:t>
            </a:r>
          </a:p>
          <a:p>
            <a:pPr algn="l">
              <a:buFont typeface="Arial" charset="0"/>
              <a:buNone/>
              <a:defRPr/>
            </a:pPr>
            <a:r>
              <a:rPr lang="en-US" sz="2800" dirty="0" smtClean="0"/>
              <a:t>“</a:t>
            </a:r>
            <a:r>
              <a:rPr lang="en-US" sz="2800" u="sng" dirty="0" smtClean="0"/>
              <a:t>The students </a:t>
            </a:r>
            <a:r>
              <a:rPr lang="en-US" sz="2800" dirty="0" smtClean="0"/>
              <a:t>are attending a lecture.”</a:t>
            </a:r>
          </a:p>
          <a:p>
            <a:pPr marL="514350" indent="-514350" algn="l">
              <a:defRPr/>
            </a:pPr>
            <a:r>
              <a:rPr lang="en-US" sz="2800" dirty="0" smtClean="0"/>
              <a:t>a. subject  b. direct object  c. indirect object  d. complement</a:t>
            </a:r>
          </a:p>
          <a:p>
            <a:pPr marL="514350" indent="-514350" algn="l">
              <a:defRPr/>
            </a:pPr>
            <a:endParaRPr lang="en-US" sz="2800" dirty="0" smtClean="0"/>
          </a:p>
          <a:p>
            <a:pPr marL="514350" indent="-514350" algn="l">
              <a:defRPr/>
            </a:pPr>
            <a:r>
              <a:rPr lang="en-US" sz="2800" dirty="0" smtClean="0"/>
              <a:t>“He will come tomorrow.” The adjunct in this sentence is:</a:t>
            </a:r>
          </a:p>
          <a:p>
            <a:pPr marL="514350" indent="-514350" algn="l">
              <a:defRPr/>
            </a:pPr>
            <a:r>
              <a:rPr lang="en-US" sz="2800" dirty="0" smtClean="0"/>
              <a:t>a. He		b. will		c. come		d. tomorrow</a:t>
            </a:r>
          </a:p>
        </p:txBody>
      </p:sp>
    </p:spTree>
    <p:extLst>
      <p:ext uri="{BB962C8B-B14F-4D97-AF65-F5344CB8AC3E}">
        <p14:creationId xmlns:p14="http://schemas.microsoft.com/office/powerpoint/2010/main" val="2644656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Definitions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5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Definitions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buFont typeface="Arial" charset="0"/>
              <a:buNone/>
              <a:defRPr/>
            </a:pPr>
            <a:r>
              <a:rPr lang="en-US" dirty="0" smtClean="0"/>
              <a:t>Some of the terms we defined in our lectures include:</a:t>
            </a:r>
          </a:p>
          <a:p>
            <a:pPr marL="0" algn="l">
              <a:buFont typeface="Arial" charset="0"/>
              <a:buNone/>
              <a:defRPr/>
            </a:pPr>
            <a:r>
              <a:rPr lang="en-US" dirty="0" smtClean="0"/>
              <a:t>Grammar, sentence, statement, question, exclamation, command, intransitive verbs, </a:t>
            </a:r>
            <a:r>
              <a:rPr lang="en-US" dirty="0" err="1" smtClean="0"/>
              <a:t>monotransitive</a:t>
            </a:r>
            <a:r>
              <a:rPr lang="en-US" dirty="0" smtClean="0"/>
              <a:t> verbs, </a:t>
            </a:r>
            <a:r>
              <a:rPr lang="en-US" dirty="0" err="1" smtClean="0"/>
              <a:t>ditransitive</a:t>
            </a:r>
            <a:r>
              <a:rPr lang="en-US" dirty="0" smtClean="0"/>
              <a:t> verbs, modifier, proper noun, common noun, animate, inanimate, count noun, mass noun, collective noun… etc.</a:t>
            </a:r>
          </a:p>
        </p:txBody>
      </p:sp>
    </p:spTree>
    <p:extLst>
      <p:ext uri="{BB962C8B-B14F-4D97-AF65-F5344CB8AC3E}">
        <p14:creationId xmlns:p14="http://schemas.microsoft.com/office/powerpoint/2010/main" val="347881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Sample Questions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/>
              <a:t>Nouns which cannot be preceded by “one” and have no plural form are called:</a:t>
            </a:r>
          </a:p>
          <a:p>
            <a:pPr marL="514350" indent="-514350" algn="l">
              <a:defRPr/>
            </a:pPr>
            <a:r>
              <a:rPr lang="en-US" sz="2800" dirty="0" smtClean="0"/>
              <a:t>a. count  noun		c. mass  noun	</a:t>
            </a:r>
          </a:p>
          <a:p>
            <a:pPr marL="514350" indent="-514350" algn="l">
              <a:defRPr/>
            </a:pPr>
            <a:r>
              <a:rPr lang="en-US" sz="2800" dirty="0" smtClean="0"/>
              <a:t>b. countable noun		d. collective noun</a:t>
            </a:r>
          </a:p>
          <a:p>
            <a:pPr marL="514350" indent="-514350" algn="l">
              <a:defRPr/>
            </a:pPr>
            <a:endParaRPr lang="en-US" sz="2800" dirty="0" smtClean="0"/>
          </a:p>
          <a:p>
            <a:pPr marL="0" indent="-514350" algn="l">
              <a:defRPr/>
            </a:pPr>
            <a:r>
              <a:rPr lang="en-US" sz="2800" dirty="0" smtClean="0"/>
              <a:t>The name of someone or something that is usually imagined to be unique is called:</a:t>
            </a:r>
          </a:p>
          <a:p>
            <a:pPr marL="0" indent="-514350" algn="l">
              <a:defRPr/>
            </a:pPr>
            <a:r>
              <a:rPr lang="en-US" sz="2800" dirty="0" smtClean="0"/>
              <a:t>a. proper noun	c. common noun		</a:t>
            </a:r>
          </a:p>
          <a:p>
            <a:pPr marL="0" indent="-514350" algn="l">
              <a:defRPr/>
            </a:pPr>
            <a:r>
              <a:rPr lang="en-US" sz="2800" dirty="0" smtClean="0"/>
              <a:t>b. generic noun	d. collective noun</a:t>
            </a:r>
          </a:p>
        </p:txBody>
      </p:sp>
    </p:spTree>
    <p:extLst>
      <p:ext uri="{BB962C8B-B14F-4D97-AF65-F5344CB8AC3E}">
        <p14:creationId xmlns:p14="http://schemas.microsoft.com/office/powerpoint/2010/main" val="151929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Classifications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53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Classifications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Many of the terms we covered have different classifications. For example: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We classified verbs into: helping verbs and main verbs.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We also classified verbs into: transitive and intransitive.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We classified pronouns into: personal pronouns, reflexive pronouns and indefinite pronouns.</a:t>
            </a:r>
          </a:p>
        </p:txBody>
      </p:sp>
    </p:spTree>
    <p:extLst>
      <p:ext uri="{BB962C8B-B14F-4D97-AF65-F5344CB8AC3E}">
        <p14:creationId xmlns:p14="http://schemas.microsoft.com/office/powerpoint/2010/main" val="3236185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Sample Questions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buFont typeface="Arial" charset="0"/>
              <a:buNone/>
              <a:defRPr/>
            </a:pPr>
            <a:r>
              <a:rPr lang="en-US" dirty="0" smtClean="0"/>
              <a:t>Which of the underlined pronouns in the following sentences is a reflexive pronoun.</a:t>
            </a:r>
          </a:p>
          <a:p>
            <a:pPr marL="514350" indent="-514350" algn="l">
              <a:defRPr/>
            </a:pPr>
            <a:r>
              <a:rPr lang="en-US" dirty="0" smtClean="0"/>
              <a:t>a. </a:t>
            </a:r>
            <a:r>
              <a:rPr lang="en-US" u="sng" dirty="0" smtClean="0"/>
              <a:t>He</a:t>
            </a:r>
            <a:r>
              <a:rPr lang="en-US" dirty="0" smtClean="0"/>
              <a:t> is here.		c. I did the homework </a:t>
            </a:r>
            <a:r>
              <a:rPr lang="en-US" u="sng" dirty="0" smtClean="0"/>
              <a:t>myself</a:t>
            </a:r>
            <a:r>
              <a:rPr lang="en-US" dirty="0" smtClean="0"/>
              <a:t>.</a:t>
            </a:r>
          </a:p>
          <a:p>
            <a:pPr marL="514350" indent="-514350" algn="l">
              <a:defRPr/>
            </a:pPr>
            <a:r>
              <a:rPr lang="en-US" dirty="0" smtClean="0"/>
              <a:t>b. This car is </a:t>
            </a:r>
            <a:r>
              <a:rPr lang="en-US" u="sng" dirty="0" smtClean="0"/>
              <a:t>mine</a:t>
            </a:r>
            <a:r>
              <a:rPr lang="en-US" dirty="0" smtClean="0"/>
              <a:t>.	d . </a:t>
            </a:r>
            <a:r>
              <a:rPr lang="en-US" u="sng" dirty="0" smtClean="0"/>
              <a:t>Everyone</a:t>
            </a:r>
            <a:r>
              <a:rPr lang="en-US" dirty="0" smtClean="0"/>
              <a:t> came on time.</a:t>
            </a:r>
          </a:p>
          <a:p>
            <a:pPr marL="514350" indent="-514350" algn="l">
              <a:defRPr/>
            </a:pPr>
            <a:r>
              <a:rPr lang="en-US" dirty="0" smtClean="0"/>
              <a:t>Which of the following is NOT one of the types of pronouns?</a:t>
            </a:r>
          </a:p>
          <a:p>
            <a:pPr marL="514350" indent="-514350" algn="l">
              <a:defRPr/>
            </a:pPr>
            <a:r>
              <a:rPr lang="en-US" dirty="0" smtClean="0"/>
              <a:t>a. personal pronouns		c. reflexive pronouns</a:t>
            </a:r>
          </a:p>
          <a:p>
            <a:pPr marL="514350" indent="-514350" algn="l">
              <a:defRPr/>
            </a:pPr>
            <a:r>
              <a:rPr lang="en-US" dirty="0" smtClean="0"/>
              <a:t>b. generic pronouns		d. indefinite pronouns</a:t>
            </a:r>
          </a:p>
          <a:p>
            <a:pPr marL="514350" indent="-514350" algn="l">
              <a:defRPr/>
            </a:pPr>
            <a:endParaRPr lang="en-US" dirty="0" smtClean="0"/>
          </a:p>
          <a:p>
            <a:pPr marL="514350" indent="-514350" algn="l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6981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Rules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6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Rules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We covered a number of grammatical rules in our lectures. The following is an example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subordinating conjunction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that</a:t>
            </a:r>
            <a:r>
              <a:rPr lang="en-US" altLang="ar-SA" dirty="0" smtClean="0">
                <a:cs typeface="Arial" panose="020B0604020202020204" pitchFamily="34" charset="0"/>
              </a:rPr>
              <a:t>” is </a:t>
            </a:r>
            <a:r>
              <a:rPr lang="en-US" altLang="ar-SA" u="sng" dirty="0" smtClean="0">
                <a:cs typeface="Arial" panose="020B0604020202020204" pitchFamily="34" charset="0"/>
              </a:rPr>
              <a:t>obligatory</a:t>
            </a:r>
            <a:r>
              <a:rPr lang="en-US" altLang="ar-SA" dirty="0" smtClean="0">
                <a:cs typeface="Arial" panose="020B0604020202020204" pitchFamily="34" charset="0"/>
              </a:rPr>
              <a:t> in a sentence when the subordinate that-clause is a subject. For example, we cannot delete “that” in the following sentence: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“That the driver could not control his car is obvious.”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6697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Sample Questions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Which of the following that-clauses has an obligatory subordinating conjunction.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a. </a:t>
            </a:r>
            <a:r>
              <a:rPr lang="en-US" altLang="ar-SA" u="sng" dirty="0" smtClean="0">
                <a:cs typeface="Arial" panose="020B0604020202020204" pitchFamily="34" charset="0"/>
              </a:rPr>
              <a:t>That they had an exam last week</a:t>
            </a:r>
            <a:r>
              <a:rPr lang="en-US" altLang="ar-SA" dirty="0" smtClean="0">
                <a:cs typeface="Arial" panose="020B0604020202020204" pitchFamily="34" charset="0"/>
              </a:rPr>
              <a:t> was reason enough for the students not to go on the trip.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b. The students didn’t know </a:t>
            </a:r>
            <a:r>
              <a:rPr lang="en-US" altLang="ar-SA" u="sng" dirty="0" smtClean="0">
                <a:cs typeface="Arial" panose="020B0604020202020204" pitchFamily="34" charset="0"/>
              </a:rPr>
              <a:t>that Ahmed was not notified about the time of the exam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c. The reason is </a:t>
            </a:r>
            <a:r>
              <a:rPr lang="en-US" altLang="ar-SA" u="sng" dirty="0" smtClean="0">
                <a:cs typeface="Arial" panose="020B0604020202020204" pitchFamily="34" charset="0"/>
              </a:rPr>
              <a:t>that no one told him about it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d. They all noticed </a:t>
            </a:r>
            <a:r>
              <a:rPr lang="en-US" altLang="ar-SA" u="sng" dirty="0" smtClean="0">
                <a:cs typeface="Arial" panose="020B0604020202020204" pitchFamily="34" charset="0"/>
              </a:rPr>
              <a:t>that he did not attend the exam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63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General Inquiries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Finite Verbs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•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Finite verbs </a:t>
            </a:r>
            <a:r>
              <a:rPr lang="en-US" altLang="ar-SA" dirty="0" smtClean="0">
                <a:cs typeface="Arial" panose="020B0604020202020204" pitchFamily="34" charset="0"/>
              </a:rPr>
              <a:t>show </a:t>
            </a:r>
            <a:r>
              <a:rPr lang="en-US" altLang="ar-SA" u="sng" dirty="0" smtClean="0">
                <a:cs typeface="Arial" panose="020B0604020202020204" pitchFamily="34" charset="0"/>
              </a:rPr>
              <a:t>tense</a:t>
            </a:r>
            <a:r>
              <a:rPr lang="en-US" altLang="ar-SA" dirty="0" smtClean="0">
                <a:cs typeface="Arial" panose="020B0604020202020204" pitchFamily="34" charset="0"/>
              </a:rPr>
              <a:t>, </a:t>
            </a:r>
            <a:r>
              <a:rPr lang="en-US" altLang="ar-SA" u="sng" dirty="0" smtClean="0">
                <a:cs typeface="Arial" panose="020B0604020202020204" pitchFamily="34" charset="0"/>
              </a:rPr>
              <a:t>person</a:t>
            </a:r>
            <a:r>
              <a:rPr lang="en-US" altLang="ar-SA" dirty="0" smtClean="0">
                <a:cs typeface="Arial" panose="020B0604020202020204" pitchFamily="34" charset="0"/>
              </a:rPr>
              <a:t> and </a:t>
            </a:r>
            <a:r>
              <a:rPr lang="en-US" altLang="ar-SA" u="sng" dirty="0" smtClean="0">
                <a:cs typeface="Arial" panose="020B0604020202020204" pitchFamily="34" charset="0"/>
              </a:rPr>
              <a:t>number</a:t>
            </a:r>
            <a:r>
              <a:rPr lang="en-US" altLang="ar-SA" dirty="0" smtClean="0">
                <a:cs typeface="Arial" panose="020B0604020202020204" pitchFamily="34" charset="0"/>
              </a:rPr>
              <a:t>. 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• To see whether a verb is finite or not try to change the tense, person or number in a sentence.</a:t>
            </a:r>
          </a:p>
          <a:p>
            <a:pPr algn="l"/>
            <a:r>
              <a:rPr lang="en-US" altLang="ar-SA" dirty="0" err="1" smtClean="0">
                <a:cs typeface="Arial" panose="020B0604020202020204" pitchFamily="34" charset="0"/>
              </a:rPr>
              <a:t>e.g</a:t>
            </a:r>
            <a:r>
              <a:rPr lang="en-US" altLang="ar-SA" dirty="0" smtClean="0">
                <a:cs typeface="Arial" panose="020B0604020202020204" pitchFamily="34" charset="0"/>
              </a:rPr>
              <a:t> 1. He is here today. He was here yesterday. </a:t>
            </a:r>
            <a:r>
              <a:rPr lang="en-US" altLang="ar-SA" sz="2800" dirty="0" smtClean="0">
                <a:cs typeface="Arial" panose="020B0604020202020204" pitchFamily="34" charset="0"/>
              </a:rPr>
              <a:t>(tense)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2. He </a:t>
            </a:r>
            <a:r>
              <a:rPr lang="en-US" altLang="ar-SA" u="sng" dirty="0" smtClean="0"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walking. I </a:t>
            </a:r>
            <a:r>
              <a:rPr lang="en-US" altLang="ar-SA" u="sng" dirty="0" smtClean="0">
                <a:cs typeface="Arial" panose="020B0604020202020204" pitchFamily="34" charset="0"/>
              </a:rPr>
              <a:t>am</a:t>
            </a:r>
            <a:r>
              <a:rPr lang="en-US" altLang="ar-SA" dirty="0" smtClean="0">
                <a:cs typeface="Arial" panose="020B0604020202020204" pitchFamily="34" charset="0"/>
              </a:rPr>
              <a:t> walking. (person)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3. The child </a:t>
            </a:r>
            <a:r>
              <a:rPr lang="en-US" altLang="ar-SA" u="sng" dirty="0" smtClean="0">
                <a:cs typeface="Arial" panose="020B0604020202020204" pitchFamily="34" charset="0"/>
              </a:rPr>
              <a:t>has</a:t>
            </a:r>
            <a:r>
              <a:rPr lang="en-US" altLang="ar-SA" dirty="0" smtClean="0">
                <a:cs typeface="Arial" panose="020B0604020202020204" pitchFamily="34" charset="0"/>
              </a:rPr>
              <a:t> slept already. 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children </a:t>
            </a:r>
            <a:r>
              <a:rPr lang="en-US" altLang="ar-SA" u="sng" dirty="0" smtClean="0"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slept already. (number)</a:t>
            </a:r>
          </a:p>
        </p:txBody>
      </p:sp>
    </p:spTree>
    <p:extLst>
      <p:ext uri="{BB962C8B-B14F-4D97-AF65-F5344CB8AC3E}">
        <p14:creationId xmlns:p14="http://schemas.microsoft.com/office/powerpoint/2010/main" val="164619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Heads and Modifiers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• Before you identify the head and the modifier, you need to identify the phrase first.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e.g. The old man has an appointment with his doctor.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In this sentence, we have 3 noun phrases, 1 verb phrase and 1 prepositional phrase. The noun phrases in the previous example are: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the old man</a:t>
            </a:r>
            <a:r>
              <a:rPr lang="en-US" altLang="ar-SA" sz="2800" dirty="0" smtClean="0">
                <a:cs typeface="Arial" panose="020B0604020202020204" pitchFamily="34" charset="0"/>
              </a:rPr>
              <a:t>”,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an appointment</a:t>
            </a:r>
            <a:r>
              <a:rPr lang="en-US" altLang="ar-SA" sz="2800" dirty="0" smtClean="0">
                <a:cs typeface="Arial" panose="020B0604020202020204" pitchFamily="34" charset="0"/>
              </a:rPr>
              <a:t>” and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his doctor</a:t>
            </a:r>
            <a:r>
              <a:rPr lang="en-US" altLang="ar-SA" sz="2800" dirty="0" smtClean="0">
                <a:cs typeface="Arial" panose="020B0604020202020204" pitchFamily="34" charset="0"/>
              </a:rPr>
              <a:t>”. The verb phrase is the simple verb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has</a:t>
            </a:r>
            <a:r>
              <a:rPr lang="en-US" altLang="ar-SA" sz="2800" dirty="0" smtClean="0">
                <a:cs typeface="Arial" panose="020B0604020202020204" pitchFamily="34" charset="0"/>
              </a:rPr>
              <a:t>” The prepositional phrase is the phrase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with his doctor</a:t>
            </a:r>
            <a:r>
              <a:rPr lang="en-US" altLang="ar-SA" sz="2800" dirty="0" smtClean="0">
                <a:cs typeface="Arial" panose="020B0604020202020204" pitchFamily="34" charset="0"/>
              </a:rPr>
              <a:t>” You’ll notice that the noun phrase “his doctor” is part of the prepositional phrase. It is the object of the preposition.</a:t>
            </a:r>
          </a:p>
          <a:p>
            <a:pPr algn="l"/>
            <a:endParaRPr lang="en-US" altLang="ar-SA" sz="2800" dirty="0" smtClean="0">
              <a:cs typeface="Arial" panose="020B0604020202020204" pitchFamily="34" charset="0"/>
            </a:endParaRPr>
          </a:p>
          <a:p>
            <a:pPr algn="l"/>
            <a:endParaRPr lang="en-US" altLang="ar-SA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36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Heads and Modifiers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• An easy way that we can use sometimes to identify many noun phrases is to try to change them to pronouns. For example, we can change the previous sentence to: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u="sng" dirty="0" smtClean="0">
                <a:cs typeface="Arial" panose="020B0604020202020204" pitchFamily="34" charset="0"/>
              </a:rPr>
              <a:t>The old man</a:t>
            </a:r>
            <a:r>
              <a:rPr lang="en-US" altLang="ar-SA" sz="2800" dirty="0" smtClean="0">
                <a:cs typeface="Arial" panose="020B0604020202020204" pitchFamily="34" charset="0"/>
              </a:rPr>
              <a:t> has </a:t>
            </a:r>
            <a:r>
              <a:rPr lang="en-US" altLang="ar-SA" sz="2800" u="sng" dirty="0" smtClean="0">
                <a:cs typeface="Arial" panose="020B0604020202020204" pitchFamily="34" charset="0"/>
              </a:rPr>
              <a:t>an appointment </a:t>
            </a:r>
            <a:r>
              <a:rPr lang="en-US" altLang="ar-SA" sz="2800" dirty="0" smtClean="0">
                <a:cs typeface="Arial" panose="020B0604020202020204" pitchFamily="34" charset="0"/>
              </a:rPr>
              <a:t>with </a:t>
            </a:r>
            <a:r>
              <a:rPr lang="en-US" altLang="ar-SA" sz="2800" u="sng" dirty="0" smtClean="0">
                <a:cs typeface="Arial" panose="020B0604020202020204" pitchFamily="34" charset="0"/>
              </a:rPr>
              <a:t>his doctor</a:t>
            </a:r>
            <a:r>
              <a:rPr lang="en-US" altLang="ar-SA" sz="2800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	</a:t>
            </a:r>
            <a:r>
              <a:rPr lang="en-US" altLang="ar-SA" sz="2800" u="sng" dirty="0" smtClean="0">
                <a:cs typeface="Arial" panose="020B0604020202020204" pitchFamily="34" charset="0"/>
              </a:rPr>
              <a:t>He</a:t>
            </a:r>
            <a:r>
              <a:rPr lang="en-US" altLang="ar-SA" sz="2800" dirty="0" smtClean="0">
                <a:cs typeface="Arial" panose="020B0604020202020204" pitchFamily="34" charset="0"/>
              </a:rPr>
              <a:t> has </a:t>
            </a:r>
            <a:r>
              <a:rPr lang="en-US" altLang="ar-SA" sz="2800" u="sng" dirty="0" smtClean="0">
                <a:cs typeface="Arial" panose="020B0604020202020204" pitchFamily="34" charset="0"/>
              </a:rPr>
              <a:t>this</a:t>
            </a:r>
            <a:r>
              <a:rPr lang="en-US" altLang="ar-SA" sz="2800" dirty="0" smtClean="0">
                <a:cs typeface="Arial" panose="020B0604020202020204" pitchFamily="34" charset="0"/>
              </a:rPr>
              <a:t> with </a:t>
            </a:r>
            <a:r>
              <a:rPr lang="en-US" altLang="ar-SA" sz="2800" u="sng" dirty="0" smtClean="0">
                <a:cs typeface="Arial" panose="020B0604020202020204" pitchFamily="34" charset="0"/>
              </a:rPr>
              <a:t>him</a:t>
            </a:r>
            <a:r>
              <a:rPr lang="en-US" altLang="ar-SA" sz="2800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• Now that we identified the noun phrases, we need to identify the head and the modifiers. The head is a necessary element of the phrase, and the modifiers are optional elements that add to the meaning of the head or limit it. </a:t>
            </a:r>
          </a:p>
        </p:txBody>
      </p:sp>
    </p:spTree>
    <p:extLst>
      <p:ext uri="{BB962C8B-B14F-4D97-AF65-F5344CB8AC3E}">
        <p14:creationId xmlns:p14="http://schemas.microsoft.com/office/powerpoint/2010/main" val="2131832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Heads and Modifiers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In the previous example, the heads of each noun phrase are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man</a:t>
            </a:r>
            <a:r>
              <a:rPr lang="en-US" altLang="ar-SA" sz="2800" dirty="0" smtClean="0">
                <a:cs typeface="Arial" panose="020B0604020202020204" pitchFamily="34" charset="0"/>
              </a:rPr>
              <a:t>”,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appointment</a:t>
            </a:r>
            <a:r>
              <a:rPr lang="en-US" altLang="ar-SA" sz="2800" dirty="0" smtClean="0">
                <a:cs typeface="Arial" panose="020B0604020202020204" pitchFamily="34" charset="0"/>
              </a:rPr>
              <a:t>” and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doctor</a:t>
            </a:r>
            <a:r>
              <a:rPr lang="en-US" altLang="ar-SA" sz="2800" dirty="0" smtClean="0">
                <a:cs typeface="Arial" panose="020B0604020202020204" pitchFamily="34" charset="0"/>
              </a:rPr>
              <a:t>”. The modifiers include: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the</a:t>
            </a:r>
            <a:r>
              <a:rPr lang="en-US" altLang="ar-SA" sz="2800" dirty="0" smtClean="0">
                <a:cs typeface="Arial" panose="020B0604020202020204" pitchFamily="34" charset="0"/>
              </a:rPr>
              <a:t>,” ”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old</a:t>
            </a:r>
            <a:r>
              <a:rPr lang="en-US" altLang="ar-SA" sz="2800" dirty="0" smtClean="0">
                <a:cs typeface="Arial" panose="020B0604020202020204" pitchFamily="34" charset="0"/>
              </a:rPr>
              <a:t>,”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an</a:t>
            </a:r>
            <a:r>
              <a:rPr lang="en-US" altLang="ar-SA" sz="2800" dirty="0" smtClean="0">
                <a:cs typeface="Arial" panose="020B0604020202020204" pitchFamily="34" charset="0"/>
              </a:rPr>
              <a:t>” and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his</a:t>
            </a:r>
            <a:r>
              <a:rPr lang="en-US" altLang="ar-SA" sz="2800" dirty="0" smtClean="0">
                <a:cs typeface="Arial" panose="020B0604020202020204" pitchFamily="34" charset="0"/>
              </a:rPr>
              <a:t>.”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• All these modifiers come </a:t>
            </a:r>
            <a:r>
              <a:rPr lang="en-US" altLang="ar-SA" sz="2800" u="sng" dirty="0" smtClean="0">
                <a:cs typeface="Arial" panose="020B0604020202020204" pitchFamily="34" charset="0"/>
              </a:rPr>
              <a:t>before</a:t>
            </a:r>
            <a:r>
              <a:rPr lang="en-US" altLang="ar-SA" sz="2800" dirty="0" smtClean="0">
                <a:cs typeface="Arial" panose="020B0604020202020204" pitchFamily="34" charset="0"/>
              </a:rPr>
              <a:t> the heads of each phrase, so we call them </a:t>
            </a:r>
            <a:r>
              <a:rPr lang="en-US" altLang="ar-SA" sz="2800" dirty="0" err="1" smtClean="0">
                <a:cs typeface="Arial" panose="020B0604020202020204" pitchFamily="34" charset="0"/>
              </a:rPr>
              <a:t>premodifiers</a:t>
            </a:r>
            <a:r>
              <a:rPr lang="en-US" altLang="ar-SA" sz="2800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Note</a:t>
            </a:r>
            <a:r>
              <a:rPr lang="en-US" altLang="ar-SA" sz="2800" dirty="0" smtClean="0">
                <a:cs typeface="Arial" panose="020B0604020202020204" pitchFamily="34" charset="0"/>
              </a:rPr>
              <a:t>: The head is what determines the type of the phrase. The head of a noun phrase is a noun or a pronoun (e.g. the </a:t>
            </a:r>
            <a:r>
              <a:rPr lang="en-US" altLang="ar-SA" sz="2800" u="sng" dirty="0" smtClean="0">
                <a:cs typeface="Arial" panose="020B0604020202020204" pitchFamily="34" charset="0"/>
              </a:rPr>
              <a:t>man</a:t>
            </a:r>
            <a:r>
              <a:rPr lang="en-US" altLang="ar-SA" sz="2800" dirty="0" smtClean="0">
                <a:cs typeface="Arial" panose="020B0604020202020204" pitchFamily="34" charset="0"/>
              </a:rPr>
              <a:t>, </a:t>
            </a:r>
            <a:r>
              <a:rPr lang="en-US" altLang="ar-SA" sz="2800" u="sng" dirty="0" smtClean="0">
                <a:cs typeface="Arial" panose="020B0604020202020204" pitchFamily="34" charset="0"/>
              </a:rPr>
              <a:t>we</a:t>
            </a:r>
            <a:r>
              <a:rPr lang="en-US" altLang="ar-SA" sz="2800" dirty="0" smtClean="0">
                <a:cs typeface="Arial" panose="020B0604020202020204" pitchFamily="34" charset="0"/>
              </a:rPr>
              <a:t> all). The head of a </a:t>
            </a:r>
            <a:r>
              <a:rPr lang="en-US" altLang="ar-SA" sz="2800" dirty="0" err="1" smtClean="0">
                <a:cs typeface="Arial" panose="020B0604020202020204" pitchFamily="34" charset="0"/>
              </a:rPr>
              <a:t>prepositonal</a:t>
            </a:r>
            <a:r>
              <a:rPr lang="en-US" altLang="ar-SA" sz="2800" dirty="0" smtClean="0">
                <a:cs typeface="Arial" panose="020B0604020202020204" pitchFamily="34" charset="0"/>
              </a:rPr>
              <a:t> phrase is a preposition (e.g. </a:t>
            </a:r>
            <a:r>
              <a:rPr lang="en-US" altLang="ar-SA" sz="2800" u="sng" dirty="0" smtClean="0">
                <a:cs typeface="Arial" panose="020B0604020202020204" pitchFamily="34" charset="0"/>
              </a:rPr>
              <a:t>with</a:t>
            </a:r>
            <a:r>
              <a:rPr lang="en-US" altLang="ar-SA" sz="2800" dirty="0" smtClean="0">
                <a:cs typeface="Arial" panose="020B0604020202020204" pitchFamily="34" charset="0"/>
              </a:rPr>
              <a:t> the doctor). The head of an adjective phrase is an adjective (e.g. very </a:t>
            </a:r>
            <a:r>
              <a:rPr lang="en-US" altLang="ar-SA" sz="2800" u="sng" dirty="0" smtClean="0">
                <a:cs typeface="Arial" panose="020B0604020202020204" pitchFamily="34" charset="0"/>
              </a:rPr>
              <a:t>good</a:t>
            </a:r>
            <a:r>
              <a:rPr lang="en-US" altLang="ar-SA" sz="2800" dirty="0" smtClean="0">
                <a:cs typeface="Arial" panose="020B0604020202020204" pitchFamily="34" charset="0"/>
              </a:rPr>
              <a:t>).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7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Heads and Modifiers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e.g. 2. </a:t>
            </a:r>
            <a:r>
              <a:rPr lang="en-US" altLang="ar-SA" sz="2800" u="sng" dirty="0" smtClean="0">
                <a:cs typeface="Arial" panose="020B0604020202020204" pitchFamily="34" charset="0"/>
              </a:rPr>
              <a:t>The headmaster of the school</a:t>
            </a:r>
            <a:r>
              <a:rPr lang="en-US" altLang="ar-SA" sz="2800" dirty="0" smtClean="0">
                <a:cs typeface="Arial" panose="020B0604020202020204" pitchFamily="34" charset="0"/>
              </a:rPr>
              <a:t> is here.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		</a:t>
            </a:r>
            <a:r>
              <a:rPr lang="en-US" altLang="ar-SA" sz="2800" u="sng" dirty="0" smtClean="0">
                <a:cs typeface="Arial" panose="020B0604020202020204" pitchFamily="34" charset="0"/>
              </a:rPr>
              <a:t>He</a:t>
            </a:r>
            <a:r>
              <a:rPr lang="en-US" altLang="ar-SA" sz="2800" dirty="0" smtClean="0">
                <a:cs typeface="Arial" panose="020B0604020202020204" pitchFamily="34" charset="0"/>
              </a:rPr>
              <a:t> is here.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The head in this noun phrase is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headmaster</a:t>
            </a:r>
            <a:r>
              <a:rPr lang="en-US" altLang="ar-SA" sz="2800" dirty="0" smtClean="0">
                <a:cs typeface="Arial" panose="020B0604020202020204" pitchFamily="34" charset="0"/>
              </a:rPr>
              <a:t>”. The modifier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the</a:t>
            </a:r>
            <a:r>
              <a:rPr lang="en-US" altLang="ar-SA" sz="2800" dirty="0" smtClean="0">
                <a:cs typeface="Arial" panose="020B0604020202020204" pitchFamily="34" charset="0"/>
              </a:rPr>
              <a:t>” is a </a:t>
            </a:r>
            <a:r>
              <a:rPr lang="en-US" altLang="ar-SA" sz="2800" dirty="0" err="1" smtClean="0">
                <a:cs typeface="Arial" panose="020B0604020202020204" pitchFamily="34" charset="0"/>
              </a:rPr>
              <a:t>premodifier</a:t>
            </a:r>
            <a:r>
              <a:rPr lang="en-US" altLang="ar-SA" sz="2800" dirty="0" smtClean="0">
                <a:cs typeface="Arial" panose="020B0604020202020204" pitchFamily="34" charset="0"/>
              </a:rPr>
              <a:t> because it comes </a:t>
            </a:r>
            <a:r>
              <a:rPr lang="en-US" altLang="ar-SA" sz="2800" u="sng" dirty="0" smtClean="0">
                <a:cs typeface="Arial" panose="020B0604020202020204" pitchFamily="34" charset="0"/>
              </a:rPr>
              <a:t>before</a:t>
            </a:r>
            <a:r>
              <a:rPr lang="en-US" altLang="ar-SA" sz="2800" dirty="0" smtClean="0">
                <a:cs typeface="Arial" panose="020B0604020202020204" pitchFamily="34" charset="0"/>
              </a:rPr>
              <a:t> the head. The prepositional phrase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of the school</a:t>
            </a:r>
            <a:r>
              <a:rPr lang="en-US" altLang="ar-SA" sz="2800" dirty="0" smtClean="0">
                <a:cs typeface="Arial" panose="020B0604020202020204" pitchFamily="34" charset="0"/>
              </a:rPr>
              <a:t>” comes </a:t>
            </a:r>
            <a:r>
              <a:rPr lang="en-US" altLang="ar-SA" sz="2800" u="sng" dirty="0" smtClean="0">
                <a:cs typeface="Arial" panose="020B0604020202020204" pitchFamily="34" charset="0"/>
              </a:rPr>
              <a:t>after</a:t>
            </a:r>
            <a:r>
              <a:rPr lang="en-US" altLang="ar-SA" sz="2800" dirty="0" smtClean="0">
                <a:cs typeface="Arial" panose="020B0604020202020204" pitchFamily="34" charset="0"/>
              </a:rPr>
              <a:t> the head and functions as a modifier, so we call it a </a:t>
            </a:r>
            <a:r>
              <a:rPr lang="en-US" altLang="ar-SA" sz="2800" dirty="0" err="1" smtClean="0">
                <a:cs typeface="Arial" panose="020B0604020202020204" pitchFamily="34" charset="0"/>
              </a:rPr>
              <a:t>postmodifier</a:t>
            </a:r>
            <a:r>
              <a:rPr lang="en-US" altLang="ar-SA" sz="2800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Note</a:t>
            </a:r>
            <a:r>
              <a:rPr lang="en-US" altLang="ar-SA" sz="2800" dirty="0" smtClean="0">
                <a:cs typeface="Arial" panose="020B0604020202020204" pitchFamily="34" charset="0"/>
              </a:rPr>
              <a:t>: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The school</a:t>
            </a:r>
            <a:r>
              <a:rPr lang="en-US" altLang="ar-SA" sz="2800" dirty="0" smtClean="0">
                <a:cs typeface="Arial" panose="020B0604020202020204" pitchFamily="34" charset="0"/>
              </a:rPr>
              <a:t>” is another noun phrase in this sentence. It is the object of the preposition “of” and also part of the first noun phrase “the headmaster 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of the school</a:t>
            </a:r>
            <a:r>
              <a:rPr lang="en-US" altLang="ar-SA" sz="2800" dirty="0" smtClean="0">
                <a:cs typeface="Arial" panose="020B0604020202020204" pitchFamily="34" charset="0"/>
              </a:rPr>
              <a:t>”.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326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Complements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e.g. 1. </a:t>
            </a:r>
            <a:r>
              <a:rPr lang="en-US" altLang="ar-SA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The book is</a:t>
            </a:r>
            <a:r>
              <a:rPr lang="en-US" altLang="ar-SA" sz="2800" dirty="0" smtClean="0">
                <a:cs typeface="Arial" panose="020B0604020202020204" pitchFamily="34" charset="0"/>
              </a:rPr>
              <a:t> 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on the desk</a:t>
            </a:r>
            <a:r>
              <a:rPr lang="en-US" altLang="ar-SA" sz="2800" dirty="0" smtClean="0">
                <a:cs typeface="Arial" panose="020B0604020202020204" pitchFamily="34" charset="0"/>
              </a:rPr>
              <a:t>. (complement of subject)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e.g. 2. Ahmed is very </a:t>
            </a:r>
            <a:r>
              <a:rPr lang="en-US" altLang="ar-SA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good</a:t>
            </a:r>
            <a:r>
              <a:rPr lang="en-US" altLang="ar-SA" sz="2800" dirty="0" smtClean="0">
                <a:cs typeface="Arial" panose="020B0604020202020204" pitchFamily="34" charset="0"/>
              </a:rPr>
              <a:t> 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at Mathematics</a:t>
            </a:r>
            <a:r>
              <a:rPr lang="en-US" altLang="ar-SA" sz="2800" dirty="0" smtClean="0">
                <a:cs typeface="Arial" panose="020B0604020202020204" pitchFamily="34" charset="0"/>
              </a:rPr>
              <a:t>. (complement of adjective)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In example 1, we only have </a:t>
            </a:r>
            <a:r>
              <a:rPr lang="en-US" altLang="ar-SA" sz="2800" u="sng" dirty="0" smtClean="0">
                <a:cs typeface="Arial" panose="020B0604020202020204" pitchFamily="34" charset="0"/>
              </a:rPr>
              <a:t>one</a:t>
            </a:r>
            <a:r>
              <a:rPr lang="en-US" altLang="ar-SA" sz="2800" dirty="0" smtClean="0">
                <a:cs typeface="Arial" panose="020B0604020202020204" pitchFamily="34" charset="0"/>
              </a:rPr>
              <a:t> complement: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on the desk</a:t>
            </a:r>
            <a:r>
              <a:rPr lang="en-US" altLang="ar-SA" sz="2800" dirty="0" smtClean="0">
                <a:cs typeface="Arial" panose="020B0604020202020204" pitchFamily="34" charset="0"/>
              </a:rPr>
              <a:t>”. This is the complement of the subject +BE.</a:t>
            </a:r>
          </a:p>
          <a:p>
            <a:pPr algn="l"/>
            <a:r>
              <a:rPr lang="en-US" altLang="ar-SA" sz="2800" dirty="0" smtClean="0">
                <a:cs typeface="Arial" panose="020B0604020202020204" pitchFamily="34" charset="0"/>
              </a:rPr>
              <a:t>In example 2, we have </a:t>
            </a:r>
            <a:r>
              <a:rPr lang="en-US" altLang="ar-SA" sz="2800" u="sng" dirty="0" smtClean="0">
                <a:cs typeface="Arial" panose="020B0604020202020204" pitchFamily="34" charset="0"/>
              </a:rPr>
              <a:t>two</a:t>
            </a:r>
            <a:r>
              <a:rPr lang="en-US" altLang="ar-SA" sz="2800" dirty="0" smtClean="0">
                <a:cs typeface="Arial" panose="020B0604020202020204" pitchFamily="34" charset="0"/>
              </a:rPr>
              <a:t> complements. The first complement: “ 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very good at mathematics</a:t>
            </a:r>
            <a:r>
              <a:rPr lang="en-US" altLang="ar-SA" sz="2800" dirty="0" smtClean="0">
                <a:cs typeface="Arial" panose="020B0604020202020204" pitchFamily="34" charset="0"/>
              </a:rPr>
              <a:t>” is an adjective phrase, and it is the complement of the subject +BE. The second complement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at mathematics</a:t>
            </a:r>
            <a:r>
              <a:rPr lang="en-US" altLang="ar-SA" sz="2800" dirty="0" smtClean="0">
                <a:cs typeface="Arial" panose="020B0604020202020204" pitchFamily="34" charset="0"/>
              </a:rPr>
              <a:t>” is a prepositional phrase, and it is the complement of the adjective “</a:t>
            </a:r>
            <a:r>
              <a:rPr lang="en-US" altLang="ar-SA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good</a:t>
            </a:r>
            <a:r>
              <a:rPr lang="en-US" altLang="ar-SA" sz="2800" dirty="0" smtClean="0">
                <a:cs typeface="Arial" panose="020B0604020202020204" pitchFamily="34" charset="0"/>
              </a:rPr>
              <a:t>”.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0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4266</TotalTime>
  <Words>1096</Words>
  <Application>Microsoft Office PowerPoint</Application>
  <PresentationFormat>A4 Paper (210x297 mm)</PresentationFormat>
  <Paragraphs>122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14</vt:lpstr>
      <vt:lpstr>Review of  Previous Lectures</vt:lpstr>
      <vt:lpstr>Form and Function</vt:lpstr>
      <vt:lpstr>Form</vt:lpstr>
      <vt:lpstr>Form</vt:lpstr>
      <vt:lpstr>Sample Questions</vt:lpstr>
      <vt:lpstr>Function</vt:lpstr>
      <vt:lpstr>Function</vt:lpstr>
      <vt:lpstr>Sample Questions</vt:lpstr>
      <vt:lpstr>Definitions</vt:lpstr>
      <vt:lpstr>Definitions</vt:lpstr>
      <vt:lpstr>Sample Questions</vt:lpstr>
      <vt:lpstr>Classifications</vt:lpstr>
      <vt:lpstr>Classifications</vt:lpstr>
      <vt:lpstr>Sample Questions</vt:lpstr>
      <vt:lpstr>Rules</vt:lpstr>
      <vt:lpstr>Rules</vt:lpstr>
      <vt:lpstr>Sample Questions</vt:lpstr>
      <vt:lpstr>General Inquiries</vt:lpstr>
      <vt:lpstr>Finite Verbs</vt:lpstr>
      <vt:lpstr>Heads and Modifiers</vt:lpstr>
      <vt:lpstr>Heads and Modifiers</vt:lpstr>
      <vt:lpstr>Heads and Modifiers</vt:lpstr>
      <vt:lpstr>Heads and Modifiers</vt:lpstr>
      <vt:lpstr>Complements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161</cp:revision>
  <dcterms:created xsi:type="dcterms:W3CDTF">2014-09-11T06:30:06Z</dcterms:created>
  <dcterms:modified xsi:type="dcterms:W3CDTF">2015-10-25T06:42:36Z</dcterms:modified>
</cp:coreProperties>
</file>