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92172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52463" y="297322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altLang="en-US" sz="2800" dirty="0"/>
              <a:t>Course: Introduction to Linguistics</a:t>
            </a:r>
          </a:p>
          <a:p>
            <a:pPr algn="l"/>
            <a:r>
              <a:rPr lang="en-US" altLang="en-US" sz="3200" b="1" dirty="0">
                <a:solidFill>
                  <a:srgbClr val="7F7F7F"/>
                </a:solidFill>
                <a:cs typeface="Times New Roman" panose="02020603050405020304" pitchFamily="18" charset="0"/>
              </a:rPr>
              <a:t>Instructor: </a:t>
            </a:r>
            <a:r>
              <a:rPr lang="en-US" altLang="en-US" sz="3200" b="1" dirty="0" err="1">
                <a:solidFill>
                  <a:srgbClr val="7F7F7F"/>
                </a:solidFill>
                <a:cs typeface="Times New Roman" panose="02020603050405020304" pitchFamily="18" charset="0"/>
              </a:rPr>
              <a:t>Dr</a:t>
            </a:r>
            <a:r>
              <a:rPr lang="en-US" altLang="en-US" sz="3200" b="1" dirty="0">
                <a:solidFill>
                  <a:srgbClr val="7F7F7F"/>
                </a:solidFill>
                <a:cs typeface="Times New Roman" panose="02020603050405020304" pitchFamily="18" charset="0"/>
              </a:rPr>
              <a:t> Ahmed Al </a:t>
            </a:r>
            <a:r>
              <a:rPr lang="en-US" altLang="en-US" sz="3200" b="1" dirty="0" err="1">
                <a:solidFill>
                  <a:srgbClr val="7F7F7F"/>
                </a:solidFill>
                <a:cs typeface="Times New Roman" panose="02020603050405020304" pitchFamily="18" charset="0"/>
              </a:rPr>
              <a:t>Khateeb</a:t>
            </a:r>
            <a:endParaRPr lang="en-US" altLang="en-US" sz="3200" b="1">
              <a:solidFill>
                <a:srgbClr val="7F7F7F"/>
              </a:solidFill>
              <a:cs typeface="Times New Roman" panose="02020603050405020304" pitchFamily="18" charset="0"/>
            </a:endParaRPr>
          </a:p>
          <a:p>
            <a:pPr algn="ctr"/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1</a:t>
            </a:r>
            <a:endParaRPr lang="en-US" sz="32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Origins of language</a:t>
            </a:r>
          </a:p>
        </p:txBody>
      </p:sp>
    </p:spTree>
    <p:extLst>
      <p:ext uri="{BB962C8B-B14F-4D97-AF65-F5344CB8AC3E}">
        <p14:creationId xmlns:p14="http://schemas.microsoft.com/office/powerpoint/2010/main" val="326239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Introduction to </a:t>
            </a:r>
            <a:r>
              <a:rPr lang="en-US" b="1" dirty="0" smtClean="0"/>
              <a:t>linguistics</a:t>
            </a:r>
            <a:endParaRPr lang="en-US" b="1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600" b="1" u="sng" dirty="0" smtClean="0"/>
              <a:t>Linguistics</a:t>
            </a:r>
            <a:r>
              <a:rPr lang="en-US" sz="2600" dirty="0" smtClean="0"/>
              <a:t> includes the </a:t>
            </a:r>
            <a:r>
              <a:rPr lang="en-US" sz="2600" dirty="0" smtClean="0">
                <a:solidFill>
                  <a:srgbClr val="FF0000"/>
                </a:solidFill>
              </a:rPr>
              <a:t>systematic and scientific study</a:t>
            </a:r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FF0000"/>
                </a:solidFill>
              </a:rPr>
              <a:t>of</a:t>
            </a:r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FF0000"/>
                </a:solidFill>
              </a:rPr>
              <a:t>language.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600" b="1" u="sng" dirty="0" smtClean="0"/>
              <a:t>Linguistics</a:t>
            </a:r>
            <a:r>
              <a:rPr lang="en-US" sz="2600" dirty="0" smtClean="0"/>
              <a:t> is concerned with understanding the structure and nature of language which is divided into: </a:t>
            </a:r>
            <a:r>
              <a:rPr lang="en-US" sz="2600" dirty="0" smtClean="0">
                <a:solidFill>
                  <a:srgbClr val="FF0000"/>
                </a:solidFill>
              </a:rPr>
              <a:t>phonetics, phonology, morphology, syntax, semantics and pragmatics.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600" b="1" u="sng" dirty="0"/>
              <a:t>Linguistics</a:t>
            </a:r>
            <a:r>
              <a:rPr lang="en-US" sz="2600" dirty="0"/>
              <a:t> </a:t>
            </a:r>
            <a:r>
              <a:rPr lang="en-US" sz="2600" dirty="0" smtClean="0"/>
              <a:t>deals with </a:t>
            </a:r>
            <a:r>
              <a:rPr lang="en-GB" sz="2600" dirty="0" smtClean="0"/>
              <a:t>other perspectives on language which are represented in specialized or interdisciplinary branches such as </a:t>
            </a:r>
            <a:r>
              <a:rPr lang="en-GB" sz="2600" dirty="0" smtClean="0">
                <a:solidFill>
                  <a:srgbClr val="FF0000"/>
                </a:solidFill>
              </a:rPr>
              <a:t>sociolinguistics, psycholinguistics, neurolinguistics and second language acquisition.</a:t>
            </a:r>
            <a:endParaRPr lang="en-US" sz="2600" dirty="0" smtClean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sz="2600" dirty="0" smtClean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sz="2600" dirty="0" smtClean="0">
              <a:solidFill>
                <a:srgbClr val="FF0000"/>
              </a:solidFill>
            </a:endParaRPr>
          </a:p>
          <a:p>
            <a:pPr algn="l">
              <a:buFont typeface="Arial" charset="0"/>
              <a:buNone/>
              <a:defRPr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9939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Before we start: we should be aware that: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We do not know how language was originated. Yet, we know that spoken language developed thousand years before written language.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It is estimated that some spoken languages have developed between 100,000 and 50,000 years ago.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Written languages have developed nearly 5000 years ago. </a:t>
            </a:r>
          </a:p>
          <a:p>
            <a:pPr algn="l">
              <a:buFont typeface="Arial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601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Before we start: we should be aware that: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There is ability of producing sounds and vocal patterning which is shared among different creatures such as fish and birds; </a:t>
            </a:r>
            <a:r>
              <a:rPr lang="en-US" dirty="0"/>
              <a:t>but </a:t>
            </a:r>
            <a:r>
              <a:rPr lang="en-US" dirty="0" smtClean="0"/>
              <a:t>that is not </a:t>
            </a:r>
            <a:r>
              <a:rPr lang="en-US" dirty="0"/>
              <a:t>human </a:t>
            </a:r>
            <a:r>
              <a:rPr lang="en-US" dirty="0" smtClean="0"/>
              <a:t>language. </a:t>
            </a: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No physical evidence relating to the speech of our distant ancestors that might tell us how language was existed in the early stages. </a:t>
            </a:r>
            <a:endParaRPr lang="en-US" dirty="0"/>
          </a:p>
          <a:p>
            <a:pPr marL="0" indent="0" algn="l">
              <a:defRPr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algn="l">
              <a:buFont typeface="Arial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35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</p:spPr>
        <p:txBody>
          <a:bodyPr/>
          <a:lstStyle/>
          <a:p>
            <a:pPr algn="l">
              <a:defRPr/>
            </a:pPr>
            <a:r>
              <a:rPr lang="en-US" dirty="0" smtClean="0"/>
              <a:t>Speculations about the sources of the origins of language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en-US" dirty="0" smtClean="0"/>
              <a:t>The divine source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en-US" dirty="0" smtClean="0"/>
              <a:t>The natural sound source (bow-wow/pooh-pooh theories)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en-US" dirty="0" smtClean="0"/>
              <a:t>The social interaction source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en-US" dirty="0" smtClean="0"/>
              <a:t>The physical adaptation source (teeth and lips/mouth and tongue and larynx and pharynx) 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en-US" dirty="0" smtClean="0"/>
              <a:t>The tool-making source (the human brain)</a:t>
            </a:r>
          </a:p>
          <a:p>
            <a:pPr marL="514350" indent="-514350" algn="l">
              <a:buFont typeface="Arial" panose="020B0604020202020204" pitchFamily="34" charset="0"/>
              <a:buAutoNum type="arabicPeriod"/>
              <a:defRPr/>
            </a:pPr>
            <a:r>
              <a:rPr lang="en-US" dirty="0" smtClean="0"/>
              <a:t>The genetic source </a:t>
            </a:r>
            <a:r>
              <a:rPr lang="en-US" dirty="0"/>
              <a:t>(innateness hypothesis)</a:t>
            </a: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564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1. The </a:t>
            </a:r>
            <a:r>
              <a:rPr lang="en-US" dirty="0"/>
              <a:t>divine </a:t>
            </a:r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Divine is related to God or Creator ‘</a:t>
            </a:r>
            <a:r>
              <a:rPr lang="ar-SA" dirty="0" smtClean="0"/>
              <a:t>الهي</a:t>
            </a:r>
            <a:r>
              <a:rPr lang="en-US" dirty="0" smtClean="0"/>
              <a:t>’.</a:t>
            </a:r>
            <a:endParaRPr lang="ar-SA" dirty="0" smtClean="0"/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In most religions, it is believed that language appears to be a divine source that provides human with language.  </a:t>
            </a:r>
            <a:endParaRPr lang="ar-SA" dirty="0" smtClean="0"/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 Some experiments confirm that if human infant get deprived of hearing language around them, they would spontaneously begin using God or Creator-given language in the </a:t>
            </a:r>
            <a:r>
              <a:rPr lang="en-US" dirty="0" err="1" smtClean="0"/>
              <a:t>Psamtik</a:t>
            </a:r>
            <a:r>
              <a:rPr lang="en-US" dirty="0" smtClean="0"/>
              <a:t> story.   </a:t>
            </a:r>
          </a:p>
          <a:p>
            <a:pPr algn="l">
              <a:buFont typeface="Arial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248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1. The </a:t>
            </a:r>
            <a:r>
              <a:rPr lang="en-US" dirty="0"/>
              <a:t>divine </a:t>
            </a:r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Yet, other experiments - of children who lived in isolation without contact with humans - did not confirm the results of divine-source experiments as in the Cases of Victor and </a:t>
            </a:r>
            <a:r>
              <a:rPr lang="en-US" dirty="0" err="1" smtClean="0"/>
              <a:t>Aveyron</a:t>
            </a:r>
            <a:r>
              <a:rPr lang="en-US" dirty="0" smtClean="0"/>
              <a:t> </a:t>
            </a:r>
            <a:r>
              <a:rPr lang="en-US" smtClean="0"/>
              <a:t>who were discovered </a:t>
            </a:r>
            <a:r>
              <a:rPr lang="en-US" dirty="0" smtClean="0"/>
              <a:t>in the 18</a:t>
            </a:r>
            <a:r>
              <a:rPr lang="en-US" baseline="30000" dirty="0" smtClean="0"/>
              <a:t>th</a:t>
            </a:r>
            <a:r>
              <a:rPr lang="en-US" dirty="0" smtClean="0"/>
              <a:t> century; as they did not show a spontaneous language, as in the previous experiment.    </a:t>
            </a:r>
          </a:p>
          <a:p>
            <a:pPr algn="l">
              <a:buFont typeface="Arial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64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2. The </a:t>
            </a:r>
            <a:r>
              <a:rPr lang="en-US" dirty="0"/>
              <a:t>natural sound </a:t>
            </a:r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700" dirty="0" smtClean="0"/>
              <a:t>This view is based on the concept that natural sounds which are attained through </a:t>
            </a:r>
            <a:r>
              <a:rPr lang="en-US" sz="2700" dirty="0"/>
              <a:t>the auditory system </a:t>
            </a:r>
            <a:r>
              <a:rPr lang="en-US" sz="2700" dirty="0" smtClean="0"/>
              <a:t>that develops </a:t>
            </a:r>
            <a:r>
              <a:rPr lang="en-US" sz="2700" dirty="0"/>
              <a:t>before </a:t>
            </a:r>
            <a:r>
              <a:rPr lang="en-US" sz="2700" dirty="0" smtClean="0"/>
              <a:t>birth which later develop to identify sounds in the environment.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700" dirty="0" smtClean="0"/>
              <a:t>This will help humans to connect between </a:t>
            </a:r>
            <a:r>
              <a:rPr lang="en-US" sz="2700" dirty="0" smtClean="0">
                <a:solidFill>
                  <a:srgbClr val="FF0000"/>
                </a:solidFill>
              </a:rPr>
              <a:t>a sound and the thing (or organ) producing that sound</a:t>
            </a:r>
            <a:r>
              <a:rPr lang="en-US" sz="2700" dirty="0" smtClean="0"/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700" dirty="0" smtClean="0"/>
              <a:t>Imitation of natural sounds lead to the development of primitive words (which were heard by early men and women around them).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2700" dirty="0" smtClean="0"/>
              <a:t>Jespersen (1922) called this idea of acquiring natural sounds  ‘Bow-wow’ and ‘Pooh-pooh’ theories. </a:t>
            </a:r>
          </a:p>
          <a:p>
            <a:pPr algn="l">
              <a:buFont typeface="Arial" charset="0"/>
              <a:buNone/>
              <a:defRPr/>
            </a:pPr>
            <a:endParaRPr lang="en-US" sz="2700" dirty="0" smtClean="0"/>
          </a:p>
        </p:txBody>
      </p:sp>
    </p:spTree>
    <p:extLst>
      <p:ext uri="{BB962C8B-B14F-4D97-AF65-F5344CB8AC3E}">
        <p14:creationId xmlns:p14="http://schemas.microsoft.com/office/powerpoint/2010/main" val="57164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</p:spPr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Bow-wow theory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700" smtClean="0">
                <a:cs typeface="Arial" panose="020B0604020202020204" pitchFamily="34" charset="0"/>
              </a:rPr>
              <a:t>It focuses on imitation of sounds then using it to refer to objects (even when they are not present), e.g. Coo-Coo.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700" smtClean="0">
                <a:cs typeface="Arial" panose="020B0604020202020204" pitchFamily="34" charset="0"/>
              </a:rPr>
              <a:t>In every language, there are words which seem to be naturally occurring sounds such as splash and boom; which may refer to sounds similar to the noises they describe.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700" smtClean="0">
                <a:cs typeface="Arial" panose="020B0604020202020204" pitchFamily="34" charset="0"/>
              </a:rPr>
              <a:t>Yet, it is hard to see how soundless things (low branch) or abstract concepts (truth) have been referred to in a language that echoed natural sounds. Therefore, the view that language is only a set of words to describe names for things not always necessary.  </a:t>
            </a:r>
          </a:p>
        </p:txBody>
      </p:sp>
    </p:spTree>
    <p:extLst>
      <p:ext uri="{BB962C8B-B14F-4D97-AF65-F5344CB8AC3E}">
        <p14:creationId xmlns:p14="http://schemas.microsoft.com/office/powerpoint/2010/main" val="2697093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</p:spPr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Pooh-pooh theory</a:t>
            </a:r>
            <a:endParaRPr lang="en-US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While this theory is based on that speech developed from the instinctive sounds people make in emotional circumstances.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So, the original sound of language came from natural cries of emotion such as pain, anger or joy.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Words such as Ah!, Wow!, Ooh! are all used with sudden intakes of breath; unlike when we want to talk which is the opposite.    </a:t>
            </a:r>
          </a:p>
        </p:txBody>
      </p:sp>
    </p:spTree>
    <p:extLst>
      <p:ext uri="{BB962C8B-B14F-4D97-AF65-F5344CB8AC3E}">
        <p14:creationId xmlns:p14="http://schemas.microsoft.com/office/powerpoint/2010/main" val="3735869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</p:spPr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3. The social interaction source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600" smtClean="0">
                <a:cs typeface="Arial" panose="020B0604020202020204" pitchFamily="34" charset="0"/>
              </a:rPr>
              <a:t>This view is based on the idea that the source of our language is the physical effort of several people and interaction which is to be coordinated.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600" smtClean="0">
                <a:cs typeface="Arial" panose="020B0604020202020204" pitchFamily="34" charset="0"/>
              </a:rPr>
              <a:t>It happens when a group of early humans develop a set of hums, groans … etc. that were used when they were carrying things.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600" smtClean="0">
                <a:cs typeface="Arial" panose="020B0604020202020204" pitchFamily="34" charset="0"/>
              </a:rPr>
              <a:t>It claims that the development of human language takes place in a social context through groups.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600" smtClean="0">
                <a:cs typeface="Arial" panose="020B0604020202020204" pitchFamily="34" charset="0"/>
              </a:rPr>
              <a:t>Groups are important particularly in the past to main communication; which had different uses within their social interaction. </a:t>
            </a:r>
          </a:p>
        </p:txBody>
      </p:sp>
    </p:spTree>
    <p:extLst>
      <p:ext uri="{BB962C8B-B14F-4D97-AF65-F5344CB8AC3E}">
        <p14:creationId xmlns:p14="http://schemas.microsoft.com/office/powerpoint/2010/main" val="3489540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4. The physical adaptation source</a:t>
            </a:r>
            <a:endParaRPr 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This source is based on physical features human processes that are distinct from other creatures (particularly non-humans) which may have enabled speech production.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Our (human) ancestors showed adaptation to up-right posture and revised role for the front limbs.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Adaptation (or changed) happened to fossilized skeletal structures which later began to be similar to modern humans.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28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4. The physical adaptation source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This (partial) adaptation appeared to be more relevant to speech.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Such features would not enable speech in some primates; yet they are clues that a creature with similar features might have the capacity for speech production.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037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Teeth </a:t>
            </a:r>
            <a:r>
              <a:rPr lang="en-US" dirty="0"/>
              <a:t>and </a:t>
            </a:r>
            <a:r>
              <a:rPr lang="en-US" dirty="0" smtClean="0"/>
              <a:t>lips</a:t>
            </a: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100" smtClean="0">
                <a:cs typeface="Arial" panose="020B0604020202020204" pitchFamily="34" charset="0"/>
              </a:rPr>
              <a:t>Human teeth are different from other creatures. They are suitable to produce sounds such as </a:t>
            </a:r>
            <a:r>
              <a:rPr lang="en-US" altLang="en-US" sz="3100" b="1" i="1" u="sng" smtClean="0">
                <a:cs typeface="Arial" panose="020B0604020202020204" pitchFamily="34" charset="0"/>
              </a:rPr>
              <a:t>F</a:t>
            </a:r>
            <a:r>
              <a:rPr lang="en-US" altLang="en-US" sz="3100" smtClean="0">
                <a:cs typeface="Arial" panose="020B0604020202020204" pitchFamily="34" charset="0"/>
              </a:rPr>
              <a:t> or </a:t>
            </a:r>
            <a:r>
              <a:rPr lang="en-US" altLang="en-US" sz="3100" b="1" i="1" u="sng" smtClean="0">
                <a:cs typeface="Arial" panose="020B0604020202020204" pitchFamily="34" charset="0"/>
              </a:rPr>
              <a:t>V</a:t>
            </a:r>
            <a:r>
              <a:rPr lang="en-US" altLang="en-US" sz="3100" smtClean="0"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100" smtClean="0">
                <a:cs typeface="Arial" panose="020B0604020202020204" pitchFamily="34" charset="0"/>
              </a:rPr>
              <a:t>Human teeth are upright and suitable for chewing.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100" smtClean="0">
                <a:cs typeface="Arial" panose="020B0604020202020204" pitchFamily="34" charset="0"/>
              </a:rPr>
              <a:t>Human lips have intricate muscle interlacing more than other primates.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100" smtClean="0">
                <a:cs typeface="Arial" panose="020B0604020202020204" pitchFamily="34" charset="0"/>
              </a:rPr>
              <a:t>Human lips are appropriate to produce sounds such as </a:t>
            </a:r>
            <a:r>
              <a:rPr lang="en-US" altLang="en-US" sz="3100" b="1" i="1" u="sng" smtClean="0">
                <a:cs typeface="Arial" panose="020B0604020202020204" pitchFamily="34" charset="0"/>
              </a:rPr>
              <a:t>P</a:t>
            </a:r>
            <a:r>
              <a:rPr lang="en-US" altLang="en-US" sz="3100" smtClean="0">
                <a:cs typeface="Arial" panose="020B0604020202020204" pitchFamily="34" charset="0"/>
              </a:rPr>
              <a:t> or </a:t>
            </a:r>
            <a:r>
              <a:rPr lang="en-US" altLang="en-US" sz="3100" b="1" i="1" u="sng" smtClean="0">
                <a:cs typeface="Arial" panose="020B0604020202020204" pitchFamily="34" charset="0"/>
              </a:rPr>
              <a:t>B</a:t>
            </a:r>
            <a:r>
              <a:rPr lang="en-US" altLang="en-US" sz="3100" smtClean="0">
                <a:cs typeface="Arial" panose="020B0604020202020204" pitchFamily="34" charset="0"/>
              </a:rPr>
              <a:t> and </a:t>
            </a:r>
            <a:r>
              <a:rPr lang="en-US" altLang="en-US" sz="3100" b="1" i="1" u="sng" smtClean="0">
                <a:cs typeface="Arial" panose="020B0604020202020204" pitchFamily="34" charset="0"/>
              </a:rPr>
              <a:t>M</a:t>
            </a:r>
            <a:r>
              <a:rPr lang="en-US" altLang="en-US" sz="3100" smtClean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1006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M</a:t>
            </a:r>
            <a:r>
              <a:rPr lang="en-US" dirty="0" smtClean="0"/>
              <a:t>outh </a:t>
            </a:r>
            <a:r>
              <a:rPr lang="en-US" dirty="0"/>
              <a:t>and </a:t>
            </a:r>
            <a:r>
              <a:rPr lang="en-US" dirty="0" smtClean="0"/>
              <a:t>tongue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smtClean="0">
                <a:cs typeface="Arial" panose="020B0604020202020204" pitchFamily="34" charset="0"/>
              </a:rPr>
              <a:t>Human mouth are small compared to other creatures; as a part of an extended vocal tract with an L-shape not straight path from front to back.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smtClean="0">
                <a:cs typeface="Arial" panose="020B0604020202020204" pitchFamily="34" charset="0"/>
              </a:rPr>
              <a:t>Human tongue are shorter, thicker and more muscular than other creatures; to produce a variety od sounds inside the oral cavity.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smtClean="0">
                <a:cs typeface="Arial" panose="020B0604020202020204" pitchFamily="34" charset="0"/>
              </a:rPr>
              <a:t>The intricate muscles in mouth and tongue and lips and teeth help to articulate a wider range of shapes and a more powerful delivery of sounds produced through these shapes.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z="280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649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L</a:t>
            </a:r>
            <a:r>
              <a:rPr lang="en-US" dirty="0" smtClean="0"/>
              <a:t>arynx </a:t>
            </a:r>
            <a:r>
              <a:rPr lang="en-US" dirty="0"/>
              <a:t>and </a:t>
            </a:r>
            <a:r>
              <a:rPr lang="en-US" dirty="0" smtClean="0"/>
              <a:t>pharynx</a:t>
            </a:r>
            <a:endParaRPr lang="en-US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Human larynx is ‘voice box’ which comprises of vocal folds and vocal cords; which different other creatures larynx.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Larynx helps human to choke on pieces of food.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Human pharynx has a longer cavity than many other creatures; which works as a resonator for increased range and clarity of the sounds produced through the larynx and vocal tract.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184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L</a:t>
            </a:r>
            <a:r>
              <a:rPr lang="en-US" dirty="0" smtClean="0"/>
              <a:t>arynx </a:t>
            </a:r>
            <a:r>
              <a:rPr lang="en-US" dirty="0"/>
              <a:t>and </a:t>
            </a:r>
            <a:r>
              <a:rPr lang="en-US" dirty="0" smtClean="0"/>
              <a:t>pharynx</a:t>
            </a:r>
            <a:endParaRPr lang="en-US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Therefore, there are advantages of getting this extra vocal power to outweigh the potential disadvantages from an increased risk of chocking which might lead to death. 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918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algn="l">
              <a:defRPr/>
            </a:pPr>
            <a:r>
              <a:rPr lang="en-US" dirty="0" smtClean="0"/>
              <a:t>5. The </a:t>
            </a:r>
            <a:r>
              <a:rPr lang="en-US" dirty="0"/>
              <a:t>tool-making </a:t>
            </a:r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It is speculated that human hands and manual gestures may have been a precursor of language.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Two million years ago, human managed to develop preferential right-handedness and had become able to make stone tools; tool-making is evidence of a brain at work.  </a:t>
            </a:r>
          </a:p>
        </p:txBody>
      </p:sp>
    </p:spTree>
    <p:extLst>
      <p:ext uri="{BB962C8B-B14F-4D97-AF65-F5344CB8AC3E}">
        <p14:creationId xmlns:p14="http://schemas.microsoft.com/office/powerpoint/2010/main" val="2058913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human </a:t>
            </a:r>
            <a:r>
              <a:rPr lang="en-US" dirty="0" smtClean="0"/>
              <a:t>brain (1)</a:t>
            </a:r>
            <a:endParaRPr lang="en-US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000" smtClean="0">
                <a:cs typeface="Arial" panose="020B0604020202020204" pitchFamily="34" charset="0"/>
              </a:rPr>
              <a:t>The human brain is </a:t>
            </a:r>
            <a:r>
              <a:rPr lang="en-US" altLang="en-US" sz="3000" smtClean="0">
                <a:solidFill>
                  <a:srgbClr val="FF0000"/>
                </a:solidFill>
                <a:cs typeface="Arial" panose="020B0604020202020204" pitchFamily="34" charset="0"/>
              </a:rPr>
              <a:t>lateralized</a:t>
            </a:r>
            <a:r>
              <a:rPr lang="en-US" altLang="en-US" sz="3000" smtClean="0">
                <a:cs typeface="Arial" panose="020B0604020202020204" pitchFamily="34" charset="0"/>
              </a:rPr>
              <a:t>; where it has different functions for each hemisphere.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000" smtClean="0">
                <a:cs typeface="Arial" panose="020B0604020202020204" pitchFamily="34" charset="0"/>
              </a:rPr>
              <a:t>Left hemisphere of the brain is responsible for complex vocalization and speaking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000" smtClean="0">
                <a:cs typeface="Arial" panose="020B0604020202020204" pitchFamily="34" charset="0"/>
              </a:rPr>
              <a:t>Interestingly, motor cortex that controls the muscles of the arms and hands is next to articulatory muscles of face and jaw. It is believed that there is a connection between the </a:t>
            </a:r>
            <a:r>
              <a:rPr lang="en-US" altLang="en-US" sz="3000" smtClean="0">
                <a:solidFill>
                  <a:srgbClr val="92D050"/>
                </a:solidFill>
                <a:cs typeface="Arial" panose="020B0604020202020204" pitchFamily="34" charset="0"/>
              </a:rPr>
              <a:t>language-using</a:t>
            </a:r>
            <a:r>
              <a:rPr lang="en-US" altLang="en-US" sz="3000" smtClean="0">
                <a:cs typeface="Arial" panose="020B0604020202020204" pitchFamily="34" charset="0"/>
              </a:rPr>
              <a:t> and </a:t>
            </a:r>
            <a:r>
              <a:rPr lang="en-US" altLang="en-US" sz="3000" smtClean="0">
                <a:solidFill>
                  <a:srgbClr val="92D050"/>
                </a:solidFill>
                <a:cs typeface="Arial" panose="020B0604020202020204" pitchFamily="34" charset="0"/>
              </a:rPr>
              <a:t>tool-using abilities of humans</a:t>
            </a:r>
            <a:r>
              <a:rPr lang="en-US" altLang="en-US" sz="3000" smtClean="0">
                <a:cs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274631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The human </a:t>
            </a:r>
            <a:r>
              <a:rPr lang="en-US" dirty="0" smtClean="0"/>
              <a:t>brain (2)</a:t>
            </a:r>
            <a:endParaRPr 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smtClean="0">
                <a:cs typeface="Arial" panose="020B0604020202020204" pitchFamily="34" charset="0"/>
              </a:rPr>
              <a:t>Many speculative proposals argue that the origins of speech is based on human producing single noises to indicate objects in their environment. Yet, it lacks </a:t>
            </a:r>
            <a:r>
              <a:rPr lang="en-US" altLang="en-US" sz="2800" smtClean="0">
                <a:solidFill>
                  <a:srgbClr val="FF0000"/>
                </a:solidFill>
                <a:cs typeface="Arial" panose="020B0604020202020204" pitchFamily="34" charset="0"/>
              </a:rPr>
              <a:t>structural</a:t>
            </a:r>
            <a:r>
              <a:rPr lang="en-US" altLang="en-US" sz="2800" smtClean="0">
                <a:cs typeface="Arial" panose="020B0604020202020204" pitchFamily="34" charset="0"/>
              </a:rPr>
              <a:t> </a:t>
            </a:r>
            <a:r>
              <a:rPr lang="en-US" altLang="en-US" sz="2800" smtClean="0">
                <a:solidFill>
                  <a:srgbClr val="FF0000"/>
                </a:solidFill>
                <a:cs typeface="Arial" panose="020B0604020202020204" pitchFamily="34" charset="0"/>
              </a:rPr>
              <a:t>organization</a:t>
            </a:r>
            <a:r>
              <a:rPr lang="en-US" altLang="en-US" sz="2800" smtClean="0">
                <a:cs typeface="Arial" panose="020B0604020202020204" pitchFamily="34" charset="0"/>
              </a:rPr>
              <a:t>. All languages require the organizing and combining of sounds and signs in specific arrangement. </a:t>
            </a:r>
          </a:p>
        </p:txBody>
      </p:sp>
    </p:spTree>
    <p:extLst>
      <p:ext uri="{BB962C8B-B14F-4D97-AF65-F5344CB8AC3E}">
        <p14:creationId xmlns:p14="http://schemas.microsoft.com/office/powerpoint/2010/main" val="4165116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/>
              <a:t>The human </a:t>
            </a:r>
            <a:r>
              <a:rPr lang="en-US" dirty="0" smtClean="0"/>
              <a:t>brain (3)</a:t>
            </a:r>
            <a:endParaRPr lang="en-US" dirty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smtClean="0">
                <a:solidFill>
                  <a:srgbClr val="FF0000"/>
                </a:solidFill>
                <a:cs typeface="Arial" panose="020B0604020202020204" pitchFamily="34" charset="0"/>
              </a:rPr>
              <a:t>In terms of tool-making</a:t>
            </a:r>
            <a:r>
              <a:rPr lang="en-US" altLang="en-US" sz="2800" smtClean="0">
                <a:cs typeface="Arial" panose="020B0604020202020204" pitchFamily="34" charset="0"/>
              </a:rPr>
              <a:t>, it is not enough for human to grasp one rock (to make one sound) but need to bring two rocks to create proper contact with the first and to develop a tool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smtClean="0">
                <a:solidFill>
                  <a:srgbClr val="FF0000"/>
                </a:solidFill>
                <a:cs typeface="Arial" panose="020B0604020202020204" pitchFamily="34" charset="0"/>
              </a:rPr>
              <a:t>In terms of language structure</a:t>
            </a:r>
            <a:r>
              <a:rPr lang="en-US" altLang="en-US" sz="2800" smtClean="0">
                <a:cs typeface="Arial" panose="020B0604020202020204" pitchFamily="34" charset="0"/>
              </a:rPr>
              <a:t>, the human may have developed the naming ability first for producing consistent noise; then to bring another specific noise to build a complex message.   </a:t>
            </a:r>
          </a:p>
        </p:txBody>
      </p:sp>
    </p:spTree>
    <p:extLst>
      <p:ext uri="{BB962C8B-B14F-4D97-AF65-F5344CB8AC3E}">
        <p14:creationId xmlns:p14="http://schemas.microsoft.com/office/powerpoint/2010/main" val="1571391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6. The </a:t>
            </a:r>
            <a:r>
              <a:rPr lang="en-US" dirty="0"/>
              <a:t>genetic </a:t>
            </a:r>
            <a:r>
              <a:rPr lang="en-US" dirty="0" smtClean="0"/>
              <a:t>source (innateness hypothesis)</a:t>
            </a:r>
            <a:endParaRPr lang="en-US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The human baby are born with larynx that is higher in the throat that is to breathe and drink at the same time.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After a few months, the larynx descends, the brain develops and start walking and talking.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In fact, young child’s language is complex and seen as more than physical adaption of species. It seems that language is an innate feature; what is known as ‘innateness hypothesis’ 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868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6. The </a:t>
            </a:r>
            <a:r>
              <a:rPr lang="en-US" dirty="0"/>
              <a:t>genetic </a:t>
            </a:r>
            <a:r>
              <a:rPr lang="en-US" dirty="0" smtClean="0"/>
              <a:t>source (innateness hypothesis)</a:t>
            </a:r>
            <a:endParaRPr lang="en-US" dirty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The ‘innateness hypothesis’ refers to something in human genetics as the source, possibly a crucial mutation.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mtClean="0">
                <a:cs typeface="Arial" panose="020B0604020202020204" pitchFamily="34" charset="0"/>
              </a:rPr>
              <a:t>As we consider this hypothesis, there is a movement from fossil evidence or the physical source of adaptation towards analogies with how computer work (being pre-programmed or hard-wired)    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243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l">
              <a:defRPr/>
            </a:pPr>
            <a:r>
              <a:rPr lang="en-US" dirty="0" smtClean="0"/>
              <a:t>6. The </a:t>
            </a:r>
            <a:r>
              <a:rPr lang="en-US" dirty="0"/>
              <a:t>genetic </a:t>
            </a:r>
            <a:r>
              <a:rPr lang="en-US" dirty="0" smtClean="0"/>
              <a:t>source (innateness hypothesis)</a:t>
            </a:r>
            <a:endParaRPr 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Yet, we are not sure when this rapidly genetic change might take place or how it might relate to the physical adaptation. </a:t>
            </a:r>
          </a:p>
          <a:p>
            <a:pPr marL="0" indent="0" algn="l">
              <a:defRPr/>
            </a:pPr>
            <a:r>
              <a:rPr lang="en-US" dirty="0" smtClean="0"/>
              <a:t>       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9063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31</TotalTime>
  <Words>1599</Words>
  <Application>Microsoft Office PowerPoint</Application>
  <PresentationFormat>A4 Paper (210x297 mm)</PresentationFormat>
  <Paragraphs>107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ae_AlMateen</vt:lpstr>
      <vt:lpstr>Arial</vt:lpstr>
      <vt:lpstr>Calibri</vt:lpstr>
      <vt:lpstr>Times New Roman</vt:lpstr>
      <vt:lpstr>Office Theme</vt:lpstr>
      <vt:lpstr>PowerPoint Presentation</vt:lpstr>
      <vt:lpstr>Lecture 1</vt:lpstr>
      <vt:lpstr>Introduction to linguistics</vt:lpstr>
      <vt:lpstr>Before we start: we should be aware that:</vt:lpstr>
      <vt:lpstr>Before we start: we should be aware that:</vt:lpstr>
      <vt:lpstr>Speculations about the sources of the origins of language</vt:lpstr>
      <vt:lpstr>1. The divine source</vt:lpstr>
      <vt:lpstr>1. The divine source</vt:lpstr>
      <vt:lpstr>2. The natural sound source</vt:lpstr>
      <vt:lpstr>Bow-wow theory</vt:lpstr>
      <vt:lpstr>Pooh-pooh theory</vt:lpstr>
      <vt:lpstr>3. The social interaction source</vt:lpstr>
      <vt:lpstr>4. The physical adaptation source</vt:lpstr>
      <vt:lpstr>4. The physical adaptation source</vt:lpstr>
      <vt:lpstr>Teeth and lips</vt:lpstr>
      <vt:lpstr>Mouth and tongue</vt:lpstr>
      <vt:lpstr>Larynx and pharynx</vt:lpstr>
      <vt:lpstr>Larynx and pharynx</vt:lpstr>
      <vt:lpstr>5. The tool-making source</vt:lpstr>
      <vt:lpstr>The human brain (1)</vt:lpstr>
      <vt:lpstr>The human brain (2)</vt:lpstr>
      <vt:lpstr>The human brain (3)</vt:lpstr>
      <vt:lpstr>6. The genetic source (innateness hypothesis)</vt:lpstr>
      <vt:lpstr>6. The genetic source (innateness hypothesis)</vt:lpstr>
      <vt:lpstr>6. The genetic source (innateness hypothesis)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3</cp:lastModifiedBy>
  <cp:revision>9</cp:revision>
  <dcterms:created xsi:type="dcterms:W3CDTF">2014-09-11T06:30:06Z</dcterms:created>
  <dcterms:modified xsi:type="dcterms:W3CDTF">2016-10-02T09:51:34Z</dcterms:modified>
</cp:coreProperties>
</file>