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5"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4" d="100"/>
          <a:sy n="74" d="100"/>
        </p:scale>
        <p:origin x="1032" y="7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10/5/2016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2940251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a:prstGeom prst="rect">
            <a:avLst/>
          </a:prstGeo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95300" y="1600200"/>
            <a:ext cx="89154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7"/>
          <p:cNvSpPr>
            <a:spLocks noChangeArrowheads="1"/>
          </p:cNvSpPr>
          <p:nvPr userDrawn="1"/>
        </p:nvSpPr>
        <p:spPr bwMode="auto">
          <a:xfrm>
            <a:off x="4876800" y="6367463"/>
            <a:ext cx="681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altLang="en-US" sz="1600" smtClean="0">
                <a:solidFill>
                  <a:schemeClr val="bg1"/>
                </a:solidFill>
                <a:latin typeface="Calibri" panose="020F0502020204030204" pitchFamily="34" charset="0"/>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2018113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992560" y="6324600"/>
            <a:ext cx="891344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9"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1"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3" name="Rectangle 12"/>
          <p:cNvSpPr/>
          <p:nvPr userDrawn="1"/>
        </p:nvSpPr>
        <p:spPr>
          <a:xfrm>
            <a:off x="992560" y="6581001"/>
            <a:ext cx="2757486" cy="253916"/>
          </a:xfrm>
          <a:prstGeom prst="rect">
            <a:avLst/>
          </a:prstGeom>
        </p:spPr>
        <p:txBody>
          <a:bodyPr wrap="none">
            <a:spAutoFit/>
          </a:bodyPr>
          <a:lstStyle/>
          <a:p>
            <a:pPr algn="l" rtl="0" fontAlgn="auto">
              <a:spcBef>
                <a:spcPts val="0"/>
              </a:spcBef>
              <a:spcAft>
                <a:spcPts val="0"/>
              </a:spcAft>
              <a:defRPr/>
            </a:pPr>
            <a:r>
              <a:rPr lang="en-US" sz="1050" dirty="0" smtClean="0">
                <a:solidFill>
                  <a:schemeClr val="bg1"/>
                </a:solidFill>
                <a:latin typeface="+mn-lt"/>
                <a:cs typeface="+mn-cs"/>
              </a:rPr>
              <a:t>Deanship of E-Learning and Distance Education</a:t>
            </a:r>
            <a:endParaRPr lang="en-US" sz="1050" dirty="0">
              <a:solidFill>
                <a:schemeClr val="bg1"/>
              </a:solidFill>
              <a:latin typeface="+mn-lt"/>
              <a:cs typeface="+mn-cs"/>
            </a:endParaRPr>
          </a:p>
        </p:txBody>
      </p:sp>
      <p:sp>
        <p:nvSpPr>
          <p:cNvPr id="14" name="Rectangle 13"/>
          <p:cNvSpPr/>
          <p:nvPr userDrawn="1"/>
        </p:nvSpPr>
        <p:spPr>
          <a:xfrm>
            <a:off x="992560" y="6392361"/>
            <a:ext cx="2643398" cy="276999"/>
          </a:xfrm>
          <a:prstGeom prst="rect">
            <a:avLst/>
          </a:prstGeom>
        </p:spPr>
        <p:txBody>
          <a:bodyPr wrap="square">
            <a:spAutoFit/>
          </a:bodyPr>
          <a:lstStyle/>
          <a:p>
            <a:pPr algn="l" rtl="0" fontAlgn="auto">
              <a:spcBef>
                <a:spcPts val="0"/>
              </a:spcBef>
              <a:spcAft>
                <a:spcPts val="0"/>
              </a:spcAft>
              <a:defRPr/>
            </a:pPr>
            <a:r>
              <a:rPr lang="ar-SA" sz="1200" b="0" dirty="0" smtClean="0">
                <a:solidFill>
                  <a:schemeClr val="bg1"/>
                </a:solidFill>
                <a:latin typeface="+mn-lt"/>
                <a:cs typeface="+mn-cs"/>
              </a:rPr>
              <a:t>عمادة التعلم</a:t>
            </a:r>
            <a:r>
              <a:rPr lang="ar-SA" sz="1200" b="0" baseline="0" dirty="0" smtClean="0">
                <a:solidFill>
                  <a:schemeClr val="bg1"/>
                </a:solidFill>
                <a:latin typeface="+mn-lt"/>
                <a:cs typeface="+mn-cs"/>
              </a:rPr>
              <a:t> الإلكتروني والتعليم عن بعد</a:t>
            </a:r>
            <a:endParaRPr lang="en-US" sz="1200" b="0" dirty="0">
              <a:solidFill>
                <a:schemeClr val="bg1"/>
              </a:solidFill>
              <a:latin typeface="+mn-lt"/>
              <a:cs typeface="+mn-cs"/>
            </a:endParaRPr>
          </a:p>
        </p:txBody>
      </p:sp>
      <p:sp>
        <p:nvSpPr>
          <p:cNvPr id="16" name="Rectangle 15"/>
          <p:cNvSpPr/>
          <p:nvPr userDrawn="1"/>
        </p:nvSpPr>
        <p:spPr>
          <a:xfrm>
            <a:off x="5961112" y="6468189"/>
            <a:ext cx="3888432" cy="246221"/>
          </a:xfrm>
          <a:prstGeom prst="rect">
            <a:avLst/>
          </a:prstGeom>
        </p:spPr>
        <p:txBody>
          <a:bodyPr wrap="square">
            <a:spAutoFit/>
          </a:bodyPr>
          <a:lstStyle/>
          <a:p>
            <a:pPr algn="r" rtl="1" fontAlgn="auto">
              <a:spcBef>
                <a:spcPts val="0"/>
              </a:spcBef>
              <a:spcAft>
                <a:spcPts val="0"/>
              </a:spcAft>
              <a:defRPr/>
            </a:pPr>
            <a:r>
              <a:rPr lang="ar-SA" sz="1000" b="0" i="0" kern="1200" dirty="0" smtClean="0">
                <a:solidFill>
                  <a:schemeClr val="bg1"/>
                </a:solidFill>
                <a:effectLst/>
                <a:latin typeface="Arial" pitchFamily="34" charset="0"/>
                <a:ea typeface="+mn-ea"/>
                <a:cs typeface="Arial" pitchFamily="34" charset="0"/>
              </a:rPr>
              <a:t>جميع الحقوق محفوظة لجامعة الملك فيصل ©</a:t>
            </a:r>
            <a:r>
              <a:rPr lang="en-US" sz="1000" b="0" i="0" kern="1200" dirty="0" smtClean="0">
                <a:solidFill>
                  <a:schemeClr val="bg1"/>
                </a:solidFill>
                <a:effectLst/>
                <a:latin typeface="Arial" pitchFamily="34" charset="0"/>
                <a:ea typeface="+mn-ea"/>
                <a:cs typeface="Arial" pitchFamily="34" charset="0"/>
              </a:rPr>
              <a:t> All Rights Reserved for KFU </a:t>
            </a:r>
            <a:endParaRPr lang="en-US" sz="1000" b="0" dirty="0">
              <a:solidFill>
                <a:schemeClr val="bg1"/>
              </a:solidFill>
              <a:latin typeface="+mn-lt"/>
              <a:cs typeface="+mn-cs"/>
            </a:endParaRPr>
          </a:p>
        </p:txBody>
      </p:sp>
      <p:pic>
        <p:nvPicPr>
          <p:cNvPr id="17" name="Picture 16"/>
          <p:cNvPicPr>
            <a:picLocks noChangeAspect="1"/>
          </p:cNvPicPr>
          <p:nvPr userDrawn="1"/>
        </p:nvPicPr>
        <p:blipFill rotWithShape="1">
          <a:blip r:embed="rId14" cstate="print">
            <a:extLst>
              <a:ext uri="{28A0092B-C50C-407E-A947-70E740481C1C}">
                <a14:useLocalDpi xmlns:a14="http://schemas.microsoft.com/office/drawing/2010/main" val="0"/>
              </a:ext>
            </a:extLst>
          </a:blip>
          <a:srcRect b="21528"/>
          <a:stretch/>
        </p:blipFill>
        <p:spPr>
          <a:xfrm>
            <a:off x="54693" y="6324600"/>
            <a:ext cx="865859" cy="471844"/>
          </a:xfrm>
          <a:prstGeom prst="rect">
            <a:avLst/>
          </a:prstGeom>
        </p:spPr>
      </p:pic>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652463" y="2973220"/>
            <a:ext cx="5099050" cy="2590800"/>
          </a:xfrm>
          <a:prstGeom prst="rect">
            <a:avLst/>
          </a:prstGeom>
          <a:noFill/>
          <a:ln w="9525">
            <a:noFill/>
            <a:miter lim="800000"/>
            <a:headEnd/>
            <a:tailEnd/>
          </a:ln>
        </p:spPr>
        <p:txBody>
          <a:bodyPr anchor="ctr"/>
          <a:lstStyle/>
          <a:p>
            <a:pPr algn="l"/>
            <a:r>
              <a:rPr lang="en-US" altLang="en-US" sz="2800" dirty="0"/>
              <a:t>Course: Introduction to Linguistics</a:t>
            </a:r>
          </a:p>
          <a:p>
            <a:pPr algn="l"/>
            <a:r>
              <a:rPr lang="en-US" altLang="en-US" sz="3200" b="1" dirty="0">
                <a:solidFill>
                  <a:srgbClr val="7F7F7F"/>
                </a:solidFill>
                <a:cs typeface="Times New Roman" panose="02020603050405020304" pitchFamily="18" charset="0"/>
              </a:rPr>
              <a:t>Instructor: </a:t>
            </a:r>
            <a:r>
              <a:rPr lang="en-US" altLang="en-US" sz="3200" b="1" dirty="0" err="1">
                <a:solidFill>
                  <a:srgbClr val="7F7F7F"/>
                </a:solidFill>
                <a:cs typeface="Times New Roman" panose="02020603050405020304" pitchFamily="18" charset="0"/>
              </a:rPr>
              <a:t>Dr</a:t>
            </a:r>
            <a:r>
              <a:rPr lang="en-US" altLang="en-US" sz="3200" b="1" dirty="0">
                <a:solidFill>
                  <a:srgbClr val="7F7F7F"/>
                </a:solidFill>
                <a:cs typeface="Times New Roman" panose="02020603050405020304" pitchFamily="18" charset="0"/>
              </a:rPr>
              <a:t> Ahmed Al </a:t>
            </a:r>
            <a:r>
              <a:rPr lang="en-US" altLang="en-US" sz="3200" b="1" dirty="0" err="1">
                <a:solidFill>
                  <a:srgbClr val="7F7F7F"/>
                </a:solidFill>
                <a:cs typeface="Times New Roman" panose="02020603050405020304" pitchFamily="18" charset="0"/>
              </a:rPr>
              <a:t>Khateeb</a:t>
            </a:r>
            <a:endParaRPr lang="en-US" altLang="en-US" sz="3200" b="1">
              <a:solidFill>
                <a:srgbClr val="7F7F7F"/>
              </a:solidFill>
              <a:cs typeface="Times New Roman" panose="02020603050405020304" pitchFamily="18" charset="0"/>
            </a:endParaRPr>
          </a:p>
          <a:p>
            <a:pPr algn="ct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extLst>
      <p:ext uri="{BB962C8B-B14F-4D97-AF65-F5344CB8AC3E}">
        <p14:creationId xmlns:p14="http://schemas.microsoft.com/office/powerpoint/2010/main" val="39803942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defRPr/>
            </a:pPr>
            <a:r>
              <a:rPr lang="en-US" sz="3200" b="1" spc="-150" dirty="0" smtClean="0">
                <a:solidFill>
                  <a:srgbClr val="376092"/>
                </a:solidFill>
                <a:latin typeface="ae_AlMateen" pitchFamily="2" charset="-78"/>
                <a:cs typeface="ae_AlMateen" pitchFamily="2" charset="-78"/>
              </a:rPr>
              <a:t>Lecture  2</a:t>
            </a:r>
            <a:endParaRPr lang="en-US" sz="3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defRPr/>
            </a:pPr>
            <a:r>
              <a:rPr lang="en-US" dirty="0" smtClean="0"/>
              <a:t>Animals </a:t>
            </a:r>
            <a:r>
              <a:rPr lang="en-US" smtClean="0"/>
              <a:t>and </a:t>
            </a:r>
            <a:r>
              <a:rPr lang="en-US"/>
              <a:t>H</a:t>
            </a:r>
            <a:r>
              <a:rPr lang="en-US" smtClean="0"/>
              <a:t>uman </a:t>
            </a:r>
            <a:r>
              <a:rPr lang="en-US" dirty="0"/>
              <a:t>L</a:t>
            </a:r>
            <a:r>
              <a:rPr lang="en-US" smtClean="0"/>
              <a:t>anguage</a:t>
            </a:r>
            <a:endParaRPr lang="en-US" dirty="0" smtClean="0"/>
          </a:p>
        </p:txBody>
      </p:sp>
    </p:spTree>
    <p:extLst>
      <p:ext uri="{BB962C8B-B14F-4D97-AF65-F5344CB8AC3E}">
        <p14:creationId xmlns:p14="http://schemas.microsoft.com/office/powerpoint/2010/main" val="2998479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Two key questions to think about:</a:t>
            </a:r>
            <a:endParaRPr lang="en-US" dirty="0"/>
          </a:p>
        </p:txBody>
      </p:sp>
      <p:sp>
        <p:nvSpPr>
          <p:cNvPr id="15363" name="Content Placeholder 2"/>
          <p:cNvSpPr>
            <a:spLocks noGrp="1"/>
          </p:cNvSpPr>
          <p:nvPr>
            <p:ph idx="1"/>
          </p:nvPr>
        </p:nvSpPr>
        <p:spPr/>
        <p:txBody>
          <a:bodyPr/>
          <a:lstStyle/>
          <a:p>
            <a:pPr marL="457200" indent="-457200" algn="l">
              <a:buFontTx/>
              <a:buChar char="-"/>
              <a:defRPr/>
            </a:pPr>
            <a:r>
              <a:rPr lang="en-US" dirty="0" smtClean="0"/>
              <a:t>Is it possible that a creature could learn to communicate with humans using language? </a:t>
            </a:r>
          </a:p>
          <a:p>
            <a:pPr marL="457200" indent="-457200" algn="l">
              <a:buFontTx/>
              <a:buChar char="-"/>
              <a:defRPr/>
            </a:pPr>
            <a:r>
              <a:rPr lang="en-US" dirty="0" smtClean="0"/>
              <a:t>Does human language have properties that make it so unique to be learned by other creatures?</a:t>
            </a:r>
          </a:p>
          <a:p>
            <a:pPr algn="l">
              <a:buFont typeface="Arial" charset="0"/>
              <a:buNone/>
              <a:defRPr/>
            </a:pPr>
            <a:endParaRPr lang="en-US" dirty="0" smtClean="0"/>
          </a:p>
        </p:txBody>
      </p:sp>
    </p:spTree>
    <p:extLst>
      <p:ext uri="{BB962C8B-B14F-4D97-AF65-F5344CB8AC3E}">
        <p14:creationId xmlns:p14="http://schemas.microsoft.com/office/powerpoint/2010/main" val="18602635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Communication</a:t>
            </a:r>
            <a:endParaRPr lang="en-US" dirty="0"/>
          </a:p>
        </p:txBody>
      </p:sp>
      <p:sp>
        <p:nvSpPr>
          <p:cNvPr id="17411" name="Content Placeholder 2"/>
          <p:cNvSpPr>
            <a:spLocks noGrp="1"/>
          </p:cNvSpPr>
          <p:nvPr>
            <p:ph idx="1"/>
          </p:nvPr>
        </p:nvSpPr>
        <p:spPr/>
        <p:txBody>
          <a:bodyPr/>
          <a:lstStyle/>
          <a:p>
            <a:pPr algn="l"/>
            <a:r>
              <a:rPr lang="en-US" altLang="en-US" dirty="0" smtClean="0">
                <a:cs typeface="Arial" panose="020B0604020202020204" pitchFamily="34" charset="0"/>
              </a:rPr>
              <a:t>During our communication, we need to distinguish between: </a:t>
            </a:r>
          </a:p>
          <a:p>
            <a:pPr algn="l"/>
            <a:r>
              <a:rPr lang="en-US" altLang="en-US" dirty="0" smtClean="0">
                <a:solidFill>
                  <a:srgbClr val="FF0000"/>
                </a:solidFill>
                <a:cs typeface="Arial" panose="020B0604020202020204" pitchFamily="34" charset="0"/>
              </a:rPr>
              <a:t>Communicative signals</a:t>
            </a:r>
            <a:r>
              <a:rPr lang="en-US" altLang="en-US" dirty="0" smtClean="0">
                <a:cs typeface="Arial" panose="020B0604020202020204" pitchFamily="34" charset="0"/>
              </a:rPr>
              <a:t>: </a:t>
            </a:r>
          </a:p>
          <a:p>
            <a:pPr algn="l"/>
            <a:r>
              <a:rPr lang="en-US" altLang="en-US" dirty="0" smtClean="0">
                <a:cs typeface="Arial" panose="020B0604020202020204" pitchFamily="34" charset="0"/>
              </a:rPr>
              <a:t>It happens when someone </a:t>
            </a:r>
            <a:r>
              <a:rPr lang="en-US" altLang="en-US" b="1" dirty="0" smtClean="0">
                <a:cs typeface="Arial" panose="020B0604020202020204" pitchFamily="34" charset="0"/>
              </a:rPr>
              <a:t>intentionally</a:t>
            </a:r>
            <a:r>
              <a:rPr lang="en-US" altLang="en-US" dirty="0" smtClean="0">
                <a:cs typeface="Arial" panose="020B0604020202020204" pitchFamily="34" charset="0"/>
              </a:rPr>
              <a:t> use language to tell this person </a:t>
            </a:r>
            <a:r>
              <a:rPr lang="en-US" altLang="en-US" dirty="0" smtClean="0">
                <a:cs typeface="Arial" panose="020B0604020202020204" pitchFamily="34" charset="0"/>
              </a:rPr>
              <a:t>something.</a:t>
            </a:r>
            <a:endParaRPr lang="en-US" altLang="en-US" dirty="0" smtClean="0">
              <a:cs typeface="Arial" panose="020B0604020202020204" pitchFamily="34" charset="0"/>
            </a:endParaRPr>
          </a:p>
          <a:p>
            <a:pPr algn="l"/>
            <a:r>
              <a:rPr lang="en-US" altLang="en-US" i="1" dirty="0" smtClean="0">
                <a:cs typeface="Arial" panose="020B0604020202020204" pitchFamily="34" charset="0"/>
              </a:rPr>
              <a:t>e.g., I </a:t>
            </a:r>
            <a:r>
              <a:rPr lang="en-US" altLang="en-US" i="1" dirty="0" smtClean="0">
                <a:cs typeface="Arial" panose="020B0604020202020204" pitchFamily="34" charset="0"/>
              </a:rPr>
              <a:t>am one the applicants for the vacant position of senior brain surgeon at the hospital</a:t>
            </a:r>
            <a:r>
              <a:rPr lang="en-US" altLang="en-US" dirty="0" smtClean="0">
                <a:cs typeface="Arial" panose="020B0604020202020204" pitchFamily="34" charset="0"/>
              </a:rPr>
              <a:t>. This is considered as to be intentionally communicating something. </a:t>
            </a:r>
          </a:p>
        </p:txBody>
      </p:sp>
    </p:spTree>
    <p:extLst>
      <p:ext uri="{BB962C8B-B14F-4D97-AF65-F5344CB8AC3E}">
        <p14:creationId xmlns:p14="http://schemas.microsoft.com/office/powerpoint/2010/main" val="37310449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Communication</a:t>
            </a:r>
            <a:endParaRPr lang="en-US" dirty="0"/>
          </a:p>
        </p:txBody>
      </p:sp>
      <p:sp>
        <p:nvSpPr>
          <p:cNvPr id="18435" name="Content Placeholder 2"/>
          <p:cNvSpPr>
            <a:spLocks noGrp="1"/>
          </p:cNvSpPr>
          <p:nvPr>
            <p:ph idx="1"/>
          </p:nvPr>
        </p:nvSpPr>
        <p:spPr/>
        <p:txBody>
          <a:bodyPr/>
          <a:lstStyle/>
          <a:p>
            <a:pPr algn="l"/>
            <a:r>
              <a:rPr lang="en-US" altLang="en-US" dirty="0" smtClean="0">
                <a:solidFill>
                  <a:srgbClr val="FF0000"/>
                </a:solidFill>
                <a:cs typeface="Arial" panose="020B0604020202020204" pitchFamily="34" charset="0"/>
              </a:rPr>
              <a:t>Informative signals</a:t>
            </a:r>
            <a:r>
              <a:rPr lang="en-US" altLang="en-US" dirty="0" smtClean="0">
                <a:cs typeface="Arial" panose="020B0604020202020204" pitchFamily="34" charset="0"/>
              </a:rPr>
              <a:t>: </a:t>
            </a:r>
          </a:p>
          <a:p>
            <a:pPr algn="l"/>
            <a:r>
              <a:rPr lang="en-US" altLang="en-US" dirty="0" smtClean="0">
                <a:cs typeface="Arial" panose="020B0604020202020204" pitchFamily="34" charset="0"/>
              </a:rPr>
              <a:t>It happens when someone may become informed about you through signals that you have </a:t>
            </a:r>
            <a:r>
              <a:rPr lang="en-US" altLang="en-US" b="1" dirty="0" smtClean="0">
                <a:solidFill>
                  <a:srgbClr val="FF0000"/>
                </a:solidFill>
                <a:cs typeface="Arial" panose="020B0604020202020204" pitchFamily="34" charset="0"/>
              </a:rPr>
              <a:t>not</a:t>
            </a:r>
            <a:r>
              <a:rPr lang="en-US" altLang="en-US" dirty="0" smtClean="0">
                <a:cs typeface="Arial" panose="020B0604020202020204" pitchFamily="34" charset="0"/>
              </a:rPr>
              <a:t> </a:t>
            </a:r>
            <a:r>
              <a:rPr lang="en-US" altLang="en-US" b="1" dirty="0" smtClean="0">
                <a:cs typeface="Arial" panose="020B0604020202020204" pitchFamily="34" charset="0"/>
              </a:rPr>
              <a:t>intentionally</a:t>
            </a:r>
            <a:r>
              <a:rPr lang="en-US" altLang="en-US" dirty="0" smtClean="0">
                <a:cs typeface="Arial" panose="020B0604020202020204" pitchFamily="34" charset="0"/>
              </a:rPr>
              <a:t> sent. For example, someone might note that you have a cold because you sneezed.</a:t>
            </a:r>
          </a:p>
          <a:p>
            <a:pPr algn="l"/>
            <a:r>
              <a:rPr lang="en-US" altLang="en-US" dirty="0" smtClean="0">
                <a:cs typeface="Arial" panose="020B0604020202020204" pitchFamily="34" charset="0"/>
              </a:rPr>
              <a:t> </a:t>
            </a:r>
          </a:p>
        </p:txBody>
      </p:sp>
    </p:spTree>
    <p:extLst>
      <p:ext uri="{BB962C8B-B14F-4D97-AF65-F5344CB8AC3E}">
        <p14:creationId xmlns:p14="http://schemas.microsoft.com/office/powerpoint/2010/main" val="32674551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Communication</a:t>
            </a:r>
            <a:endParaRPr lang="en-US" dirty="0"/>
          </a:p>
        </p:txBody>
      </p:sp>
      <p:sp>
        <p:nvSpPr>
          <p:cNvPr id="19459" name="Content Placeholder 2"/>
          <p:cNvSpPr>
            <a:spLocks noGrp="1"/>
          </p:cNvSpPr>
          <p:nvPr>
            <p:ph idx="1"/>
          </p:nvPr>
        </p:nvSpPr>
        <p:spPr/>
        <p:txBody>
          <a:bodyPr/>
          <a:lstStyle/>
          <a:p>
            <a:pPr algn="l"/>
            <a:endParaRPr lang="en-US" altLang="en-US" dirty="0" smtClean="0">
              <a:solidFill>
                <a:srgbClr val="FF0000"/>
              </a:solidFill>
              <a:cs typeface="Arial" panose="020B0604020202020204" pitchFamily="34" charset="0"/>
            </a:endParaRPr>
          </a:p>
          <a:p>
            <a:pPr algn="l"/>
            <a:r>
              <a:rPr lang="en-US" altLang="en-US" dirty="0" smtClean="0">
                <a:solidFill>
                  <a:srgbClr val="FF0000"/>
                </a:solidFill>
                <a:cs typeface="Arial" panose="020B0604020202020204" pitchFamily="34" charset="0"/>
              </a:rPr>
              <a:t>Both of animal communication and human language are </a:t>
            </a:r>
            <a:r>
              <a:rPr lang="en-US" altLang="en-US" dirty="0" smtClean="0">
                <a:solidFill>
                  <a:srgbClr val="FF0000"/>
                </a:solidFill>
                <a:cs typeface="Arial" panose="020B0604020202020204" pitchFamily="34" charset="0"/>
              </a:rPr>
              <a:t>considered to be </a:t>
            </a:r>
            <a:r>
              <a:rPr lang="en-US" altLang="en-US" dirty="0" smtClean="0">
                <a:solidFill>
                  <a:srgbClr val="FF0000"/>
                </a:solidFill>
                <a:cs typeface="Arial" panose="020B0604020202020204" pitchFamily="34" charset="0"/>
              </a:rPr>
              <a:t>means of intentional communication. </a:t>
            </a:r>
            <a:r>
              <a:rPr lang="en-US" altLang="en-US" dirty="0" smtClean="0">
                <a:cs typeface="Arial" panose="020B0604020202020204" pitchFamily="34" charset="0"/>
              </a:rPr>
              <a:t> </a:t>
            </a:r>
          </a:p>
        </p:txBody>
      </p:sp>
    </p:spTree>
    <p:extLst>
      <p:ext uri="{BB962C8B-B14F-4D97-AF65-F5344CB8AC3E}">
        <p14:creationId xmlns:p14="http://schemas.microsoft.com/office/powerpoint/2010/main" val="36786591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Properties of human language</a:t>
            </a:r>
            <a:endParaRPr lang="en-US" dirty="0"/>
          </a:p>
        </p:txBody>
      </p:sp>
      <p:sp>
        <p:nvSpPr>
          <p:cNvPr id="17411" name="Content Placeholder 2"/>
          <p:cNvSpPr>
            <a:spLocks noGrp="1"/>
          </p:cNvSpPr>
          <p:nvPr>
            <p:ph idx="1"/>
          </p:nvPr>
        </p:nvSpPr>
        <p:spPr>
          <a:xfrm>
            <a:off x="533400" y="1524000"/>
            <a:ext cx="8915400" cy="4525963"/>
          </a:xfrm>
        </p:spPr>
        <p:txBody>
          <a:bodyPr/>
          <a:lstStyle/>
          <a:p>
            <a:pPr marL="0" indent="0" algn="l">
              <a:defRPr/>
            </a:pPr>
            <a:r>
              <a:rPr lang="en-US" dirty="0" smtClean="0"/>
              <a:t>Humans are able to reflect on language and its uses. Without this abilities humans would not be able to reflect on properties of human language.   </a:t>
            </a:r>
          </a:p>
          <a:p>
            <a:pPr marL="514350" indent="-514350" algn="l">
              <a:buFont typeface="Arial" charset="0"/>
              <a:buAutoNum type="arabicPeriod"/>
              <a:defRPr/>
            </a:pPr>
            <a:r>
              <a:rPr lang="en-US" dirty="0" smtClean="0"/>
              <a:t>Displacement</a:t>
            </a:r>
          </a:p>
          <a:p>
            <a:pPr marL="514350" indent="-514350" algn="l">
              <a:buFont typeface="Arial" charset="0"/>
              <a:buAutoNum type="arabicPeriod"/>
              <a:defRPr/>
            </a:pPr>
            <a:r>
              <a:rPr lang="en-US" dirty="0" smtClean="0"/>
              <a:t>Arbitrariness </a:t>
            </a:r>
          </a:p>
          <a:p>
            <a:pPr marL="514350" indent="-514350" algn="l">
              <a:buFont typeface="Arial" charset="0"/>
              <a:buAutoNum type="arabicPeriod"/>
              <a:defRPr/>
            </a:pPr>
            <a:r>
              <a:rPr lang="en-US" dirty="0" smtClean="0"/>
              <a:t>Productivity</a:t>
            </a:r>
          </a:p>
          <a:p>
            <a:pPr marL="514350" indent="-514350" algn="l">
              <a:buFont typeface="Arial" charset="0"/>
              <a:buAutoNum type="arabicPeriod"/>
              <a:defRPr/>
            </a:pPr>
            <a:r>
              <a:rPr lang="en-US" dirty="0" smtClean="0"/>
              <a:t>Cultural transmission</a:t>
            </a:r>
          </a:p>
          <a:p>
            <a:pPr marL="514350" indent="-514350" algn="l">
              <a:buFont typeface="Arial" charset="0"/>
              <a:buAutoNum type="arabicPeriod"/>
              <a:defRPr/>
            </a:pPr>
            <a:r>
              <a:rPr lang="en-US" dirty="0" smtClean="0"/>
              <a:t>Duality</a:t>
            </a:r>
          </a:p>
          <a:p>
            <a:pPr marL="514350" indent="-514350" algn="l">
              <a:buFont typeface="Arial" charset="0"/>
              <a:buAutoNum type="arabicPeriod"/>
              <a:defRPr/>
            </a:pPr>
            <a:endParaRPr lang="en-US" dirty="0" smtClean="0"/>
          </a:p>
        </p:txBody>
      </p:sp>
    </p:spTree>
    <p:extLst>
      <p:ext uri="{BB962C8B-B14F-4D97-AF65-F5344CB8AC3E}">
        <p14:creationId xmlns:p14="http://schemas.microsoft.com/office/powerpoint/2010/main" val="20122671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1. Displacement</a:t>
            </a:r>
            <a:endParaRPr lang="en-US" dirty="0"/>
          </a:p>
        </p:txBody>
      </p:sp>
      <p:sp>
        <p:nvSpPr>
          <p:cNvPr id="18435" name="Content Placeholder 2"/>
          <p:cNvSpPr>
            <a:spLocks noGrp="1"/>
          </p:cNvSpPr>
          <p:nvPr>
            <p:ph idx="1"/>
          </p:nvPr>
        </p:nvSpPr>
        <p:spPr/>
        <p:txBody>
          <a:bodyPr/>
          <a:lstStyle/>
          <a:p>
            <a:pPr marL="457200" indent="-457200" algn="l">
              <a:buFont typeface="Arial" panose="020B0604020202020204" pitchFamily="34" charset="0"/>
              <a:buChar char="•"/>
              <a:defRPr/>
            </a:pPr>
            <a:r>
              <a:rPr lang="en-US" dirty="0" smtClean="0"/>
              <a:t>It allows language users to talk about things and events not present in the immediate environment. </a:t>
            </a:r>
          </a:p>
          <a:p>
            <a:pPr marL="457200" indent="-457200" algn="l">
              <a:buFont typeface="Arial" panose="020B0604020202020204" pitchFamily="34" charset="0"/>
              <a:buChar char="•"/>
              <a:defRPr/>
            </a:pPr>
            <a:r>
              <a:rPr lang="en-US" dirty="0" smtClean="0"/>
              <a:t>Indeed, displacement allows us to talk about things and places whose existence we cannot even be sure of. </a:t>
            </a:r>
          </a:p>
          <a:p>
            <a:pPr algn="l">
              <a:buFont typeface="Arial" charset="0"/>
              <a:buNone/>
              <a:defRPr/>
            </a:pPr>
            <a:endParaRPr lang="en-US" dirty="0" smtClean="0"/>
          </a:p>
        </p:txBody>
      </p:sp>
    </p:spTree>
    <p:extLst>
      <p:ext uri="{BB962C8B-B14F-4D97-AF65-F5344CB8AC3E}">
        <p14:creationId xmlns:p14="http://schemas.microsoft.com/office/powerpoint/2010/main" val="25322829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2. Arbitrariness </a:t>
            </a:r>
            <a:endParaRPr lang="en-US" dirty="0"/>
          </a:p>
        </p:txBody>
      </p:sp>
      <p:sp>
        <p:nvSpPr>
          <p:cNvPr id="22531" name="Content Placeholder 2"/>
          <p:cNvSpPr>
            <a:spLocks noGrp="1"/>
          </p:cNvSpPr>
          <p:nvPr>
            <p:ph idx="1"/>
          </p:nvPr>
        </p:nvSpPr>
        <p:spPr/>
        <p:txBody>
          <a:bodyPr/>
          <a:lstStyle/>
          <a:p>
            <a:pPr marL="457200" indent="-457200" algn="l">
              <a:buFont typeface="Arial" panose="020B0604020202020204" pitchFamily="34" charset="0"/>
              <a:buChar char="•"/>
            </a:pPr>
            <a:r>
              <a:rPr lang="en-US" altLang="en-US" smtClean="0">
                <a:cs typeface="Arial" panose="020B0604020202020204" pitchFamily="34" charset="0"/>
              </a:rPr>
              <a:t>There is no natural connection between a linguistic form and its meaning. This connection is arbitrary.</a:t>
            </a:r>
          </a:p>
          <a:p>
            <a:pPr marL="457200" indent="-457200" algn="l">
              <a:buFont typeface="Arial" panose="020B0604020202020204" pitchFamily="34" charset="0"/>
              <a:buChar char="•"/>
            </a:pPr>
            <a:r>
              <a:rPr lang="en-US" altLang="en-US" smtClean="0">
                <a:cs typeface="Arial" panose="020B0604020202020204" pitchFamily="34" charset="0"/>
              </a:rPr>
              <a:t>Some words in English seem to be less arbitrary such as crash and slurp.   </a:t>
            </a:r>
          </a:p>
          <a:p>
            <a:pPr marL="457200" indent="-457200" algn="l">
              <a:buFont typeface="Arial" panose="020B0604020202020204" pitchFamily="34" charset="0"/>
              <a:buChar char="•"/>
            </a:pPr>
            <a:endParaRPr lang="en-US" altLang="en-US" smtClean="0">
              <a:cs typeface="Arial" panose="020B0604020202020204" pitchFamily="34" charset="0"/>
            </a:endParaRPr>
          </a:p>
        </p:txBody>
      </p:sp>
    </p:spTree>
    <p:extLst>
      <p:ext uri="{BB962C8B-B14F-4D97-AF65-F5344CB8AC3E}">
        <p14:creationId xmlns:p14="http://schemas.microsoft.com/office/powerpoint/2010/main" val="3488074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3. Productivity</a:t>
            </a:r>
            <a:endParaRPr lang="en-US" dirty="0"/>
          </a:p>
        </p:txBody>
      </p:sp>
      <p:sp>
        <p:nvSpPr>
          <p:cNvPr id="20483" name="Content Placeholder 2"/>
          <p:cNvSpPr>
            <a:spLocks noGrp="1"/>
          </p:cNvSpPr>
          <p:nvPr>
            <p:ph idx="1"/>
          </p:nvPr>
        </p:nvSpPr>
        <p:spPr/>
        <p:txBody>
          <a:bodyPr/>
          <a:lstStyle/>
          <a:p>
            <a:pPr marL="457200" indent="-457200" algn="l">
              <a:buFont typeface="Arial" panose="020B0604020202020204" pitchFamily="34" charset="0"/>
              <a:buChar char="•"/>
              <a:defRPr/>
            </a:pPr>
            <a:r>
              <a:rPr lang="en-US" dirty="0" smtClean="0"/>
              <a:t>It is also called creativity and open-endedness.</a:t>
            </a:r>
          </a:p>
          <a:p>
            <a:pPr marL="457200" indent="-457200" algn="l">
              <a:buFont typeface="Arial" panose="020B0604020202020204" pitchFamily="34" charset="0"/>
              <a:buChar char="•"/>
              <a:defRPr/>
            </a:pPr>
            <a:r>
              <a:rPr lang="en-US" dirty="0" smtClean="0"/>
              <a:t>It means that the potential number of utterances in any human language is infinite; unlike the communication system of other creatures.  </a:t>
            </a:r>
          </a:p>
          <a:p>
            <a:pPr marL="457200" indent="-457200" algn="l">
              <a:buFont typeface="Arial" panose="020B0604020202020204" pitchFamily="34" charset="0"/>
              <a:buChar char="•"/>
              <a:defRPr/>
            </a:pPr>
            <a:r>
              <a:rPr lang="en-US" dirty="0" smtClean="0"/>
              <a:t>Animal communication lacks productivity which can be described ‘fixed reference’.</a:t>
            </a:r>
          </a:p>
          <a:p>
            <a:pPr marL="457200" indent="-457200" algn="l">
              <a:buFont typeface="Arial" panose="020B0604020202020204" pitchFamily="34" charset="0"/>
              <a:buChar char="•"/>
              <a:defRPr/>
            </a:pPr>
            <a:endParaRPr lang="en-US" dirty="0" smtClean="0"/>
          </a:p>
          <a:p>
            <a:pPr algn="l">
              <a:buFont typeface="Arial" charset="0"/>
              <a:buNone/>
              <a:defRPr/>
            </a:pPr>
            <a:endParaRPr lang="en-US" dirty="0" smtClean="0"/>
          </a:p>
        </p:txBody>
      </p:sp>
    </p:spTree>
    <p:extLst>
      <p:ext uri="{BB962C8B-B14F-4D97-AF65-F5344CB8AC3E}">
        <p14:creationId xmlns:p14="http://schemas.microsoft.com/office/powerpoint/2010/main" val="38395391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4. Cultural transmission</a:t>
            </a:r>
            <a:endParaRPr lang="en-US" dirty="0"/>
          </a:p>
        </p:txBody>
      </p:sp>
      <p:sp>
        <p:nvSpPr>
          <p:cNvPr id="21507" name="Content Placeholder 2"/>
          <p:cNvSpPr>
            <a:spLocks noGrp="1"/>
          </p:cNvSpPr>
          <p:nvPr>
            <p:ph idx="1"/>
          </p:nvPr>
        </p:nvSpPr>
        <p:spPr/>
        <p:txBody>
          <a:bodyPr/>
          <a:lstStyle/>
          <a:p>
            <a:pPr marL="457200" indent="-457200" algn="l">
              <a:buFont typeface="Arial" panose="020B0604020202020204" pitchFamily="34" charset="0"/>
              <a:buChar char="•"/>
              <a:defRPr/>
            </a:pPr>
            <a:r>
              <a:rPr lang="en-US" dirty="0" smtClean="0"/>
              <a:t>Language is acquired through a culture with other speakers not from parental genes.</a:t>
            </a:r>
          </a:p>
          <a:p>
            <a:pPr marL="457200" indent="-457200" algn="l">
              <a:buFont typeface="Arial" panose="020B0604020202020204" pitchFamily="34" charset="0"/>
              <a:buChar char="•"/>
              <a:defRPr/>
            </a:pPr>
            <a:r>
              <a:rPr lang="en-US" dirty="0" smtClean="0"/>
              <a:t>Humans are born with some predisposition to acquire language in a general sense; but not born with the ability to produce utterances in specific language such as English but rather to acquire the first language as children in a culture.</a:t>
            </a:r>
          </a:p>
          <a:p>
            <a:pPr marL="457200" indent="-457200" algn="l">
              <a:buFont typeface="Arial" panose="020B0604020202020204" pitchFamily="34" charset="0"/>
              <a:buChar char="•"/>
              <a:defRPr/>
            </a:pPr>
            <a:r>
              <a:rPr lang="en-US" dirty="0" smtClean="0"/>
              <a:t>Non-humans are born with a set of specific signals that are produced instinctively.   </a:t>
            </a:r>
          </a:p>
          <a:p>
            <a:pPr algn="l">
              <a:buFont typeface="Arial" charset="0"/>
              <a:buNone/>
              <a:defRPr/>
            </a:pPr>
            <a:endParaRPr lang="en-US" dirty="0" smtClean="0"/>
          </a:p>
        </p:txBody>
      </p:sp>
    </p:spTree>
    <p:extLst>
      <p:ext uri="{BB962C8B-B14F-4D97-AF65-F5344CB8AC3E}">
        <p14:creationId xmlns:p14="http://schemas.microsoft.com/office/powerpoint/2010/main" val="10573037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Talking to animals</a:t>
            </a:r>
            <a:endParaRPr lang="en-US" dirty="0"/>
          </a:p>
        </p:txBody>
      </p:sp>
      <p:sp>
        <p:nvSpPr>
          <p:cNvPr id="21507" name="Content Placeholder 2"/>
          <p:cNvSpPr>
            <a:spLocks noGrp="1"/>
          </p:cNvSpPr>
          <p:nvPr>
            <p:ph idx="1"/>
          </p:nvPr>
        </p:nvSpPr>
        <p:spPr/>
        <p:txBody>
          <a:bodyPr/>
          <a:lstStyle/>
          <a:p>
            <a:pPr marL="457200" indent="-457200" algn="l">
              <a:buFont typeface="Arial" panose="020B0604020202020204" pitchFamily="34" charset="0"/>
              <a:buChar char="•"/>
              <a:defRPr/>
            </a:pPr>
            <a:r>
              <a:rPr lang="en-US" sz="4800" dirty="0" smtClean="0"/>
              <a:t>Some spoken languages are </a:t>
            </a:r>
            <a:r>
              <a:rPr lang="en-US" sz="4800" dirty="0"/>
              <a:t>directed </a:t>
            </a:r>
            <a:r>
              <a:rPr lang="en-US" sz="4800" dirty="0" smtClean="0"/>
              <a:t>by humans to animals, as we see in circus animals.</a:t>
            </a:r>
          </a:p>
          <a:p>
            <a:pPr algn="l">
              <a:buFont typeface="Arial" charset="0"/>
              <a:buNone/>
              <a:defRPr/>
            </a:pPr>
            <a:endParaRPr lang="en-US" dirty="0" smtClean="0"/>
          </a:p>
        </p:txBody>
      </p:sp>
    </p:spTree>
    <p:extLst>
      <p:ext uri="{BB962C8B-B14F-4D97-AF65-F5344CB8AC3E}">
        <p14:creationId xmlns:p14="http://schemas.microsoft.com/office/powerpoint/2010/main" val="35906146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Chimpanzees and language </a:t>
            </a:r>
            <a:endParaRPr lang="en-US" dirty="0"/>
          </a:p>
        </p:txBody>
      </p:sp>
      <p:sp>
        <p:nvSpPr>
          <p:cNvPr id="27651" name="Content Placeholder 2"/>
          <p:cNvSpPr>
            <a:spLocks noGrp="1"/>
          </p:cNvSpPr>
          <p:nvPr>
            <p:ph idx="1"/>
          </p:nvPr>
        </p:nvSpPr>
        <p:spPr/>
        <p:txBody>
          <a:bodyPr/>
          <a:lstStyle/>
          <a:p>
            <a:pPr marL="457200" indent="-457200" algn="l">
              <a:buFont typeface="Arial" panose="020B0604020202020204" pitchFamily="34" charset="0"/>
              <a:buChar char="•"/>
            </a:pPr>
            <a:r>
              <a:rPr lang="en-US" altLang="en-US" smtClean="0">
                <a:cs typeface="Arial" panose="020B0604020202020204" pitchFamily="34" charset="0"/>
              </a:rPr>
              <a:t>In an experiment regarding teaching a chimpanzee to use a human language, Luella and Winthrop Kellog reported  that the chimpanzee (Gua) had the ability to understand nearly 100 words but did not manage to any of them. </a:t>
            </a:r>
          </a:p>
        </p:txBody>
      </p:sp>
    </p:spTree>
    <p:extLst>
      <p:ext uri="{BB962C8B-B14F-4D97-AF65-F5344CB8AC3E}">
        <p14:creationId xmlns:p14="http://schemas.microsoft.com/office/powerpoint/2010/main" val="24033269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Chimpanzees and language </a:t>
            </a:r>
            <a:endParaRPr lang="en-US" dirty="0"/>
          </a:p>
        </p:txBody>
      </p:sp>
      <p:sp>
        <p:nvSpPr>
          <p:cNvPr id="28675" name="Content Placeholder 2"/>
          <p:cNvSpPr>
            <a:spLocks noGrp="1"/>
          </p:cNvSpPr>
          <p:nvPr>
            <p:ph idx="1"/>
          </p:nvPr>
        </p:nvSpPr>
        <p:spPr/>
        <p:txBody>
          <a:bodyPr/>
          <a:lstStyle/>
          <a:p>
            <a:pPr marL="457200" indent="-457200" algn="l">
              <a:buFont typeface="Arial" panose="020B0604020202020204" pitchFamily="34" charset="0"/>
              <a:buChar char="•"/>
            </a:pPr>
            <a:r>
              <a:rPr lang="en-US" altLang="en-US" smtClean="0">
                <a:cs typeface="Arial" panose="020B0604020202020204" pitchFamily="34" charset="0"/>
              </a:rPr>
              <a:t>Another experiment was done by Catherine and Hayes to teach a chimpanzee (Viki) a human language. Catherine and Hayes spent five years attempting to get Viki to say some English Words. Viki managed to produce some basic words such as mama, papa and cup.     </a:t>
            </a:r>
          </a:p>
        </p:txBody>
      </p:sp>
    </p:spTree>
    <p:extLst>
      <p:ext uri="{BB962C8B-B14F-4D97-AF65-F5344CB8AC3E}">
        <p14:creationId xmlns:p14="http://schemas.microsoft.com/office/powerpoint/2010/main" val="946918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Chimpanzees and language </a:t>
            </a:r>
            <a:endParaRPr lang="en-US" dirty="0"/>
          </a:p>
        </p:txBody>
      </p:sp>
      <p:sp>
        <p:nvSpPr>
          <p:cNvPr id="29699" name="Content Placeholder 2"/>
          <p:cNvSpPr>
            <a:spLocks noGrp="1"/>
          </p:cNvSpPr>
          <p:nvPr>
            <p:ph idx="1"/>
          </p:nvPr>
        </p:nvSpPr>
        <p:spPr/>
        <p:txBody>
          <a:bodyPr/>
          <a:lstStyle/>
          <a:p>
            <a:pPr marL="457200" indent="-457200" algn="l">
              <a:buFont typeface="Arial" panose="020B0604020202020204" pitchFamily="34" charset="0"/>
              <a:buChar char="•"/>
            </a:pPr>
            <a:r>
              <a:rPr lang="en-US" altLang="en-US" smtClean="0">
                <a:cs typeface="Arial" panose="020B0604020202020204" pitchFamily="34" charset="0"/>
              </a:rPr>
              <a:t>From these experiments and others, it was concluded that non-human primates do not actually have the physical and structural ability (vocal tract) to articulate the sounds used in speech.     </a:t>
            </a:r>
          </a:p>
          <a:p>
            <a:pPr marL="457200" indent="-457200" algn="l">
              <a:buFont typeface="Arial" panose="020B0604020202020204" pitchFamily="34" charset="0"/>
              <a:buChar char="•"/>
            </a:pPr>
            <a:r>
              <a:rPr lang="en-US" altLang="en-US" smtClean="0">
                <a:cs typeface="Arial" panose="020B0604020202020204" pitchFamily="34" charset="0"/>
              </a:rPr>
              <a:t>Chimpanzees, apes and gorilla can all communicate with a wide range of vocal calls, </a:t>
            </a:r>
            <a:r>
              <a:rPr lang="en-US" altLang="en-US" smtClean="0">
                <a:solidFill>
                  <a:srgbClr val="FF0000"/>
                </a:solidFill>
                <a:cs typeface="Arial" panose="020B0604020202020204" pitchFamily="34" charset="0"/>
              </a:rPr>
              <a:t>but</a:t>
            </a:r>
            <a:r>
              <a:rPr lang="en-US" altLang="en-US" smtClean="0">
                <a:cs typeface="Arial" panose="020B0604020202020204" pitchFamily="34" charset="0"/>
              </a:rPr>
              <a:t> they just cannot make speech sounds like humans.  </a:t>
            </a:r>
          </a:p>
        </p:txBody>
      </p:sp>
    </p:spTree>
    <p:extLst>
      <p:ext uri="{BB962C8B-B14F-4D97-AF65-F5344CB8AC3E}">
        <p14:creationId xmlns:p14="http://schemas.microsoft.com/office/powerpoint/2010/main" val="31650953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Chimpanzees and language </a:t>
            </a:r>
            <a:endParaRPr lang="en-US" dirty="0"/>
          </a:p>
        </p:txBody>
      </p:sp>
      <p:sp>
        <p:nvSpPr>
          <p:cNvPr id="30723" name="Content Placeholder 2"/>
          <p:cNvSpPr>
            <a:spLocks noGrp="1"/>
          </p:cNvSpPr>
          <p:nvPr>
            <p:ph idx="1"/>
          </p:nvPr>
        </p:nvSpPr>
        <p:spPr/>
        <p:txBody>
          <a:bodyPr/>
          <a:lstStyle/>
          <a:p>
            <a:pPr marL="457200" indent="-457200" algn="l">
              <a:buFont typeface="Arial" panose="020B0604020202020204" pitchFamily="34" charset="0"/>
              <a:buChar char="•"/>
            </a:pPr>
            <a:r>
              <a:rPr lang="en-US" altLang="en-US" smtClean="0">
                <a:cs typeface="Arial" panose="020B0604020202020204" pitchFamily="34" charset="0"/>
              </a:rPr>
              <a:t>From different experiments, it was concluded that the Chimpanzees’ behavior is viewed as a type of conditioned response to cues provided by human trainers.</a:t>
            </a:r>
          </a:p>
          <a:p>
            <a:pPr marL="457200" indent="-457200" algn="l">
              <a:buFont typeface="Arial" panose="020B0604020202020204" pitchFamily="34" charset="0"/>
              <a:buChar char="•"/>
            </a:pPr>
            <a:r>
              <a:rPr lang="en-US" altLang="en-US" smtClean="0">
                <a:cs typeface="Arial" panose="020B0604020202020204" pitchFamily="34" charset="0"/>
              </a:rPr>
              <a:t>Herbert’s also concluded that Chimpanzees are clever creatures who produce certain type of behaviors to get rewards which can make sophisticated tricks.</a:t>
            </a:r>
          </a:p>
        </p:txBody>
      </p:sp>
    </p:spTree>
    <p:extLst>
      <p:ext uri="{BB962C8B-B14F-4D97-AF65-F5344CB8AC3E}">
        <p14:creationId xmlns:p14="http://schemas.microsoft.com/office/powerpoint/2010/main" val="41635580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Using language </a:t>
            </a:r>
            <a:endParaRPr lang="en-US" dirty="0"/>
          </a:p>
        </p:txBody>
      </p:sp>
      <p:sp>
        <p:nvSpPr>
          <p:cNvPr id="31747" name="Content Placeholder 2"/>
          <p:cNvSpPr>
            <a:spLocks noGrp="1"/>
          </p:cNvSpPr>
          <p:nvPr>
            <p:ph idx="1"/>
          </p:nvPr>
        </p:nvSpPr>
        <p:spPr/>
        <p:txBody>
          <a:bodyPr/>
          <a:lstStyle/>
          <a:p>
            <a:pPr marL="457200" indent="-457200" algn="l">
              <a:buFont typeface="Arial" panose="020B0604020202020204" pitchFamily="34" charset="0"/>
              <a:buChar char="•"/>
            </a:pPr>
            <a:r>
              <a:rPr lang="en-US" altLang="en-US" smtClean="0">
                <a:cs typeface="Arial" panose="020B0604020202020204" pitchFamily="34" charset="0"/>
              </a:rPr>
              <a:t>Some Chimpanzees were found capable of taking part in interaction with humans – using a symbol system by humans.</a:t>
            </a:r>
          </a:p>
          <a:p>
            <a:pPr marL="457200" indent="-457200" algn="l">
              <a:buFont typeface="Arial" panose="020B0604020202020204" pitchFamily="34" charset="0"/>
              <a:buChar char="•"/>
            </a:pPr>
            <a:r>
              <a:rPr lang="en-US" altLang="en-US" smtClean="0">
                <a:cs typeface="Arial" panose="020B0604020202020204" pitchFamily="34" charset="0"/>
              </a:rPr>
              <a:t>Chimpanzees did not perform linguistically on a level comparable to a human child. </a:t>
            </a:r>
          </a:p>
        </p:txBody>
      </p:sp>
    </p:spTree>
    <p:extLst>
      <p:ext uri="{BB962C8B-B14F-4D97-AF65-F5344CB8AC3E}">
        <p14:creationId xmlns:p14="http://schemas.microsoft.com/office/powerpoint/2010/main" val="13561515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Using language </a:t>
            </a:r>
            <a:endParaRPr lang="en-US" dirty="0"/>
          </a:p>
        </p:txBody>
      </p:sp>
      <p:sp>
        <p:nvSpPr>
          <p:cNvPr id="26627" name="Content Placeholder 2"/>
          <p:cNvSpPr>
            <a:spLocks noGrp="1"/>
          </p:cNvSpPr>
          <p:nvPr>
            <p:ph idx="1"/>
          </p:nvPr>
        </p:nvSpPr>
        <p:spPr/>
        <p:txBody>
          <a:bodyPr/>
          <a:lstStyle/>
          <a:p>
            <a:pPr marL="457200" indent="-457200" algn="l">
              <a:buFont typeface="Arial" panose="020B0604020202020204" pitchFamily="34" charset="0"/>
              <a:buChar char="•"/>
              <a:defRPr/>
            </a:pPr>
            <a:r>
              <a:rPr lang="en-US" sz="3100" dirty="0" smtClean="0"/>
              <a:t>The behavior of a two-year human child interacting with a caregiver is an example of </a:t>
            </a:r>
            <a:r>
              <a:rPr lang="en-US" sz="3100" dirty="0" err="1" smtClean="0"/>
              <a:t>uisng</a:t>
            </a:r>
            <a:r>
              <a:rPr lang="en-US" sz="3100" dirty="0" smtClean="0"/>
              <a:t> language. </a:t>
            </a:r>
          </a:p>
          <a:p>
            <a:pPr marL="457200" indent="-457200" algn="l">
              <a:buFont typeface="Arial" panose="020B0604020202020204" pitchFamily="34" charset="0"/>
              <a:buChar char="•"/>
              <a:defRPr/>
            </a:pPr>
            <a:r>
              <a:rPr lang="en-US" sz="3100" dirty="0" smtClean="0"/>
              <a:t>We observe very similar behavior from Chimpanzees when they interact with humans </a:t>
            </a:r>
          </a:p>
          <a:p>
            <a:pPr marL="457200" indent="-457200" algn="l">
              <a:buFontTx/>
              <a:buChar char="-"/>
              <a:defRPr/>
            </a:pPr>
            <a:r>
              <a:rPr lang="en-US" sz="3100" dirty="0" smtClean="0"/>
              <a:t>Accordingly, we can say that in both cases we observe participants ‘using language’.</a:t>
            </a:r>
          </a:p>
          <a:p>
            <a:pPr marL="457200" indent="-457200" algn="l">
              <a:buFontTx/>
              <a:buChar char="-"/>
              <a:defRPr/>
            </a:pPr>
            <a:r>
              <a:rPr lang="en-US" sz="3100" dirty="0" smtClean="0">
                <a:solidFill>
                  <a:srgbClr val="FF0000"/>
                </a:solidFill>
              </a:rPr>
              <a:t>Yet, there </a:t>
            </a:r>
            <a:r>
              <a:rPr lang="en-US" sz="3100" dirty="0">
                <a:solidFill>
                  <a:srgbClr val="FF0000"/>
                </a:solidFill>
              </a:rPr>
              <a:t>is a </a:t>
            </a:r>
            <a:r>
              <a:rPr lang="en-US" sz="3100" dirty="0" smtClean="0">
                <a:solidFill>
                  <a:srgbClr val="FF0000"/>
                </a:solidFill>
              </a:rPr>
              <a:t>still difference </a:t>
            </a:r>
            <a:r>
              <a:rPr lang="en-US" sz="3100" dirty="0">
                <a:solidFill>
                  <a:srgbClr val="FF0000"/>
                </a:solidFill>
              </a:rPr>
              <a:t>in term of ‘using language’ between humans and non-humans. </a:t>
            </a:r>
          </a:p>
          <a:p>
            <a:pPr marL="457200" indent="-457200" algn="l">
              <a:buFontTx/>
              <a:buChar char="-"/>
              <a:defRPr/>
            </a:pPr>
            <a:r>
              <a:rPr lang="en-US" sz="3100" dirty="0" smtClean="0"/>
              <a:t> </a:t>
            </a:r>
          </a:p>
          <a:p>
            <a:pPr algn="l">
              <a:buFont typeface="Arial" charset="0"/>
              <a:buNone/>
              <a:defRPr/>
            </a:pPr>
            <a:endParaRPr lang="en-US" sz="3100" dirty="0" smtClean="0"/>
          </a:p>
        </p:txBody>
      </p:sp>
    </p:spTree>
    <p:extLst>
      <p:ext uri="{BB962C8B-B14F-4D97-AF65-F5344CB8AC3E}">
        <p14:creationId xmlns:p14="http://schemas.microsoft.com/office/powerpoint/2010/main" val="36181855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endParaRPr lang="en-US" dirty="0"/>
          </a:p>
        </p:txBody>
      </p:sp>
      <p:sp>
        <p:nvSpPr>
          <p:cNvPr id="33795" name="Content Placeholder 2"/>
          <p:cNvSpPr>
            <a:spLocks noGrp="1"/>
          </p:cNvSpPr>
          <p:nvPr>
            <p:ph idx="1"/>
          </p:nvPr>
        </p:nvSpPr>
        <p:spPr/>
        <p:txBody>
          <a:bodyPr/>
          <a:lstStyle/>
          <a:p>
            <a:pPr algn="l"/>
            <a:r>
              <a:rPr lang="en-US" altLang="en-US" smtClean="0">
                <a:cs typeface="Arial" panose="020B0604020202020204" pitchFamily="34" charset="0"/>
              </a:rPr>
              <a:t>Yet, there is a difference in term of ‘using language’ between humans and non-humans. Such meaning of ‘using of language’ (by humans) is the capacity to develop a complex system of sounds and structures which allow users to use extended discourse containing infinite number of novel utterances. It is in this more comprehensive and productive sense that we say that language is </a:t>
            </a:r>
            <a:r>
              <a:rPr lang="en-US" altLang="en-US" b="1" smtClean="0">
                <a:cs typeface="Arial" panose="020B0604020202020204" pitchFamily="34" charset="0"/>
              </a:rPr>
              <a:t>uniquely human</a:t>
            </a:r>
            <a:r>
              <a:rPr lang="en-US" altLang="en-US" smtClean="0">
                <a:cs typeface="Arial" panose="020B0604020202020204" pitchFamily="34" charset="0"/>
              </a:rPr>
              <a:t>.     </a:t>
            </a:r>
          </a:p>
          <a:p>
            <a:pPr algn="l"/>
            <a:endParaRPr lang="en-US" altLang="en-US" smtClean="0">
              <a:cs typeface="Arial" panose="020B0604020202020204" pitchFamily="34" charset="0"/>
            </a:endParaRPr>
          </a:p>
        </p:txBody>
      </p:sp>
    </p:spTree>
    <p:extLst>
      <p:ext uri="{BB962C8B-B14F-4D97-AF65-F5344CB8AC3E}">
        <p14:creationId xmlns:p14="http://schemas.microsoft.com/office/powerpoint/2010/main" val="4654293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555" y="2750504"/>
            <a:ext cx="1930327" cy="134050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107</TotalTime>
  <Words>852</Words>
  <Application>Microsoft Office PowerPoint</Application>
  <PresentationFormat>A4 Paper (210x297 mm)</PresentationFormat>
  <Paragraphs>75</Paragraphs>
  <Slides>20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ae_AlMateen</vt:lpstr>
      <vt:lpstr>Arial</vt:lpstr>
      <vt:lpstr>Calibri</vt:lpstr>
      <vt:lpstr>Times New Roman</vt:lpstr>
      <vt:lpstr>Office Theme</vt:lpstr>
      <vt:lpstr>PowerPoint Presentation</vt:lpstr>
      <vt:lpstr>Lecture  2</vt:lpstr>
      <vt:lpstr>Two key questions to think about:</vt:lpstr>
      <vt:lpstr>Communication</vt:lpstr>
      <vt:lpstr>Communication</vt:lpstr>
      <vt:lpstr>Communication</vt:lpstr>
      <vt:lpstr>Properties of human language</vt:lpstr>
      <vt:lpstr>1. Displacement</vt:lpstr>
      <vt:lpstr>2. Arbitrariness </vt:lpstr>
      <vt:lpstr>3. Productivity</vt:lpstr>
      <vt:lpstr>4. Cultural transmission</vt:lpstr>
      <vt:lpstr>Talking to animals</vt:lpstr>
      <vt:lpstr>Chimpanzees and language </vt:lpstr>
      <vt:lpstr>Chimpanzees and language </vt:lpstr>
      <vt:lpstr>Chimpanzees and language </vt:lpstr>
      <vt:lpstr>Chimpanzees and language </vt:lpstr>
      <vt:lpstr>Using language </vt:lpstr>
      <vt:lpstr>Using language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studio 3</cp:lastModifiedBy>
  <cp:revision>11</cp:revision>
  <dcterms:created xsi:type="dcterms:W3CDTF">2014-09-11T06:30:06Z</dcterms:created>
  <dcterms:modified xsi:type="dcterms:W3CDTF">2016-10-05T07:52:55Z</dcterms:modified>
</cp:coreProperties>
</file>