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93" r:id="rId3"/>
    <p:sldId id="294" r:id="rId4"/>
    <p:sldId id="295"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1600200"/>
            <a:ext cx="89154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r>
              <a:rPr lang="en-US" altLang="en-US" sz="160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9342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992560" y="6324600"/>
            <a:ext cx="891344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9"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3" name="Rectangle 12"/>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14" name="Rectangle 13"/>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16" name="Rectangle 15"/>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7" name="Picture 16"/>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en.wikipedia.org/wiki/Syllable" TargetMode="External"/><Relationship Id="rId2" Type="http://schemas.openxmlformats.org/officeDocument/2006/relationships/hyperlink" Target="https://en.wikipedia.org/wiki/Vowel" TargetMode="External"/><Relationship Id="rId1" Type="http://schemas.openxmlformats.org/officeDocument/2006/relationships/slideLayout" Target="../slideLayouts/slideLayout12.xml"/><Relationship Id="rId4" Type="http://schemas.openxmlformats.org/officeDocument/2006/relationships/hyperlink" Target="https://en.wikipedia.org/wiki/Help:IPA_for_English"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00472" y="2973220"/>
            <a:ext cx="6322565" cy="2341730"/>
          </a:xfrm>
          <a:prstGeom prst="rect">
            <a:avLst/>
          </a:prstGeom>
          <a:noFill/>
          <a:ln w="9525">
            <a:noFill/>
            <a:miter lim="800000"/>
            <a:headEnd/>
            <a:tailEnd/>
          </a:ln>
        </p:spPr>
        <p:txBody>
          <a:bodyPr anchor="ctr"/>
          <a:lstStyle/>
          <a:p>
            <a:pPr algn="l" rtl="0" eaLnBrk="1" hangingPunct="1"/>
            <a:r>
              <a:rPr lang="en-US" altLang="en-US" sz="4000" dirty="0"/>
              <a:t>Course: Introduction to Linguistics</a:t>
            </a:r>
          </a:p>
          <a:p>
            <a:pPr algn="l" rtl="0" eaLnBrk="1" hangingPunct="1"/>
            <a:r>
              <a:rPr lang="en-US" altLang="en-US" sz="4400" b="1" dirty="0">
                <a:solidFill>
                  <a:srgbClr val="7F7F7F"/>
                </a:solidFill>
                <a:latin typeface="Calibri" panose="020F0502020204030204" pitchFamily="34" charset="0"/>
                <a:cs typeface="Times New Roman" panose="02020603050405020304" pitchFamily="18" charset="0"/>
              </a:rPr>
              <a:t>Instructor: </a:t>
            </a:r>
            <a:r>
              <a:rPr lang="en-US" altLang="en-US" sz="4400" b="1" dirty="0" err="1">
                <a:solidFill>
                  <a:srgbClr val="7F7F7F"/>
                </a:solidFill>
                <a:latin typeface="Calibri" panose="020F0502020204030204" pitchFamily="34" charset="0"/>
                <a:cs typeface="Times New Roman" panose="02020603050405020304" pitchFamily="18" charset="0"/>
              </a:rPr>
              <a:t>Dr</a:t>
            </a:r>
            <a:r>
              <a:rPr lang="en-US" altLang="en-US" sz="4400" b="1" dirty="0">
                <a:solidFill>
                  <a:srgbClr val="7F7F7F"/>
                </a:solidFill>
                <a:latin typeface="Calibri" panose="020F0502020204030204" pitchFamily="34" charset="0"/>
                <a:cs typeface="Times New Roman" panose="02020603050405020304" pitchFamily="18" charset="0"/>
              </a:rPr>
              <a:t> Ahmed Al </a:t>
            </a:r>
            <a:r>
              <a:rPr lang="en-US" altLang="en-US" sz="4400" b="1" dirty="0" err="1">
                <a:solidFill>
                  <a:srgbClr val="7F7F7F"/>
                </a:solidFill>
                <a:latin typeface="Calibri" panose="020F0502020204030204" pitchFamily="34" charset="0"/>
                <a:cs typeface="Times New Roman" panose="02020603050405020304" pitchFamily="18" charset="0"/>
              </a:rPr>
              <a:t>Khateeb</a:t>
            </a:r>
            <a:endParaRPr lang="en-US" altLang="en-US" sz="4400" b="1" dirty="0">
              <a:solidFill>
                <a:srgbClr val="7F7F7F"/>
              </a:solidFill>
              <a:latin typeface="Calibri" panose="020F0502020204030204" pitchFamily="34" charset="0"/>
              <a:cs typeface="Times New Roman" panose="02020603050405020304"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en-US" sz="3200" b="1" spc="-150" dirty="0" smtClean="0">
                <a:solidFill>
                  <a:srgbClr val="376092"/>
                </a:solidFill>
                <a:latin typeface="ae_AlMateen" pitchFamily="2" charset="-78"/>
                <a:cs typeface="ae_AlMateen" pitchFamily="2" charset="-78"/>
              </a:rPr>
              <a:t>Lecture  3</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defRPr/>
            </a:pPr>
            <a:r>
              <a:rPr lang="en-US" dirty="0" smtClean="0"/>
              <a:t>The sounds of language </a:t>
            </a:r>
          </a:p>
          <a:p>
            <a:pPr eaLnBrk="1" hangingPunct="1">
              <a:defRPr/>
            </a:pPr>
            <a:r>
              <a:rPr lang="en-US" dirty="0" smtClean="0"/>
              <a:t>(phonetics) </a:t>
            </a:r>
          </a:p>
          <a:p>
            <a:pPr eaLnBrk="1" hangingPunct="1">
              <a:defRPr/>
            </a:pPr>
            <a:r>
              <a:rPr lang="ar-SA" dirty="0" smtClean="0"/>
              <a:t>علم الصوتيات</a:t>
            </a:r>
            <a:endParaRPr lang="en-US" dirty="0" smtClean="0"/>
          </a:p>
        </p:txBody>
      </p:sp>
    </p:spTree>
    <p:extLst>
      <p:ext uri="{BB962C8B-B14F-4D97-AF65-F5344CB8AC3E}">
        <p14:creationId xmlns:p14="http://schemas.microsoft.com/office/powerpoint/2010/main" val="321696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In this lecture we will be looking at the following questions:</a:t>
            </a:r>
            <a:endParaRPr lang="en-US" dirty="0"/>
          </a:p>
        </p:txBody>
      </p:sp>
      <p:sp>
        <p:nvSpPr>
          <p:cNvPr id="15363" name="Content Placeholder 2"/>
          <p:cNvSpPr>
            <a:spLocks noGrp="1"/>
          </p:cNvSpPr>
          <p:nvPr>
            <p:ph idx="1"/>
          </p:nvPr>
        </p:nvSpPr>
        <p:spPr/>
        <p:txBody>
          <a:bodyPr/>
          <a:lstStyle/>
          <a:p>
            <a:pPr marL="0" indent="0" algn="l">
              <a:defRPr/>
            </a:pPr>
            <a:r>
              <a:rPr lang="en-US" dirty="0" smtClean="0"/>
              <a:t>1. How the symbols of the </a:t>
            </a:r>
            <a:r>
              <a:rPr lang="en-US" dirty="0"/>
              <a:t>I</a:t>
            </a:r>
            <a:r>
              <a:rPr lang="en-US" dirty="0" smtClean="0"/>
              <a:t>nternational </a:t>
            </a:r>
            <a:r>
              <a:rPr lang="en-US" dirty="0"/>
              <a:t>P</a:t>
            </a:r>
            <a:r>
              <a:rPr lang="en-US" dirty="0" smtClean="0"/>
              <a:t>honetic Alphabet (IPA) can be used to represent both consonant and vowel sounds of English words?</a:t>
            </a:r>
          </a:p>
          <a:p>
            <a:pPr marL="0" indent="0" algn="l">
              <a:defRPr/>
            </a:pPr>
            <a:r>
              <a:rPr lang="en-US" sz="2400" dirty="0" smtClean="0"/>
              <a:t>(IPA </a:t>
            </a:r>
            <a:r>
              <a:rPr lang="en-US" sz="2400" dirty="0" smtClean="0">
                <a:solidFill>
                  <a:srgbClr val="FF0000"/>
                </a:solidFill>
              </a:rPr>
              <a:t>is an internationally recognized set of phonetic symbols developed in the 19</a:t>
            </a:r>
            <a:r>
              <a:rPr lang="en-US" sz="2400" baseline="30000" dirty="0" smtClean="0">
                <a:solidFill>
                  <a:srgbClr val="FF0000"/>
                </a:solidFill>
              </a:rPr>
              <a:t>th</a:t>
            </a:r>
            <a:r>
              <a:rPr lang="en-US" sz="2400" dirty="0" smtClean="0">
                <a:solidFill>
                  <a:srgbClr val="FF0000"/>
                </a:solidFill>
              </a:rPr>
              <a:t> century to restrict one-to-one correspondence between sounds and symbols</a:t>
            </a:r>
            <a:r>
              <a:rPr lang="en-US" sz="2400" dirty="0" smtClean="0"/>
              <a:t>) </a:t>
            </a:r>
          </a:p>
          <a:p>
            <a:pPr marL="0" indent="0" algn="l">
              <a:defRPr/>
            </a:pPr>
            <a:r>
              <a:rPr lang="en-US" dirty="0" smtClean="0"/>
              <a:t>2. What physical aspects of human vocal tract are involved in the production of those sounds?</a:t>
            </a:r>
          </a:p>
          <a:p>
            <a:pPr algn="l">
              <a:buFont typeface="Arial" charset="0"/>
              <a:buNone/>
              <a:defRPr/>
            </a:pPr>
            <a:endParaRPr lang="en-US" dirty="0" smtClean="0"/>
          </a:p>
        </p:txBody>
      </p:sp>
    </p:spTree>
    <p:extLst>
      <p:ext uri="{BB962C8B-B14F-4D97-AF65-F5344CB8AC3E}">
        <p14:creationId xmlns:p14="http://schemas.microsoft.com/office/powerpoint/2010/main" val="3524535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Phonetics:</a:t>
            </a:r>
            <a:endParaRPr lang="en-US" dirty="0"/>
          </a:p>
        </p:txBody>
      </p:sp>
      <p:sp>
        <p:nvSpPr>
          <p:cNvPr id="15363" name="Content Placeholder 2"/>
          <p:cNvSpPr>
            <a:spLocks noGrp="1"/>
          </p:cNvSpPr>
          <p:nvPr>
            <p:ph idx="1"/>
          </p:nvPr>
        </p:nvSpPr>
        <p:spPr/>
        <p:txBody>
          <a:bodyPr/>
          <a:lstStyle/>
          <a:p>
            <a:pPr marL="457200" indent="-457200" algn="l">
              <a:buFont typeface="Arial" panose="020B0604020202020204" pitchFamily="34" charset="0"/>
              <a:buChar char="•"/>
              <a:defRPr/>
            </a:pPr>
            <a:r>
              <a:rPr lang="en-US" sz="2800" dirty="0" smtClean="0"/>
              <a:t>It refers to the general study of the features of speech sounds. </a:t>
            </a:r>
          </a:p>
          <a:p>
            <a:pPr marL="457200" indent="-457200" algn="l">
              <a:buFont typeface="Arial" panose="020B0604020202020204" pitchFamily="34" charset="0"/>
              <a:buChar char="•"/>
              <a:defRPr/>
            </a:pPr>
            <a:r>
              <a:rPr lang="en-US" sz="2800" dirty="0" smtClean="0"/>
              <a:t>Phonetics is classified into: </a:t>
            </a:r>
          </a:p>
          <a:p>
            <a:pPr marL="457200" indent="-457200" algn="l">
              <a:buFontTx/>
              <a:buChar char="-"/>
              <a:defRPr/>
            </a:pPr>
            <a:r>
              <a:rPr lang="en-US" sz="2800" dirty="0" smtClean="0">
                <a:solidFill>
                  <a:srgbClr val="FF0000"/>
                </a:solidFill>
              </a:rPr>
              <a:t>Articulatory</a:t>
            </a:r>
            <a:r>
              <a:rPr lang="en-US" sz="2800" dirty="0" smtClean="0"/>
              <a:t> phonetics which refers to how speech sounds are made or articulated.</a:t>
            </a:r>
          </a:p>
          <a:p>
            <a:pPr marL="457200" indent="-457200" algn="l">
              <a:buFontTx/>
              <a:buChar char="-"/>
              <a:defRPr/>
            </a:pPr>
            <a:r>
              <a:rPr lang="en-US" sz="2800" dirty="0" smtClean="0">
                <a:solidFill>
                  <a:srgbClr val="FF0000"/>
                </a:solidFill>
              </a:rPr>
              <a:t>Acoustic</a:t>
            </a:r>
            <a:r>
              <a:rPr lang="en-US" sz="2800" dirty="0" smtClean="0"/>
              <a:t> phonetics which refers to the physical properties of sounds such as sound waves in the air.  </a:t>
            </a:r>
          </a:p>
          <a:p>
            <a:pPr marL="457200" indent="-457200" algn="l">
              <a:buFontTx/>
              <a:buChar char="-"/>
              <a:defRPr/>
            </a:pPr>
            <a:r>
              <a:rPr lang="en-US" sz="2800" dirty="0" smtClean="0">
                <a:solidFill>
                  <a:srgbClr val="FF0000"/>
                </a:solidFill>
              </a:rPr>
              <a:t>Auditory</a:t>
            </a:r>
            <a:r>
              <a:rPr lang="en-US" sz="2800" dirty="0" smtClean="0"/>
              <a:t> phonetics which refers the perception of speech sounds. </a:t>
            </a:r>
          </a:p>
          <a:p>
            <a:pPr marL="0" indent="0" algn="l">
              <a:defRPr/>
            </a:pPr>
            <a:endParaRPr lang="en-US" sz="2800" dirty="0" smtClean="0"/>
          </a:p>
          <a:p>
            <a:pPr algn="l">
              <a:buFont typeface="Arial" charset="0"/>
              <a:buNone/>
              <a:defRPr/>
            </a:pPr>
            <a:endParaRPr lang="en-US" sz="2800" dirty="0" smtClean="0"/>
          </a:p>
        </p:txBody>
      </p:sp>
    </p:spTree>
    <p:extLst>
      <p:ext uri="{BB962C8B-B14F-4D97-AF65-F5344CB8AC3E}">
        <p14:creationId xmlns:p14="http://schemas.microsoft.com/office/powerpoint/2010/main" val="1645436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Voiced and voiceless sounds</a:t>
            </a:r>
            <a:endParaRPr lang="en-US" dirty="0"/>
          </a:p>
        </p:txBody>
      </p:sp>
      <p:sp>
        <p:nvSpPr>
          <p:cNvPr id="18435" name="Content Placeholder 2"/>
          <p:cNvSpPr>
            <a:spLocks noGrp="1"/>
          </p:cNvSpPr>
          <p:nvPr>
            <p:ph idx="1"/>
          </p:nvPr>
        </p:nvSpPr>
        <p:spPr/>
        <p:txBody>
          <a:bodyPr/>
          <a:lstStyle/>
          <a:p>
            <a:pPr algn="l">
              <a:buFont typeface="Arial" panose="020B0604020202020204" pitchFamily="34" charset="0"/>
              <a:buChar char="•"/>
            </a:pPr>
            <a:r>
              <a:rPr lang="en-US" altLang="en-US" sz="2500" smtClean="0">
                <a:cs typeface="Arial" panose="020B0604020202020204" pitchFamily="34" charset="0"/>
              </a:rPr>
              <a:t> </a:t>
            </a:r>
            <a:r>
              <a:rPr lang="en-US" altLang="en-US" smtClean="0">
                <a:cs typeface="Arial" panose="020B0604020202020204" pitchFamily="34" charset="0"/>
              </a:rPr>
              <a:t>When the vocal cords are spread apart, the air from the lungs passes between them unimpeded. Sounds produced in the way are described as </a:t>
            </a:r>
            <a:r>
              <a:rPr lang="en-US" altLang="en-US" b="1" smtClean="0">
                <a:cs typeface="Arial" panose="020B0604020202020204" pitchFamily="34" charset="0"/>
              </a:rPr>
              <a:t>voiceless</a:t>
            </a:r>
            <a:r>
              <a:rPr lang="en-US" altLang="en-US" smtClean="0">
                <a:cs typeface="Arial" panose="020B0604020202020204" pitchFamily="34" charset="0"/>
              </a:rPr>
              <a:t>.  </a:t>
            </a:r>
          </a:p>
          <a:p>
            <a:pPr algn="l">
              <a:buFont typeface="Arial" panose="020B0604020202020204" pitchFamily="34" charset="0"/>
              <a:buChar char="•"/>
            </a:pPr>
            <a:r>
              <a:rPr lang="en-US" altLang="en-US" smtClean="0">
                <a:cs typeface="Arial" panose="020B0604020202020204" pitchFamily="34" charset="0"/>
              </a:rPr>
              <a:t>Such voiceless sounds are: S or F (by placing your fingertip on the top of your Adam’s apple, you can not feel any vibration).  </a:t>
            </a:r>
          </a:p>
          <a:p>
            <a:pPr algn="l">
              <a:buFont typeface="Arial" panose="020B0604020202020204" pitchFamily="34" charset="0"/>
              <a:buChar char="•"/>
            </a:pPr>
            <a:endParaRPr lang="en-US" altLang="en-US" smtClean="0">
              <a:cs typeface="Arial" panose="020B0604020202020204" pitchFamily="34" charset="0"/>
            </a:endParaRPr>
          </a:p>
        </p:txBody>
      </p:sp>
    </p:spTree>
    <p:extLst>
      <p:ext uri="{BB962C8B-B14F-4D97-AF65-F5344CB8AC3E}">
        <p14:creationId xmlns:p14="http://schemas.microsoft.com/office/powerpoint/2010/main" val="4258292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Voiced and voiceless sounds</a:t>
            </a:r>
            <a:endParaRPr lang="en-US" dirty="0"/>
          </a:p>
        </p:txBody>
      </p:sp>
      <p:sp>
        <p:nvSpPr>
          <p:cNvPr id="19459" name="Content Placeholder 2"/>
          <p:cNvSpPr>
            <a:spLocks noGrp="1"/>
          </p:cNvSpPr>
          <p:nvPr>
            <p:ph idx="1"/>
          </p:nvPr>
        </p:nvSpPr>
        <p:spPr/>
        <p:txBody>
          <a:bodyPr/>
          <a:lstStyle/>
          <a:p>
            <a:pPr algn="l">
              <a:buFont typeface="Arial" panose="020B0604020202020204" pitchFamily="34" charset="0"/>
              <a:buChar char="•"/>
            </a:pPr>
            <a:r>
              <a:rPr lang="en-US" altLang="en-US" smtClean="0">
                <a:cs typeface="Arial" panose="020B0604020202020204" pitchFamily="34" charset="0"/>
              </a:rPr>
              <a:t>On the other hand, when the vocal  cords are drawn together, the air from the lungs repeatedly pushes them apart as it passes through, creating a vibration effect. This is described as </a:t>
            </a:r>
            <a:r>
              <a:rPr lang="en-US" altLang="en-US" b="1" smtClean="0">
                <a:cs typeface="Arial" panose="020B0604020202020204" pitchFamily="34" charset="0"/>
              </a:rPr>
              <a:t>voiced</a:t>
            </a:r>
            <a:r>
              <a:rPr lang="en-US" altLang="en-US" smtClean="0">
                <a:cs typeface="Arial" panose="020B0604020202020204" pitchFamily="34" charset="0"/>
              </a:rPr>
              <a:t>.   </a:t>
            </a:r>
          </a:p>
          <a:p>
            <a:pPr algn="l">
              <a:buFont typeface="Arial" panose="020B0604020202020204" pitchFamily="34" charset="0"/>
              <a:buChar char="•"/>
            </a:pPr>
            <a:r>
              <a:rPr lang="en-US" altLang="en-US" smtClean="0">
                <a:cs typeface="Arial" panose="020B0604020202020204" pitchFamily="34" charset="0"/>
              </a:rPr>
              <a:t>Such voiced sounds are: Z or V (by placing your fingertip on the top of your Adam’s apple, you can feel some vibration).  </a:t>
            </a:r>
          </a:p>
        </p:txBody>
      </p:sp>
    </p:spTree>
    <p:extLst>
      <p:ext uri="{BB962C8B-B14F-4D97-AF65-F5344CB8AC3E}">
        <p14:creationId xmlns:p14="http://schemas.microsoft.com/office/powerpoint/2010/main" val="3111881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The two classes of sounds:</a:t>
            </a:r>
            <a:endParaRPr lang="en-US" dirty="0"/>
          </a:p>
        </p:txBody>
      </p:sp>
      <p:sp>
        <p:nvSpPr>
          <p:cNvPr id="19459" name="Content Placeholder 2"/>
          <p:cNvSpPr>
            <a:spLocks noGrp="1"/>
          </p:cNvSpPr>
          <p:nvPr>
            <p:ph idx="1"/>
          </p:nvPr>
        </p:nvSpPr>
        <p:spPr/>
        <p:txBody>
          <a:bodyPr/>
          <a:lstStyle/>
          <a:p>
            <a:pPr marL="0" indent="0" algn="l">
              <a:defRPr/>
            </a:pPr>
            <a:r>
              <a:rPr lang="en-US" sz="2800" b="1" dirty="0" smtClean="0"/>
              <a:t>1. Consonants</a:t>
            </a:r>
            <a:r>
              <a:rPr lang="en-US" sz="2500" b="1" dirty="0" smtClean="0"/>
              <a:t> (</a:t>
            </a:r>
            <a:r>
              <a:rPr lang="ar-SA" sz="2500" b="1" dirty="0" smtClean="0"/>
              <a:t>الحروف الساكنة</a:t>
            </a:r>
            <a:r>
              <a:rPr lang="en-US" sz="2500" b="1" dirty="0" smtClean="0"/>
              <a:t>) nearly 24 sounds </a:t>
            </a:r>
          </a:p>
          <a:p>
            <a:pPr algn="l">
              <a:buFont typeface="Arial" panose="020B0604020202020204" pitchFamily="34" charset="0"/>
              <a:buChar char="•"/>
              <a:defRPr/>
            </a:pPr>
            <a:r>
              <a:rPr lang="en-GB" sz="2800" dirty="0" smtClean="0"/>
              <a:t>A </a:t>
            </a:r>
            <a:r>
              <a:rPr lang="en-GB" sz="2800" dirty="0"/>
              <a:t>consonant </a:t>
            </a:r>
            <a:r>
              <a:rPr lang="en-GB" sz="2800" dirty="0">
                <a:solidFill>
                  <a:srgbClr val="FF0000"/>
                </a:solidFill>
              </a:rPr>
              <a:t>is </a:t>
            </a:r>
            <a:r>
              <a:rPr lang="en-GB" sz="2800" dirty="0" smtClean="0">
                <a:solidFill>
                  <a:srgbClr val="FF0000"/>
                </a:solidFill>
              </a:rPr>
              <a:t>a speech sound  that </a:t>
            </a:r>
            <a:r>
              <a:rPr lang="en-GB" sz="2800" dirty="0">
                <a:solidFill>
                  <a:srgbClr val="FF0000"/>
                </a:solidFill>
              </a:rPr>
              <a:t>is articulated with complete or partial closure of </a:t>
            </a:r>
            <a:r>
              <a:rPr lang="en-GB" sz="2800" dirty="0" smtClean="0">
                <a:solidFill>
                  <a:srgbClr val="FF0000"/>
                </a:solidFill>
              </a:rPr>
              <a:t>the vocal tract.</a:t>
            </a:r>
          </a:p>
          <a:p>
            <a:pPr algn="l">
              <a:buFont typeface="Arial" panose="020B0604020202020204" pitchFamily="34" charset="0"/>
              <a:buChar char="•"/>
              <a:defRPr/>
            </a:pPr>
            <a:r>
              <a:rPr lang="en-GB" sz="2800" dirty="0" smtClean="0"/>
              <a:t>Most consonant sounds are produced through tongue to shape the oral cavity through which the air is passing. </a:t>
            </a:r>
          </a:p>
          <a:p>
            <a:pPr algn="l">
              <a:buFont typeface="Arial" panose="020B0604020202020204" pitchFamily="34" charset="0"/>
              <a:buChar char="•"/>
              <a:defRPr/>
            </a:pPr>
            <a:r>
              <a:rPr lang="en-GB" sz="2800" dirty="0" smtClean="0">
                <a:solidFill>
                  <a:srgbClr val="FF0000"/>
                </a:solidFill>
              </a:rPr>
              <a:t>Places of articulation </a:t>
            </a:r>
            <a:r>
              <a:rPr lang="en-GB" sz="2800" dirty="0" smtClean="0"/>
              <a:t>of sounds describes the location inside the mouth at which the constriction takes place.  </a:t>
            </a:r>
          </a:p>
          <a:p>
            <a:pPr marL="0" indent="0" algn="l">
              <a:defRPr/>
            </a:pPr>
            <a:endParaRPr lang="en-US" sz="2500" dirty="0" smtClean="0"/>
          </a:p>
        </p:txBody>
      </p:sp>
    </p:spTree>
    <p:extLst>
      <p:ext uri="{BB962C8B-B14F-4D97-AF65-F5344CB8AC3E}">
        <p14:creationId xmlns:p14="http://schemas.microsoft.com/office/powerpoint/2010/main" val="2907163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The two classes of sounds:</a:t>
            </a:r>
            <a:endParaRPr lang="en-US" dirty="0"/>
          </a:p>
        </p:txBody>
      </p:sp>
      <p:sp>
        <p:nvSpPr>
          <p:cNvPr id="19459" name="Content Placeholder 2"/>
          <p:cNvSpPr>
            <a:spLocks noGrp="1"/>
          </p:cNvSpPr>
          <p:nvPr>
            <p:ph idx="1"/>
          </p:nvPr>
        </p:nvSpPr>
        <p:spPr/>
        <p:txBody>
          <a:bodyPr/>
          <a:lstStyle/>
          <a:p>
            <a:pPr marL="0" indent="0" algn="l">
              <a:defRPr/>
            </a:pPr>
            <a:r>
              <a:rPr lang="en-US" sz="2800" b="1" dirty="0" smtClean="0"/>
              <a:t>1. Consonant</a:t>
            </a:r>
            <a:r>
              <a:rPr lang="en-GB" sz="2800" b="1" dirty="0"/>
              <a:t> </a:t>
            </a:r>
            <a:r>
              <a:rPr lang="en-US" sz="2800" b="1" dirty="0" smtClean="0"/>
              <a:t>sounds</a:t>
            </a:r>
            <a:r>
              <a:rPr lang="en-US" sz="2500" b="1" dirty="0" smtClean="0"/>
              <a:t> (</a:t>
            </a:r>
            <a:r>
              <a:rPr lang="ar-SA" sz="2500" b="1" dirty="0" smtClean="0"/>
              <a:t>الحروف الساكنة</a:t>
            </a:r>
            <a:r>
              <a:rPr lang="en-US" sz="2500" b="1" dirty="0" smtClean="0"/>
              <a:t>)</a:t>
            </a:r>
          </a:p>
          <a:p>
            <a:pPr algn="l">
              <a:buFont typeface="Arial" panose="020B0604020202020204" pitchFamily="34" charset="0"/>
              <a:buChar char="•"/>
              <a:defRPr/>
            </a:pPr>
            <a:r>
              <a:rPr lang="en-GB" sz="2800" dirty="0" smtClean="0"/>
              <a:t>Places </a:t>
            </a:r>
            <a:r>
              <a:rPr lang="en-GB" sz="2800" dirty="0"/>
              <a:t>of articulation are: </a:t>
            </a:r>
            <a:endParaRPr lang="ar-SA" sz="2800" dirty="0" smtClean="0"/>
          </a:p>
          <a:p>
            <a:pPr marL="0" indent="0" algn="l">
              <a:defRPr/>
            </a:pPr>
            <a:r>
              <a:rPr lang="en-GB" sz="2800" dirty="0" smtClean="0">
                <a:solidFill>
                  <a:srgbClr val="FF0000"/>
                </a:solidFill>
              </a:rPr>
              <a:t>bilabials</a:t>
            </a:r>
            <a:r>
              <a:rPr lang="en-GB" sz="2800" dirty="0">
                <a:solidFill>
                  <a:srgbClr val="FF0000"/>
                </a:solidFill>
              </a:rPr>
              <a:t>, </a:t>
            </a:r>
            <a:endParaRPr lang="ar-SA" sz="2800" dirty="0" smtClean="0">
              <a:solidFill>
                <a:srgbClr val="FF0000"/>
              </a:solidFill>
            </a:endParaRPr>
          </a:p>
          <a:p>
            <a:pPr marL="0" indent="0" algn="l">
              <a:defRPr/>
            </a:pPr>
            <a:r>
              <a:rPr lang="en-GB" sz="2800" dirty="0" smtClean="0">
                <a:solidFill>
                  <a:srgbClr val="FF0000"/>
                </a:solidFill>
              </a:rPr>
              <a:t>labiodentals</a:t>
            </a:r>
            <a:r>
              <a:rPr lang="en-GB" sz="2800" dirty="0">
                <a:solidFill>
                  <a:srgbClr val="FF0000"/>
                </a:solidFill>
              </a:rPr>
              <a:t>, </a:t>
            </a:r>
            <a:endParaRPr lang="ar-SA" sz="2800" dirty="0" smtClean="0">
              <a:solidFill>
                <a:srgbClr val="FF0000"/>
              </a:solidFill>
            </a:endParaRPr>
          </a:p>
          <a:p>
            <a:pPr marL="0" indent="0" algn="l">
              <a:defRPr/>
            </a:pPr>
            <a:r>
              <a:rPr lang="en-GB" sz="2800" dirty="0" smtClean="0">
                <a:solidFill>
                  <a:srgbClr val="FF0000"/>
                </a:solidFill>
              </a:rPr>
              <a:t>dentals</a:t>
            </a:r>
            <a:r>
              <a:rPr lang="en-GB" sz="2800" dirty="0">
                <a:solidFill>
                  <a:srgbClr val="FF0000"/>
                </a:solidFill>
              </a:rPr>
              <a:t>, </a:t>
            </a:r>
            <a:endParaRPr lang="ar-SA" sz="2800" dirty="0" smtClean="0">
              <a:solidFill>
                <a:srgbClr val="FF0000"/>
              </a:solidFill>
            </a:endParaRPr>
          </a:p>
          <a:p>
            <a:pPr marL="0" indent="0" algn="l">
              <a:defRPr/>
            </a:pPr>
            <a:r>
              <a:rPr lang="en-GB" sz="2800" dirty="0" smtClean="0">
                <a:solidFill>
                  <a:srgbClr val="FF0000"/>
                </a:solidFill>
              </a:rPr>
              <a:t>alveolars</a:t>
            </a:r>
            <a:r>
              <a:rPr lang="en-GB" sz="2800" dirty="0">
                <a:solidFill>
                  <a:srgbClr val="FF0000"/>
                </a:solidFill>
              </a:rPr>
              <a:t>, </a:t>
            </a:r>
            <a:endParaRPr lang="ar-SA" sz="2800" dirty="0" smtClean="0">
              <a:solidFill>
                <a:srgbClr val="FF0000"/>
              </a:solidFill>
            </a:endParaRPr>
          </a:p>
          <a:p>
            <a:pPr marL="0" indent="0" algn="l">
              <a:defRPr/>
            </a:pPr>
            <a:r>
              <a:rPr lang="en-GB" sz="2800" dirty="0" smtClean="0">
                <a:solidFill>
                  <a:srgbClr val="FF0000"/>
                </a:solidFill>
              </a:rPr>
              <a:t>palatals</a:t>
            </a:r>
            <a:r>
              <a:rPr lang="en-GB" sz="2800" dirty="0">
                <a:solidFill>
                  <a:srgbClr val="FF0000"/>
                </a:solidFill>
              </a:rPr>
              <a:t>, </a:t>
            </a:r>
            <a:endParaRPr lang="ar-SA" sz="2800" dirty="0" smtClean="0">
              <a:solidFill>
                <a:srgbClr val="FF0000"/>
              </a:solidFill>
            </a:endParaRPr>
          </a:p>
          <a:p>
            <a:pPr marL="0" indent="0" algn="l">
              <a:defRPr/>
            </a:pPr>
            <a:r>
              <a:rPr lang="en-GB" sz="2800" dirty="0" smtClean="0">
                <a:solidFill>
                  <a:srgbClr val="FF0000"/>
                </a:solidFill>
              </a:rPr>
              <a:t>velars </a:t>
            </a:r>
            <a:r>
              <a:rPr lang="en-GB" sz="2800" dirty="0">
                <a:solidFill>
                  <a:srgbClr val="FF0000"/>
                </a:solidFill>
              </a:rPr>
              <a:t>and </a:t>
            </a:r>
            <a:endParaRPr lang="ar-SA" sz="2800" dirty="0" smtClean="0">
              <a:solidFill>
                <a:srgbClr val="FF0000"/>
              </a:solidFill>
            </a:endParaRPr>
          </a:p>
          <a:p>
            <a:pPr marL="0" indent="0" algn="l">
              <a:defRPr/>
            </a:pPr>
            <a:r>
              <a:rPr lang="en-GB" sz="2800" dirty="0" smtClean="0">
                <a:solidFill>
                  <a:srgbClr val="FF0000"/>
                </a:solidFill>
              </a:rPr>
              <a:t>glottals</a:t>
            </a:r>
            <a:endParaRPr lang="en-GB" sz="2800" dirty="0"/>
          </a:p>
          <a:p>
            <a:pPr algn="l">
              <a:buFont typeface="Arial" panose="020B0604020202020204" pitchFamily="34" charset="0"/>
              <a:buChar char="•"/>
              <a:defRPr/>
            </a:pPr>
            <a:endParaRPr lang="en-GB" sz="2800" dirty="0" smtClean="0">
              <a:solidFill>
                <a:srgbClr val="FF0000"/>
              </a:solidFill>
            </a:endParaRPr>
          </a:p>
        </p:txBody>
      </p:sp>
    </p:spTree>
    <p:extLst>
      <p:ext uri="{BB962C8B-B14F-4D97-AF65-F5344CB8AC3E}">
        <p14:creationId xmlns:p14="http://schemas.microsoft.com/office/powerpoint/2010/main" val="1149576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457200" indent="-457200" algn="l">
              <a:buFont typeface="Arial" panose="020B0604020202020204" pitchFamily="34" charset="0"/>
              <a:buAutoNum type="arabicPeriod"/>
              <a:defRPr/>
            </a:pPr>
            <a:r>
              <a:rPr lang="en-GB" sz="3600" dirty="0" smtClean="0"/>
              <a:t>Bilabials  = both lip</a:t>
            </a:r>
          </a:p>
          <a:p>
            <a:pPr marL="0" indent="0" algn="l">
              <a:defRPr/>
            </a:pPr>
            <a:r>
              <a:rPr lang="en-GB" sz="3600" dirty="0" smtClean="0"/>
              <a:t>e.g.</a:t>
            </a:r>
          </a:p>
          <a:p>
            <a:pPr marL="0" indent="0" algn="l">
              <a:defRPr/>
            </a:pPr>
            <a:r>
              <a:rPr lang="en-GB" sz="3600" dirty="0" smtClean="0"/>
              <a:t>([</a:t>
            </a:r>
            <a:r>
              <a:rPr lang="en-GB" sz="3600" dirty="0"/>
              <a:t>p],[b],[m</a:t>
            </a:r>
            <a:r>
              <a:rPr lang="en-GB" sz="3600" dirty="0" smtClean="0"/>
              <a:t>])</a:t>
            </a:r>
          </a:p>
        </p:txBody>
      </p:sp>
    </p:spTree>
    <p:extLst>
      <p:ext uri="{BB962C8B-B14F-4D97-AF65-F5344CB8AC3E}">
        <p14:creationId xmlns:p14="http://schemas.microsoft.com/office/powerpoint/2010/main" val="3332637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2. Labiodentals = the upper teeth with the lower lip</a:t>
            </a:r>
          </a:p>
          <a:p>
            <a:pPr marL="0" indent="0" algn="l">
              <a:defRPr/>
            </a:pPr>
            <a:r>
              <a:rPr lang="en-GB" sz="3600" dirty="0" smtClean="0"/>
              <a:t>e.g.</a:t>
            </a:r>
            <a:endParaRPr lang="en-GB" sz="3600" dirty="0"/>
          </a:p>
          <a:p>
            <a:pPr marL="0" indent="0" algn="l">
              <a:defRPr/>
            </a:pPr>
            <a:r>
              <a:rPr lang="en-GB" sz="3600" dirty="0" smtClean="0"/>
              <a:t>([f], [v])</a:t>
            </a:r>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3512432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3. Dentals = the tongue tip behind the upper teeth or between the teeth </a:t>
            </a:r>
          </a:p>
          <a:p>
            <a:pPr marL="0" indent="0" algn="l">
              <a:defRPr/>
            </a:pPr>
            <a:r>
              <a:rPr lang="en-GB" sz="3600" dirty="0" smtClean="0"/>
              <a:t>e.g.,</a:t>
            </a:r>
            <a:endParaRPr lang="en-GB" sz="3600" dirty="0"/>
          </a:p>
          <a:p>
            <a:pPr marL="0" indent="0" algn="l">
              <a:defRPr/>
            </a:pPr>
            <a:r>
              <a:rPr lang="en-GB" sz="3600" dirty="0" smtClean="0"/>
              <a:t>([</a:t>
            </a:r>
            <a:r>
              <a:rPr lang="az-Cyrl-AZ" sz="3600" dirty="0"/>
              <a:t>Ө][</a:t>
            </a:r>
            <a:r>
              <a:rPr lang="en-GB" sz="3600" dirty="0"/>
              <a:t>ð])</a:t>
            </a:r>
          </a:p>
          <a:p>
            <a:pPr marL="0" indent="0" algn="l">
              <a:defRPr/>
            </a:pPr>
            <a:endParaRPr lang="en-GB" sz="2000" dirty="0" smtClean="0"/>
          </a:p>
          <a:p>
            <a:pPr marL="457200" indent="-457200" algn="l">
              <a:buFont typeface="Arial" panose="020B0604020202020204" pitchFamily="34" charset="0"/>
              <a:buAutoNum type="arabicPeriod"/>
              <a:defRPr/>
            </a:pPr>
            <a:endParaRPr lang="en-GB" sz="2000" dirty="0"/>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947479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4. </a:t>
            </a:r>
            <a:r>
              <a:rPr lang="pt-BR" sz="3600" dirty="0" smtClean="0"/>
              <a:t>Alveolars = the front part of the tongue on the alveolar ridge (the rough area behind and above the upper teeth) </a:t>
            </a:r>
          </a:p>
          <a:p>
            <a:pPr marL="0" indent="0" algn="l">
              <a:defRPr/>
            </a:pPr>
            <a:r>
              <a:rPr lang="pt-BR" sz="3600" dirty="0" smtClean="0"/>
              <a:t>e.g.,</a:t>
            </a:r>
            <a:endParaRPr lang="pt-BR" sz="3600" dirty="0"/>
          </a:p>
          <a:p>
            <a:pPr marL="0" indent="0" algn="l">
              <a:defRPr/>
            </a:pPr>
            <a:r>
              <a:rPr lang="pt-BR" sz="3600" dirty="0" smtClean="0"/>
              <a:t>([</a:t>
            </a:r>
            <a:r>
              <a:rPr lang="pt-BR" sz="3600" dirty="0"/>
              <a:t>t],[d],[n],[s],[z]) </a:t>
            </a:r>
            <a:endParaRPr lang="en-GB" sz="3600" dirty="0"/>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1248639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5. Palatals = the tongue and hard palate (on the roof of the mouth) </a:t>
            </a:r>
          </a:p>
          <a:p>
            <a:pPr marL="0" indent="0" algn="l">
              <a:defRPr/>
            </a:pPr>
            <a:r>
              <a:rPr lang="en-GB" sz="3600" dirty="0" smtClean="0"/>
              <a:t>e.g.,</a:t>
            </a:r>
            <a:endParaRPr lang="en-GB" sz="3600" dirty="0"/>
          </a:p>
          <a:p>
            <a:pPr marL="0" indent="0" algn="l">
              <a:defRPr/>
            </a:pPr>
            <a:r>
              <a:rPr lang="en-GB" sz="3600" dirty="0" smtClean="0"/>
              <a:t>([j])</a:t>
            </a:r>
          </a:p>
          <a:p>
            <a:pPr marL="457200" indent="-457200" algn="l">
              <a:buFont typeface="Arial" panose="020B0604020202020204" pitchFamily="34" charset="0"/>
              <a:buAutoNum type="arabicPeriod"/>
              <a:defRPr/>
            </a:pPr>
            <a:endParaRPr lang="en-GB" sz="2000" dirty="0"/>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1660444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6. Velars = the back of the tongue on the velum (soft palate)</a:t>
            </a:r>
          </a:p>
          <a:p>
            <a:pPr marL="0" indent="0" algn="l">
              <a:defRPr/>
            </a:pPr>
            <a:r>
              <a:rPr lang="en-GB" sz="3600" dirty="0" smtClean="0"/>
              <a:t>e.g., </a:t>
            </a:r>
          </a:p>
          <a:p>
            <a:pPr marL="0" indent="0" algn="l">
              <a:defRPr/>
            </a:pPr>
            <a:r>
              <a:rPr lang="en-GB" sz="3600" dirty="0" smtClean="0"/>
              <a:t>([k],[g],[ŋ])</a:t>
            </a:r>
          </a:p>
          <a:p>
            <a:pPr marL="457200" indent="-457200" algn="l">
              <a:buFont typeface="Arial" panose="020B0604020202020204" pitchFamily="34" charset="0"/>
              <a:buAutoNum type="arabicPeriod"/>
              <a:defRPr/>
            </a:pPr>
            <a:endParaRPr lang="en-GB" sz="2000" dirty="0"/>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16287042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Places of articulation of consonant sounds:</a:t>
            </a:r>
            <a:endParaRPr lang="en-US" dirty="0"/>
          </a:p>
        </p:txBody>
      </p:sp>
      <p:sp>
        <p:nvSpPr>
          <p:cNvPr id="19459" name="Content Placeholder 2"/>
          <p:cNvSpPr>
            <a:spLocks noGrp="1"/>
          </p:cNvSpPr>
          <p:nvPr>
            <p:ph idx="1"/>
          </p:nvPr>
        </p:nvSpPr>
        <p:spPr/>
        <p:txBody>
          <a:bodyPr/>
          <a:lstStyle/>
          <a:p>
            <a:pPr marL="0" indent="0" algn="l">
              <a:defRPr/>
            </a:pPr>
            <a:r>
              <a:rPr lang="en-GB" sz="3600" dirty="0" smtClean="0"/>
              <a:t>7. Glottals = using the glottis, the open space between the vocal folds </a:t>
            </a:r>
          </a:p>
          <a:p>
            <a:pPr marL="0" indent="0" algn="l">
              <a:defRPr/>
            </a:pPr>
            <a:r>
              <a:rPr lang="en-GB" sz="3600" dirty="0" smtClean="0"/>
              <a:t>e.g.,</a:t>
            </a:r>
            <a:endParaRPr lang="en-GB" sz="3600" dirty="0"/>
          </a:p>
          <a:p>
            <a:pPr marL="0" indent="0" algn="l">
              <a:defRPr/>
            </a:pPr>
            <a:r>
              <a:rPr lang="en-GB" sz="3600" dirty="0" smtClean="0"/>
              <a:t>([</a:t>
            </a:r>
            <a:r>
              <a:rPr lang="en-GB" sz="3600" dirty="0"/>
              <a:t>h</a:t>
            </a:r>
            <a:r>
              <a:rPr lang="en-GB" sz="3600" dirty="0" smtClean="0"/>
              <a:t>])</a:t>
            </a:r>
          </a:p>
          <a:p>
            <a:pPr marL="457200" indent="-457200" algn="l">
              <a:buFont typeface="Arial" panose="020B0604020202020204" pitchFamily="34" charset="0"/>
              <a:buAutoNum type="arabicPeriod"/>
              <a:defRPr/>
            </a:pPr>
            <a:endParaRPr lang="en-GB" sz="2000" dirty="0"/>
          </a:p>
          <a:p>
            <a:pPr marL="457200" indent="-457200" algn="l">
              <a:buFont typeface="Arial" panose="020B0604020202020204" pitchFamily="34" charset="0"/>
              <a:buAutoNum type="arabicPeriod"/>
              <a:defRPr/>
            </a:pPr>
            <a:endParaRPr lang="en-GB" sz="2000" dirty="0" smtClean="0"/>
          </a:p>
        </p:txBody>
      </p:sp>
    </p:spTree>
    <p:extLst>
      <p:ext uri="{BB962C8B-B14F-4D97-AF65-F5344CB8AC3E}">
        <p14:creationId xmlns:p14="http://schemas.microsoft.com/office/powerpoint/2010/main" val="36298493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3600" dirty="0" smtClean="0"/>
              <a:t>Places of articulation of consonant sounds:</a:t>
            </a:r>
            <a:endParaRPr lang="en-US" sz="3600" dirty="0"/>
          </a:p>
        </p:txBody>
      </p:sp>
      <p:sp>
        <p:nvSpPr>
          <p:cNvPr id="19459" name="Content Placeholder 2"/>
          <p:cNvSpPr>
            <a:spLocks noGrp="1"/>
          </p:cNvSpPr>
          <p:nvPr>
            <p:ph idx="1"/>
          </p:nvPr>
        </p:nvSpPr>
        <p:spPr/>
        <p:txBody>
          <a:bodyPr/>
          <a:lstStyle/>
          <a:p>
            <a:pPr marL="0" indent="0" algn="l">
              <a:defRPr/>
            </a:pPr>
            <a:endParaRPr lang="en-GB" dirty="0"/>
          </a:p>
          <a:p>
            <a:pPr algn="l">
              <a:buFont typeface="Arial" panose="020B0604020202020204" pitchFamily="34" charset="0"/>
              <a:buChar char="•"/>
              <a:defRPr/>
            </a:pPr>
            <a:endParaRPr lang="en-GB" sz="2800" dirty="0" smtClean="0"/>
          </a:p>
          <a:p>
            <a:pPr marL="0" indent="0" algn="l">
              <a:defRPr/>
            </a:pPr>
            <a:endParaRPr lang="en-US" sz="2500" dirty="0" smtClean="0"/>
          </a:p>
        </p:txBody>
      </p:sp>
      <p:pic>
        <p:nvPicPr>
          <p:cNvPr id="29700" name="Picture 2" descr="C:\Users\Ahmed\Desktop\595382210_ori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686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040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The two classes of sounds:</a:t>
            </a:r>
            <a:endParaRPr lang="en-US" dirty="0"/>
          </a:p>
        </p:txBody>
      </p:sp>
      <p:sp>
        <p:nvSpPr>
          <p:cNvPr id="19459" name="Content Placeholder 2"/>
          <p:cNvSpPr>
            <a:spLocks noGrp="1"/>
          </p:cNvSpPr>
          <p:nvPr>
            <p:ph idx="1"/>
          </p:nvPr>
        </p:nvSpPr>
        <p:spPr/>
        <p:txBody>
          <a:bodyPr/>
          <a:lstStyle/>
          <a:p>
            <a:pPr marL="0" indent="0" algn="l">
              <a:defRPr/>
            </a:pPr>
            <a:r>
              <a:rPr lang="en-US" sz="2800" b="1" dirty="0" smtClean="0"/>
              <a:t>Within consonant sounds, we have: </a:t>
            </a:r>
          </a:p>
          <a:p>
            <a:pPr marL="457200" indent="-457200" algn="l">
              <a:buFont typeface="Arial" panose="020B0604020202020204" pitchFamily="34" charset="0"/>
              <a:buChar char="•"/>
              <a:defRPr/>
            </a:pPr>
            <a:r>
              <a:rPr lang="en-US" sz="2800" b="1" dirty="0" smtClean="0"/>
              <a:t>Familiar symbols </a:t>
            </a:r>
            <a:r>
              <a:rPr lang="en-US" sz="2800" dirty="0" smtClean="0"/>
              <a:t>which denote to most consonant sounds such as [p] in pop and [m] mom. (bilabial voiceless consonants - produced by both lips)</a:t>
            </a:r>
          </a:p>
          <a:p>
            <a:pPr marL="0" indent="0" algn="l">
              <a:defRPr/>
            </a:pPr>
            <a:r>
              <a:rPr lang="en-US" sz="2800" dirty="0" smtClean="0"/>
              <a:t> </a:t>
            </a:r>
          </a:p>
          <a:p>
            <a:pPr marL="457200" indent="-457200" algn="l">
              <a:buFont typeface="Arial" panose="020B0604020202020204" pitchFamily="34" charset="0"/>
              <a:buChar char="•"/>
              <a:defRPr/>
            </a:pPr>
            <a:r>
              <a:rPr lang="en-US" sz="2800" b="1" dirty="0" smtClean="0"/>
              <a:t>Unfamiliar symbols</a:t>
            </a:r>
            <a:r>
              <a:rPr lang="en-US" sz="2500" b="1" dirty="0" smtClean="0"/>
              <a:t> </a:t>
            </a:r>
            <a:r>
              <a:rPr lang="en-US" sz="2500" dirty="0" smtClean="0"/>
              <a:t>which refer to less familiar sounds, as they two ways of representing them, such as [</a:t>
            </a:r>
            <a:r>
              <a:rPr lang="en-US" sz="2500" dirty="0" err="1" smtClean="0"/>
              <a:t>th</a:t>
            </a:r>
            <a:r>
              <a:rPr lang="en-US" sz="2500" dirty="0"/>
              <a:t>]</a:t>
            </a:r>
            <a:r>
              <a:rPr lang="en-US" sz="2500" dirty="0" smtClean="0"/>
              <a:t> in words </a:t>
            </a:r>
            <a:r>
              <a:rPr lang="en-US" sz="2500" i="1" dirty="0" smtClean="0"/>
              <a:t>thus</a:t>
            </a:r>
            <a:r>
              <a:rPr lang="en-US" sz="2500" dirty="0" smtClean="0"/>
              <a:t> and </a:t>
            </a:r>
            <a:r>
              <a:rPr lang="en-US" sz="2500" i="1" dirty="0" smtClean="0"/>
              <a:t>loathe</a:t>
            </a:r>
            <a:r>
              <a:rPr lang="en-US" sz="2500" dirty="0" smtClean="0"/>
              <a:t>.  (dental voiceless consonants - produced with the involvement of teeth)</a:t>
            </a:r>
            <a:endParaRPr lang="en-GB" dirty="0"/>
          </a:p>
          <a:p>
            <a:pPr algn="l">
              <a:buFont typeface="Arial" panose="020B0604020202020204" pitchFamily="34" charset="0"/>
              <a:buChar char="•"/>
              <a:defRPr/>
            </a:pPr>
            <a:endParaRPr lang="en-GB" sz="2800" dirty="0" smtClean="0"/>
          </a:p>
          <a:p>
            <a:pPr marL="0" indent="0" algn="l">
              <a:defRPr/>
            </a:pPr>
            <a:endParaRPr lang="en-US" sz="2500" dirty="0" smtClean="0"/>
          </a:p>
        </p:txBody>
      </p:sp>
    </p:spTree>
    <p:extLst>
      <p:ext uri="{BB962C8B-B14F-4D97-AF65-F5344CB8AC3E}">
        <p14:creationId xmlns:p14="http://schemas.microsoft.com/office/powerpoint/2010/main" val="4222963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Manner of articulation (what kind of constriction is there)</a:t>
            </a:r>
            <a:endParaRPr lang="en-US" dirty="0"/>
          </a:p>
        </p:txBody>
      </p:sp>
      <p:sp>
        <p:nvSpPr>
          <p:cNvPr id="19459" name="Content Placeholder 2"/>
          <p:cNvSpPr>
            <a:spLocks noGrp="1"/>
          </p:cNvSpPr>
          <p:nvPr>
            <p:ph idx="1"/>
          </p:nvPr>
        </p:nvSpPr>
        <p:spPr/>
        <p:txBody>
          <a:bodyPr/>
          <a:lstStyle/>
          <a:p>
            <a:pPr marL="457200" indent="-457200" algn="l">
              <a:buFont typeface="Arial" panose="020B0604020202020204" pitchFamily="34" charset="0"/>
              <a:buChar char="•"/>
              <a:defRPr/>
            </a:pPr>
            <a:r>
              <a:rPr lang="en-GB" sz="2400" dirty="0" smtClean="0"/>
              <a:t>It is concerned with the degree of obstruction or the type of channel imposed upon the passage of air at a given place of articulation.</a:t>
            </a:r>
          </a:p>
          <a:p>
            <a:pPr marL="457200" indent="-457200" algn="l">
              <a:buFont typeface="Arial" panose="020B0604020202020204" pitchFamily="34" charset="0"/>
              <a:buChar char="•"/>
              <a:defRPr/>
            </a:pPr>
            <a:r>
              <a:rPr lang="en-GB" sz="2400" dirty="0" smtClean="0"/>
              <a:t>It ranges </a:t>
            </a:r>
            <a:r>
              <a:rPr lang="en-GB" sz="2400" dirty="0"/>
              <a:t>from completely closed to completely </a:t>
            </a:r>
            <a:r>
              <a:rPr lang="en-GB" sz="2400" dirty="0" smtClean="0"/>
              <a:t>open:</a:t>
            </a:r>
          </a:p>
          <a:p>
            <a:pPr marL="514350" indent="-514350" algn="l">
              <a:buFont typeface="Arial" panose="020B0604020202020204" pitchFamily="34" charset="0"/>
              <a:buAutoNum type="arabicPeriod"/>
              <a:defRPr/>
            </a:pPr>
            <a:r>
              <a:rPr lang="en-GB" sz="2400" dirty="0" smtClean="0"/>
              <a:t>Stops                             Air flow is COMPLETELY </a:t>
            </a:r>
            <a:r>
              <a:rPr lang="en-GB" sz="2400" dirty="0"/>
              <a:t>CLOSED </a:t>
            </a:r>
            <a:endParaRPr lang="en-GB" sz="2400" dirty="0" smtClean="0"/>
          </a:p>
          <a:p>
            <a:pPr marL="514350" indent="-514350" algn="l">
              <a:buFont typeface="Arial" panose="020B0604020202020204" pitchFamily="34" charset="0"/>
              <a:buAutoNum type="arabicPeriod"/>
              <a:defRPr/>
            </a:pPr>
            <a:r>
              <a:rPr lang="en-GB" sz="2400" dirty="0" smtClean="0"/>
              <a:t>Fricatives  </a:t>
            </a:r>
            <a:r>
              <a:rPr lang="ar-SA" sz="2400" dirty="0" smtClean="0"/>
              <a:t>الاصوات الاحتكاكية</a:t>
            </a:r>
            <a:endParaRPr lang="en-GB" sz="2400" dirty="0"/>
          </a:p>
          <a:p>
            <a:pPr marL="514350" indent="-514350" algn="l">
              <a:buFont typeface="Arial" panose="020B0604020202020204" pitchFamily="34" charset="0"/>
              <a:buAutoNum type="arabicPeriod"/>
              <a:defRPr/>
            </a:pPr>
            <a:r>
              <a:rPr lang="en-GB" sz="2400" dirty="0" smtClean="0"/>
              <a:t>Affricatives </a:t>
            </a:r>
            <a:endParaRPr lang="en-GB" sz="2400" dirty="0"/>
          </a:p>
          <a:p>
            <a:pPr marL="514350" indent="-514350" algn="l">
              <a:buFont typeface="Arial" panose="020B0604020202020204" pitchFamily="34" charset="0"/>
              <a:buAutoNum type="arabicPeriod"/>
              <a:defRPr/>
            </a:pPr>
            <a:r>
              <a:rPr lang="en-GB" sz="2400" dirty="0" smtClean="0"/>
              <a:t>Nasals</a:t>
            </a:r>
          </a:p>
          <a:p>
            <a:pPr marL="514350" indent="-514350" algn="l">
              <a:buFont typeface="Arial" panose="020B0604020202020204" pitchFamily="34" charset="0"/>
              <a:buAutoNum type="arabicPeriod"/>
              <a:defRPr/>
            </a:pPr>
            <a:r>
              <a:rPr lang="en-GB" sz="2400" dirty="0" smtClean="0"/>
              <a:t>Liquids</a:t>
            </a:r>
          </a:p>
          <a:p>
            <a:pPr marL="514350" indent="-514350" algn="l">
              <a:buFont typeface="Arial" panose="020B0604020202020204" pitchFamily="34" charset="0"/>
              <a:buAutoNum type="arabicPeriod"/>
              <a:defRPr/>
            </a:pPr>
            <a:r>
              <a:rPr lang="en-GB" sz="2400" dirty="0" smtClean="0"/>
              <a:t>Glides</a:t>
            </a:r>
          </a:p>
          <a:p>
            <a:pPr marL="0" indent="0" algn="l">
              <a:defRPr/>
            </a:pPr>
            <a:r>
              <a:rPr lang="en-GB" sz="2400" dirty="0" smtClean="0"/>
              <a:t>(Vowels)                                                  COMPLETELY OPEN   </a:t>
            </a:r>
            <a:endParaRPr lang="en-GB" sz="2400" dirty="0"/>
          </a:p>
          <a:p>
            <a:pPr marL="0" indent="0" algn="l">
              <a:defRPr/>
            </a:pPr>
            <a:endParaRPr lang="en-GB" sz="2400" dirty="0" smtClean="0"/>
          </a:p>
          <a:p>
            <a:pPr marL="0" indent="0" algn="l">
              <a:defRPr/>
            </a:pPr>
            <a:endParaRPr lang="en-US" sz="2400" dirty="0" smtClean="0"/>
          </a:p>
        </p:txBody>
      </p:sp>
      <p:cxnSp>
        <p:nvCxnSpPr>
          <p:cNvPr id="4" name="Straight Arrow Connector 3"/>
          <p:cNvCxnSpPr/>
          <p:nvPr/>
        </p:nvCxnSpPr>
        <p:spPr>
          <a:xfrm>
            <a:off x="6172200" y="3810000"/>
            <a:ext cx="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723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Manner of articulation (what kind of constriction is there)</a:t>
            </a:r>
            <a:endParaRPr lang="en-US" dirty="0"/>
          </a:p>
        </p:txBody>
      </p:sp>
      <p:sp>
        <p:nvSpPr>
          <p:cNvPr id="19459" name="Content Placeholder 2"/>
          <p:cNvSpPr>
            <a:spLocks noGrp="1"/>
          </p:cNvSpPr>
          <p:nvPr>
            <p:ph idx="1"/>
          </p:nvPr>
        </p:nvSpPr>
        <p:spPr/>
        <p:txBody>
          <a:bodyPr/>
          <a:lstStyle/>
          <a:p>
            <a:pPr marL="514350" indent="-514350" algn="l">
              <a:buFont typeface="Arial" panose="020B0604020202020204" pitchFamily="34" charset="0"/>
              <a:buAutoNum type="arabicPeriod"/>
              <a:defRPr/>
            </a:pPr>
            <a:r>
              <a:rPr lang="en-GB" sz="2400" dirty="0" smtClean="0">
                <a:solidFill>
                  <a:srgbClr val="FF0000"/>
                </a:solidFill>
              </a:rPr>
              <a:t>Stops or plosives </a:t>
            </a:r>
            <a:r>
              <a:rPr lang="en-GB" sz="2400" dirty="0" smtClean="0"/>
              <a:t>= produced by completely stopping the air.                          </a:t>
            </a:r>
          </a:p>
          <a:p>
            <a:pPr marL="514350" indent="-514350" algn="l">
              <a:buFont typeface="Arial" panose="020B0604020202020204" pitchFamily="34" charset="0"/>
              <a:buAutoNum type="arabicPeriod"/>
              <a:defRPr/>
            </a:pPr>
            <a:r>
              <a:rPr lang="en-GB" sz="2400" dirty="0" smtClean="0">
                <a:solidFill>
                  <a:srgbClr val="FF0000"/>
                </a:solidFill>
              </a:rPr>
              <a:t>Fricatives</a:t>
            </a:r>
            <a:r>
              <a:rPr lang="en-GB" sz="2400" dirty="0" smtClean="0"/>
              <a:t> =  produced by forcing the air through a narrow channel made by placing two articulators together, such as /</a:t>
            </a:r>
            <a:r>
              <a:rPr lang="en-GB" sz="2400" i="1" dirty="0" smtClean="0"/>
              <a:t>f/</a:t>
            </a:r>
            <a:r>
              <a:rPr lang="en-GB" sz="2400" dirty="0" smtClean="0"/>
              <a:t> and /</a:t>
            </a:r>
            <a:r>
              <a:rPr lang="en-GB" sz="2400" i="1" dirty="0" err="1" smtClean="0"/>
              <a:t>th</a:t>
            </a:r>
            <a:r>
              <a:rPr lang="en-GB" sz="2400" i="1" dirty="0" smtClean="0"/>
              <a:t>/</a:t>
            </a:r>
            <a:endParaRPr lang="en-GB" sz="2400" i="1" dirty="0"/>
          </a:p>
          <a:p>
            <a:pPr marL="514350" indent="-514350" algn="l">
              <a:buFont typeface="Arial" panose="020B0604020202020204" pitchFamily="34" charset="0"/>
              <a:buAutoNum type="arabicPeriod"/>
              <a:defRPr/>
            </a:pPr>
            <a:r>
              <a:rPr lang="en-GB" sz="2400" dirty="0" smtClean="0">
                <a:solidFill>
                  <a:srgbClr val="FF0000"/>
                </a:solidFill>
              </a:rPr>
              <a:t>Affricates</a:t>
            </a:r>
            <a:r>
              <a:rPr lang="en-GB" sz="2400" dirty="0" smtClean="0"/>
              <a:t> = produced as stops at the beginning and released as fricatives at the end, such as /</a:t>
            </a:r>
            <a:r>
              <a:rPr lang="en-GB" sz="2400" i="1" dirty="0" err="1" smtClean="0"/>
              <a:t>ch</a:t>
            </a:r>
            <a:r>
              <a:rPr lang="en-GB" sz="2400" dirty="0" smtClean="0"/>
              <a:t>/ and /</a:t>
            </a:r>
            <a:r>
              <a:rPr lang="en-GB" sz="2400" i="1" dirty="0" smtClean="0"/>
              <a:t>j</a:t>
            </a:r>
            <a:r>
              <a:rPr lang="en-GB" sz="2400" dirty="0" smtClean="0"/>
              <a:t>/</a:t>
            </a:r>
            <a:endParaRPr lang="en-GB" sz="2400" dirty="0"/>
          </a:p>
          <a:p>
            <a:pPr marL="514350" indent="-514350" algn="l">
              <a:buFont typeface="Arial" panose="020B0604020202020204" pitchFamily="34" charset="0"/>
              <a:buAutoNum type="arabicPeriod"/>
              <a:defRPr/>
            </a:pPr>
            <a:r>
              <a:rPr lang="en-GB" sz="2400" dirty="0" smtClean="0">
                <a:solidFill>
                  <a:srgbClr val="FF0000"/>
                </a:solidFill>
              </a:rPr>
              <a:t>Nasals</a:t>
            </a:r>
            <a:r>
              <a:rPr lang="en-GB" sz="2400" dirty="0" smtClean="0"/>
              <a:t> = produced by allowing the air to escape freely through nose, such as /</a:t>
            </a:r>
            <a:r>
              <a:rPr lang="en-GB" sz="2400" i="1" dirty="0" smtClean="0"/>
              <a:t>n</a:t>
            </a:r>
            <a:r>
              <a:rPr lang="en-GB" sz="2400" dirty="0" smtClean="0"/>
              <a:t>/ and /</a:t>
            </a:r>
            <a:r>
              <a:rPr lang="en-GB" sz="2400" i="1" dirty="0" smtClean="0"/>
              <a:t>m</a:t>
            </a:r>
            <a:r>
              <a:rPr lang="en-GB" sz="2400" dirty="0" smtClean="0"/>
              <a:t>/. </a:t>
            </a:r>
          </a:p>
          <a:p>
            <a:pPr marL="514350" indent="-514350" algn="l">
              <a:buFont typeface="Arial" panose="020B0604020202020204" pitchFamily="34" charset="0"/>
              <a:buAutoNum type="arabicPeriod"/>
              <a:defRPr/>
            </a:pPr>
            <a:r>
              <a:rPr lang="en-GB" sz="2400" dirty="0" smtClean="0">
                <a:solidFill>
                  <a:srgbClr val="FF0000"/>
                </a:solidFill>
              </a:rPr>
              <a:t>Liquids</a:t>
            </a:r>
            <a:r>
              <a:rPr lang="en-GB" sz="2400" dirty="0" smtClean="0"/>
              <a:t> = produced by partial closure in the mouth, such as /</a:t>
            </a:r>
            <a:r>
              <a:rPr lang="en-GB" sz="2400" i="1" dirty="0" smtClean="0"/>
              <a:t>r</a:t>
            </a:r>
            <a:r>
              <a:rPr lang="en-GB" sz="2400" dirty="0" smtClean="0"/>
              <a:t>/ and /</a:t>
            </a:r>
            <a:r>
              <a:rPr lang="en-GB" sz="2400" i="1" dirty="0" err="1" smtClean="0"/>
              <a:t>i</a:t>
            </a:r>
            <a:r>
              <a:rPr lang="en-GB" sz="2400" dirty="0" smtClean="0"/>
              <a:t>/.</a:t>
            </a:r>
            <a:endParaRPr lang="en-GB" sz="2400" dirty="0"/>
          </a:p>
          <a:p>
            <a:pPr marL="514350" indent="-514350" algn="l">
              <a:buFont typeface="Arial" panose="020B0604020202020204" pitchFamily="34" charset="0"/>
              <a:buAutoNum type="arabicPeriod"/>
              <a:defRPr/>
            </a:pPr>
            <a:r>
              <a:rPr lang="en-GB" sz="2400" dirty="0" smtClean="0">
                <a:solidFill>
                  <a:srgbClr val="FF0000"/>
                </a:solidFill>
              </a:rPr>
              <a:t>Glides/semi-vowels</a:t>
            </a:r>
            <a:r>
              <a:rPr lang="en-GB" sz="2400" dirty="0" smtClean="0"/>
              <a:t> = produced with the tongue in motion or from the position of a vowel, such as  /</a:t>
            </a:r>
            <a:r>
              <a:rPr lang="en-GB" sz="2400" i="1" dirty="0" smtClean="0"/>
              <a:t>w</a:t>
            </a:r>
            <a:r>
              <a:rPr lang="en-GB" sz="2400" dirty="0" smtClean="0"/>
              <a:t>/ and /</a:t>
            </a:r>
            <a:r>
              <a:rPr lang="en-GB" sz="2400" i="1" dirty="0" smtClean="0"/>
              <a:t>y</a:t>
            </a:r>
            <a:r>
              <a:rPr lang="en-GB" sz="2400" dirty="0" smtClean="0"/>
              <a:t>/ in yes and west. </a:t>
            </a:r>
            <a:endParaRPr lang="en-GB" sz="2400" dirty="0"/>
          </a:p>
          <a:p>
            <a:pPr marL="0" indent="0" algn="l">
              <a:defRPr/>
            </a:pPr>
            <a:endParaRPr lang="en-GB" sz="2400" dirty="0" smtClean="0"/>
          </a:p>
          <a:p>
            <a:pPr marL="0" indent="0" algn="l">
              <a:defRPr/>
            </a:pPr>
            <a:endParaRPr lang="en-US" sz="2400" dirty="0" smtClean="0"/>
          </a:p>
        </p:txBody>
      </p:sp>
    </p:spTree>
    <p:extLst>
      <p:ext uri="{BB962C8B-B14F-4D97-AF65-F5344CB8AC3E}">
        <p14:creationId xmlns:p14="http://schemas.microsoft.com/office/powerpoint/2010/main" val="3062908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The </a:t>
            </a:r>
            <a:r>
              <a:rPr lang="en-US" dirty="0" smtClean="0"/>
              <a:t>two classes </a:t>
            </a:r>
            <a:r>
              <a:rPr lang="en-US" dirty="0"/>
              <a:t>of sounds:</a:t>
            </a:r>
          </a:p>
        </p:txBody>
      </p:sp>
      <p:sp>
        <p:nvSpPr>
          <p:cNvPr id="20483" name="Content Placeholder 2"/>
          <p:cNvSpPr>
            <a:spLocks noGrp="1"/>
          </p:cNvSpPr>
          <p:nvPr>
            <p:ph idx="1"/>
          </p:nvPr>
        </p:nvSpPr>
        <p:spPr/>
        <p:txBody>
          <a:bodyPr/>
          <a:lstStyle/>
          <a:p>
            <a:pPr marL="0" indent="0" algn="l">
              <a:defRPr/>
            </a:pPr>
            <a:r>
              <a:rPr lang="en-US" sz="2800" b="1" dirty="0" smtClean="0"/>
              <a:t>2. Vowels</a:t>
            </a:r>
            <a:r>
              <a:rPr lang="ar-SA" sz="2800" b="1" dirty="0" smtClean="0"/>
              <a:t> </a:t>
            </a:r>
            <a:r>
              <a:rPr lang="en-US" sz="2800" b="1" dirty="0" smtClean="0"/>
              <a:t>(</a:t>
            </a:r>
            <a:r>
              <a:rPr lang="ar-SA" sz="2800" b="1" dirty="0" smtClean="0"/>
              <a:t>(الحروف المتحركة</a:t>
            </a:r>
            <a:endParaRPr lang="en-GB" sz="2800" b="1" dirty="0" smtClean="0"/>
          </a:p>
          <a:p>
            <a:pPr algn="l">
              <a:buFont typeface="Arial" panose="020B0604020202020204" pitchFamily="34" charset="0"/>
              <a:buChar char="•"/>
              <a:defRPr/>
            </a:pPr>
            <a:r>
              <a:rPr lang="en-GB" sz="2800" dirty="0"/>
              <a:t>A </a:t>
            </a:r>
            <a:r>
              <a:rPr lang="en-GB" sz="2800" dirty="0" smtClean="0"/>
              <a:t>vowel </a:t>
            </a:r>
            <a:r>
              <a:rPr lang="en-GB" sz="2800" dirty="0" smtClean="0">
                <a:solidFill>
                  <a:srgbClr val="FF0000"/>
                </a:solidFill>
              </a:rPr>
              <a:t>is produced with a relatively free flow of air. They are voiced.</a:t>
            </a:r>
            <a:endParaRPr lang="en-GB" sz="2800" dirty="0">
              <a:solidFill>
                <a:srgbClr val="FF0000"/>
              </a:solidFill>
            </a:endParaRPr>
          </a:p>
          <a:p>
            <a:pPr algn="l">
              <a:buFont typeface="Arial" panose="020B0604020202020204" pitchFamily="34" charset="0"/>
              <a:buChar char="•"/>
              <a:defRPr/>
            </a:pPr>
            <a:r>
              <a:rPr lang="en-GB" sz="2800" dirty="0" smtClean="0"/>
              <a:t>Vowels have four positions: front, back, high and low areas. For example, the pronunciation of </a:t>
            </a:r>
            <a:r>
              <a:rPr lang="en-GB" sz="2800" i="1" u="sng" dirty="0" smtClean="0"/>
              <a:t>heat</a:t>
            </a:r>
            <a:r>
              <a:rPr lang="en-GB" sz="2800" dirty="0" smtClean="0"/>
              <a:t> and </a:t>
            </a:r>
            <a:r>
              <a:rPr lang="en-GB" sz="2800" i="1" u="sng" dirty="0" smtClean="0"/>
              <a:t>hit</a:t>
            </a:r>
            <a:r>
              <a:rPr lang="en-GB" sz="2800" dirty="0" smtClean="0"/>
              <a:t> have a high front vowels because the sound is made with the front part of the tongue in a raised position. On the other, the vowel in </a:t>
            </a:r>
            <a:r>
              <a:rPr lang="en-GB" sz="2800" i="1" u="sng" dirty="0" smtClean="0"/>
              <a:t>hat</a:t>
            </a:r>
            <a:r>
              <a:rPr lang="en-GB" sz="2800" dirty="0" smtClean="0"/>
              <a:t> is produced with the tongue in lower position and the sound in </a:t>
            </a:r>
            <a:r>
              <a:rPr lang="en-GB" sz="2800" i="1" u="sng" dirty="0" smtClean="0"/>
              <a:t>hot</a:t>
            </a:r>
            <a:r>
              <a:rPr lang="en-GB" sz="2800" dirty="0" smtClean="0"/>
              <a:t> can be described as a low-back vowel.    </a:t>
            </a:r>
            <a:endParaRPr lang="en-GB" sz="2800" dirty="0"/>
          </a:p>
          <a:p>
            <a:pPr marL="0" indent="0" algn="l">
              <a:defRPr/>
            </a:pPr>
            <a:endParaRPr lang="en-US" sz="2800" b="1" dirty="0" smtClean="0"/>
          </a:p>
        </p:txBody>
      </p:sp>
    </p:spTree>
    <p:extLst>
      <p:ext uri="{BB962C8B-B14F-4D97-AF65-F5344CB8AC3E}">
        <p14:creationId xmlns:p14="http://schemas.microsoft.com/office/powerpoint/2010/main" val="25998236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The </a:t>
            </a:r>
            <a:r>
              <a:rPr lang="en-US" dirty="0" smtClean="0"/>
              <a:t>two classes </a:t>
            </a:r>
            <a:r>
              <a:rPr lang="en-US" dirty="0"/>
              <a:t>of sounds:</a:t>
            </a:r>
          </a:p>
        </p:txBody>
      </p:sp>
      <p:sp>
        <p:nvSpPr>
          <p:cNvPr id="20483" name="Content Placeholder 2"/>
          <p:cNvSpPr>
            <a:spLocks noGrp="1"/>
          </p:cNvSpPr>
          <p:nvPr>
            <p:ph idx="1"/>
          </p:nvPr>
        </p:nvSpPr>
        <p:spPr/>
        <p:txBody>
          <a:bodyPr/>
          <a:lstStyle/>
          <a:p>
            <a:pPr marL="0" indent="0" algn="l">
              <a:defRPr/>
            </a:pPr>
            <a:r>
              <a:rPr lang="en-US" sz="2800" b="1" dirty="0" smtClean="0"/>
              <a:t>2. Vowels</a:t>
            </a:r>
            <a:r>
              <a:rPr lang="ar-SA" sz="2800" b="1" dirty="0" smtClean="0"/>
              <a:t> </a:t>
            </a:r>
            <a:r>
              <a:rPr lang="en-US" sz="2800" b="1" dirty="0" smtClean="0"/>
              <a:t>(</a:t>
            </a:r>
            <a:r>
              <a:rPr lang="ar-SA" sz="2800" b="1" dirty="0" smtClean="0"/>
              <a:t>(الحروف المتحركة</a:t>
            </a:r>
            <a:endParaRPr lang="en-GB" sz="2800" b="1" dirty="0" smtClean="0"/>
          </a:p>
          <a:p>
            <a:pPr algn="l">
              <a:buFont typeface="Arial" panose="020B0604020202020204" pitchFamily="34" charset="0"/>
              <a:buChar char="•"/>
              <a:defRPr/>
            </a:pPr>
            <a:r>
              <a:rPr lang="en-GB" sz="2800" dirty="0"/>
              <a:t>A </a:t>
            </a:r>
            <a:r>
              <a:rPr lang="en-GB" sz="2800" dirty="0" smtClean="0"/>
              <a:t>vowel </a:t>
            </a:r>
            <a:r>
              <a:rPr lang="en-GB" sz="2800" dirty="0" smtClean="0">
                <a:solidFill>
                  <a:srgbClr val="FF0000"/>
                </a:solidFill>
              </a:rPr>
              <a:t>is </a:t>
            </a:r>
            <a:r>
              <a:rPr lang="en-GB" sz="2800" dirty="0">
                <a:solidFill>
                  <a:srgbClr val="FF0000"/>
                </a:solidFill>
              </a:rPr>
              <a:t>a speech sound in which the mouth is open and the tongue is not touching the top of the mouth, the </a:t>
            </a:r>
            <a:r>
              <a:rPr lang="en-GB" sz="2800" dirty="0" smtClean="0">
                <a:solidFill>
                  <a:srgbClr val="FF0000"/>
                </a:solidFill>
              </a:rPr>
              <a:t>teeth</a:t>
            </a:r>
            <a:r>
              <a:rPr lang="en-GB" sz="2800" dirty="0" smtClean="0"/>
              <a:t>. </a:t>
            </a:r>
            <a:r>
              <a:rPr lang="en-GB" sz="2800" dirty="0"/>
              <a:t>(Oxford Learner’s Dictionary</a:t>
            </a:r>
            <a:r>
              <a:rPr lang="en-GB" sz="2800" dirty="0" smtClean="0"/>
              <a:t>).</a:t>
            </a:r>
          </a:p>
          <a:p>
            <a:pPr algn="l">
              <a:buFont typeface="Arial" panose="020B0604020202020204" pitchFamily="34" charset="0"/>
              <a:buChar char="•"/>
              <a:defRPr/>
            </a:pPr>
            <a:r>
              <a:rPr lang="en-GB" sz="2800" dirty="0" smtClean="0"/>
              <a:t>Vowel </a:t>
            </a:r>
            <a:r>
              <a:rPr lang="en-GB" sz="2800" dirty="0">
                <a:solidFill>
                  <a:srgbClr val="FF0000"/>
                </a:solidFill>
              </a:rPr>
              <a:t>is a speech sound produced by humans when the breath flows out through the mouth without being blocked by the teeth, tongue, or </a:t>
            </a:r>
            <a:r>
              <a:rPr lang="en-GB" sz="2800" dirty="0" smtClean="0">
                <a:solidFill>
                  <a:srgbClr val="FF0000"/>
                </a:solidFill>
              </a:rPr>
              <a:t>lips</a:t>
            </a:r>
            <a:r>
              <a:rPr lang="en-GB" sz="2800" dirty="0" smtClean="0"/>
              <a:t>. </a:t>
            </a:r>
            <a:r>
              <a:rPr lang="en-GB" sz="2800" dirty="0"/>
              <a:t>(Cambridge Learner’s Dictionary).  </a:t>
            </a:r>
          </a:p>
          <a:p>
            <a:pPr marL="0" indent="0" algn="l">
              <a:defRPr/>
            </a:pPr>
            <a:endParaRPr lang="en-US" sz="2800" b="1" dirty="0" smtClean="0"/>
          </a:p>
        </p:txBody>
      </p:sp>
    </p:spTree>
    <p:extLst>
      <p:ext uri="{BB962C8B-B14F-4D97-AF65-F5344CB8AC3E}">
        <p14:creationId xmlns:p14="http://schemas.microsoft.com/office/powerpoint/2010/main" val="822750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The </a:t>
            </a:r>
            <a:r>
              <a:rPr lang="en-US" dirty="0" smtClean="0"/>
              <a:t>two classes </a:t>
            </a:r>
            <a:r>
              <a:rPr lang="en-US" dirty="0"/>
              <a:t>of sounds:</a:t>
            </a:r>
          </a:p>
        </p:txBody>
      </p:sp>
      <p:sp>
        <p:nvSpPr>
          <p:cNvPr id="20483" name="Content Placeholder 2"/>
          <p:cNvSpPr>
            <a:spLocks noGrp="1"/>
          </p:cNvSpPr>
          <p:nvPr>
            <p:ph idx="1"/>
          </p:nvPr>
        </p:nvSpPr>
        <p:spPr/>
        <p:txBody>
          <a:bodyPr/>
          <a:lstStyle/>
          <a:p>
            <a:pPr marL="0" indent="0" algn="l">
              <a:defRPr/>
            </a:pPr>
            <a:r>
              <a:rPr lang="en-US" sz="2800" b="1" dirty="0" smtClean="0"/>
              <a:t>2. Vowels</a:t>
            </a:r>
            <a:r>
              <a:rPr lang="ar-SA" sz="2800" b="1" dirty="0" smtClean="0"/>
              <a:t> </a:t>
            </a:r>
            <a:r>
              <a:rPr lang="en-US" sz="2800" b="1" dirty="0" smtClean="0"/>
              <a:t>(</a:t>
            </a:r>
            <a:r>
              <a:rPr lang="ar-SA" sz="2800" b="1" dirty="0" smtClean="0"/>
              <a:t>(الحروف المتحركة</a:t>
            </a:r>
            <a:endParaRPr lang="en-GB" sz="2800" b="1" dirty="0" smtClean="0"/>
          </a:p>
          <a:p>
            <a:pPr algn="l">
              <a:buFont typeface="Arial" panose="020B0604020202020204" pitchFamily="34" charset="0"/>
              <a:buChar char="•"/>
              <a:defRPr/>
            </a:pPr>
            <a:r>
              <a:rPr lang="en-GB" sz="2800" dirty="0" smtClean="0"/>
              <a:t>The </a:t>
            </a:r>
            <a:r>
              <a:rPr lang="en-GB" sz="2800" dirty="0"/>
              <a:t>position of the highest point of </a:t>
            </a:r>
            <a:r>
              <a:rPr lang="en-GB" sz="2800" dirty="0" smtClean="0"/>
              <a:t>the </a:t>
            </a:r>
            <a:r>
              <a:rPr lang="en-GB" sz="2800" dirty="0"/>
              <a:t>tongue is considered to be the point of articulation of the vowel. </a:t>
            </a:r>
            <a:endParaRPr lang="en-GB" sz="2800" dirty="0" smtClean="0"/>
          </a:p>
          <a:p>
            <a:pPr algn="l">
              <a:buFont typeface="Arial" panose="020B0604020202020204" pitchFamily="34" charset="0"/>
              <a:buChar char="•"/>
              <a:defRPr/>
            </a:pPr>
            <a:r>
              <a:rPr lang="en-GB" sz="2800" dirty="0" smtClean="0"/>
              <a:t>The </a:t>
            </a:r>
            <a:r>
              <a:rPr lang="en-GB" sz="2800" dirty="0"/>
              <a:t>vertical dimension of the vowel diagram is known as vowel high, which includes high, central (mid), or low vowels. The horizontal dimension of the vowel diagram includes tongue advancement and identifies how far forward the tongue is located in the oral cavity during production.</a:t>
            </a:r>
            <a:r>
              <a:rPr lang="en-GB" sz="2800" dirty="0" smtClean="0"/>
              <a:t>    </a:t>
            </a:r>
            <a:endParaRPr lang="en-GB" sz="2800" dirty="0"/>
          </a:p>
          <a:p>
            <a:pPr marL="0" indent="0" algn="l">
              <a:defRPr/>
            </a:pPr>
            <a:endParaRPr lang="en-US" sz="2800" b="1" dirty="0" smtClean="0"/>
          </a:p>
        </p:txBody>
      </p:sp>
    </p:spTree>
    <p:extLst>
      <p:ext uri="{BB962C8B-B14F-4D97-AF65-F5344CB8AC3E}">
        <p14:creationId xmlns:p14="http://schemas.microsoft.com/office/powerpoint/2010/main" val="35316669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The </a:t>
            </a:r>
            <a:r>
              <a:rPr lang="en-US" dirty="0" smtClean="0"/>
              <a:t>two classes </a:t>
            </a:r>
            <a:r>
              <a:rPr lang="en-US" dirty="0"/>
              <a:t>of sounds:</a:t>
            </a:r>
          </a:p>
        </p:txBody>
      </p:sp>
      <p:sp>
        <p:nvSpPr>
          <p:cNvPr id="20483" name="Content Placeholder 2"/>
          <p:cNvSpPr>
            <a:spLocks noGrp="1"/>
          </p:cNvSpPr>
          <p:nvPr>
            <p:ph idx="1"/>
          </p:nvPr>
        </p:nvSpPr>
        <p:spPr/>
        <p:txBody>
          <a:bodyPr/>
          <a:lstStyle/>
          <a:p>
            <a:pPr marL="0" indent="0" algn="l">
              <a:defRPr/>
            </a:pPr>
            <a:r>
              <a:rPr lang="en-US" sz="2700" b="1" dirty="0" smtClean="0"/>
              <a:t>2. Vowels</a:t>
            </a:r>
            <a:r>
              <a:rPr lang="ar-SA" sz="2700" b="1" dirty="0" smtClean="0"/>
              <a:t> </a:t>
            </a:r>
            <a:r>
              <a:rPr lang="en-US" sz="2700" b="1" dirty="0" smtClean="0"/>
              <a:t>(</a:t>
            </a:r>
            <a:r>
              <a:rPr lang="ar-SA" sz="2700" b="1" dirty="0" smtClean="0"/>
              <a:t>(الحروف المتحركة</a:t>
            </a:r>
            <a:endParaRPr lang="en-GB" sz="2700" b="1" dirty="0" smtClean="0"/>
          </a:p>
          <a:p>
            <a:pPr algn="l">
              <a:defRPr/>
            </a:pPr>
            <a:r>
              <a:rPr lang="en-GB" sz="2700" b="1" dirty="0" smtClean="0"/>
              <a:t>e </a:t>
            </a:r>
          </a:p>
          <a:p>
            <a:pPr algn="l">
              <a:defRPr/>
            </a:pPr>
            <a:r>
              <a:rPr lang="en-GB" sz="2700" dirty="0"/>
              <a:t>m</a:t>
            </a:r>
            <a:r>
              <a:rPr lang="en-GB" sz="2700" dirty="0" smtClean="0"/>
              <a:t>id, front, unrounded, example</a:t>
            </a:r>
            <a:r>
              <a:rPr lang="en-GB" sz="2700" dirty="0"/>
              <a:t>: </a:t>
            </a:r>
            <a:r>
              <a:rPr lang="en-GB" sz="2700" dirty="0" smtClean="0"/>
              <a:t>lake</a:t>
            </a:r>
          </a:p>
          <a:p>
            <a:pPr algn="l">
              <a:defRPr/>
            </a:pPr>
            <a:r>
              <a:rPr lang="en-GB" sz="2700" b="1" dirty="0" err="1" smtClean="0"/>
              <a:t>i</a:t>
            </a:r>
            <a:r>
              <a:rPr lang="en-GB" sz="2700" b="1" dirty="0" smtClean="0"/>
              <a:t> </a:t>
            </a:r>
          </a:p>
          <a:p>
            <a:pPr algn="l">
              <a:defRPr/>
            </a:pPr>
            <a:r>
              <a:rPr lang="en-GB" sz="2700" dirty="0"/>
              <a:t>h</a:t>
            </a:r>
            <a:r>
              <a:rPr lang="en-GB" sz="2700" dirty="0" smtClean="0"/>
              <a:t>igh, front, unrounded, example</a:t>
            </a:r>
            <a:r>
              <a:rPr lang="en-GB" sz="2700" dirty="0"/>
              <a:t>: </a:t>
            </a:r>
            <a:r>
              <a:rPr lang="en-GB" sz="2700" dirty="0" err="1" smtClean="0"/>
              <a:t>reep</a:t>
            </a:r>
            <a:endParaRPr lang="en-GB" sz="2700" dirty="0"/>
          </a:p>
          <a:p>
            <a:pPr algn="l">
              <a:defRPr/>
            </a:pPr>
            <a:r>
              <a:rPr lang="en-GB" sz="2700" b="1" dirty="0"/>
              <a:t>o </a:t>
            </a:r>
          </a:p>
          <a:p>
            <a:pPr algn="l">
              <a:defRPr/>
            </a:pPr>
            <a:r>
              <a:rPr lang="en-GB" sz="2700" dirty="0"/>
              <a:t>m</a:t>
            </a:r>
            <a:r>
              <a:rPr lang="en-GB" sz="2700" dirty="0" smtClean="0"/>
              <a:t>id, back, rounded, example</a:t>
            </a:r>
            <a:r>
              <a:rPr lang="en-GB" sz="2700" dirty="0"/>
              <a:t>: </a:t>
            </a:r>
            <a:r>
              <a:rPr lang="en-GB" sz="2700" dirty="0" smtClean="0"/>
              <a:t>oar</a:t>
            </a:r>
          </a:p>
          <a:p>
            <a:pPr algn="l">
              <a:defRPr/>
            </a:pPr>
            <a:r>
              <a:rPr lang="en-GB" sz="2700" b="1" dirty="0" smtClean="0"/>
              <a:t>u </a:t>
            </a:r>
          </a:p>
          <a:p>
            <a:pPr algn="l">
              <a:defRPr/>
            </a:pPr>
            <a:r>
              <a:rPr lang="en-GB" sz="2700" dirty="0" smtClean="0"/>
              <a:t>High, back, rounded, example</a:t>
            </a:r>
            <a:r>
              <a:rPr lang="en-GB" sz="2700" dirty="0"/>
              <a:t>: poop</a:t>
            </a:r>
          </a:p>
          <a:p>
            <a:pPr marL="0" indent="0" algn="l">
              <a:defRPr/>
            </a:pPr>
            <a:r>
              <a:rPr lang="en-GB" sz="2700" dirty="0" smtClean="0"/>
              <a:t>   </a:t>
            </a:r>
            <a:endParaRPr lang="en-GB" sz="2700" dirty="0"/>
          </a:p>
          <a:p>
            <a:pPr marL="0" indent="0" algn="l">
              <a:defRPr/>
            </a:pPr>
            <a:endParaRPr lang="en-US" sz="2700" b="1" dirty="0" smtClean="0"/>
          </a:p>
        </p:txBody>
      </p:sp>
    </p:spTree>
    <p:extLst>
      <p:ext uri="{BB962C8B-B14F-4D97-AF65-F5344CB8AC3E}">
        <p14:creationId xmlns:p14="http://schemas.microsoft.com/office/powerpoint/2010/main" val="39954606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Diphthongs</a:t>
            </a:r>
            <a:br>
              <a:rPr lang="en-US" dirty="0" smtClean="0"/>
            </a:br>
            <a:endParaRPr lang="en-US" dirty="0"/>
          </a:p>
        </p:txBody>
      </p:sp>
      <p:sp>
        <p:nvSpPr>
          <p:cNvPr id="37891" name="Content Placeholder 2"/>
          <p:cNvSpPr>
            <a:spLocks noGrp="1"/>
          </p:cNvSpPr>
          <p:nvPr>
            <p:ph idx="1"/>
          </p:nvPr>
        </p:nvSpPr>
        <p:spPr/>
        <p:txBody>
          <a:bodyPr/>
          <a:lstStyle/>
          <a:p>
            <a:pPr marL="457200" indent="-457200" algn="l">
              <a:buFont typeface="Arial" panose="020B0604020202020204" pitchFamily="34" charset="0"/>
              <a:buChar char="•"/>
            </a:pPr>
            <a:r>
              <a:rPr lang="en-GB" altLang="en-US" sz="2800" smtClean="0">
                <a:cs typeface="Arial" panose="020B0604020202020204" pitchFamily="34" charset="0"/>
              </a:rPr>
              <a:t>Diphthongs is a combination of two adjacent </a:t>
            </a:r>
            <a:r>
              <a:rPr lang="en-GB" altLang="en-US" sz="2800" smtClean="0">
                <a:cs typeface="Arial" panose="020B0604020202020204" pitchFamily="34" charset="0"/>
                <a:hlinkClick r:id="rId2" action="ppaction://hlinkfile" tooltip="Vowel"/>
              </a:rPr>
              <a:t>vowel</a:t>
            </a:r>
            <a:r>
              <a:rPr lang="en-GB" altLang="en-US" sz="2800" smtClean="0">
                <a:cs typeface="Arial" panose="020B0604020202020204" pitchFamily="34" charset="0"/>
              </a:rPr>
              <a:t> sounds within the same </a:t>
            </a:r>
            <a:r>
              <a:rPr lang="en-GB" altLang="en-US" sz="2800" smtClean="0">
                <a:cs typeface="Arial" panose="020B0604020202020204" pitchFamily="34" charset="0"/>
                <a:hlinkClick r:id="rId3" action="ppaction://hlinkfile" tooltip="Syllable"/>
              </a:rPr>
              <a:t>syllable</a:t>
            </a:r>
            <a:r>
              <a:rPr lang="en-GB" altLang="en-US" sz="2800" smtClean="0">
                <a:cs typeface="Arial" panose="020B0604020202020204" pitchFamily="34" charset="0"/>
              </a:rPr>
              <a:t>. </a:t>
            </a:r>
          </a:p>
          <a:p>
            <a:pPr marL="457200" indent="-457200" algn="l">
              <a:buFont typeface="Arial" panose="020B0604020202020204" pitchFamily="34" charset="0"/>
              <a:buChar char="•"/>
            </a:pPr>
            <a:r>
              <a:rPr lang="en-GB" altLang="en-US" sz="2800" smtClean="0">
                <a:cs typeface="Arial" panose="020B0604020202020204" pitchFamily="34" charset="0"/>
              </a:rPr>
              <a:t>There are eight diphthongs commonly used in English: /eɪ/, /aɪ/, /əʊ/, /aʊ/, /ɔɪ/, /ɪə/, /eə/, and /ʊə/. </a:t>
            </a:r>
          </a:p>
          <a:p>
            <a:pPr marL="457200" indent="-457200" algn="l">
              <a:buFont typeface="Arial" panose="020B0604020202020204" pitchFamily="34" charset="0"/>
              <a:buChar char="•"/>
            </a:pPr>
            <a:r>
              <a:rPr lang="en-GB" altLang="en-US" sz="2800" smtClean="0">
                <a:cs typeface="Arial" panose="020B0604020202020204" pitchFamily="34" charset="0"/>
              </a:rPr>
              <a:t>For example, the phrase </a:t>
            </a:r>
            <a:r>
              <a:rPr lang="en-GB" altLang="en-US" sz="2800" i="1" smtClean="0">
                <a:cs typeface="Arial" panose="020B0604020202020204" pitchFamily="34" charset="0"/>
              </a:rPr>
              <a:t>no highway cowboys</a:t>
            </a:r>
            <a:r>
              <a:rPr lang="en-GB" altLang="en-US" sz="2800" smtClean="0">
                <a:cs typeface="Arial" panose="020B0604020202020204" pitchFamily="34" charset="0"/>
              </a:rPr>
              <a:t> </a:t>
            </a:r>
            <a:r>
              <a:rPr lang="en-GB" altLang="en-US" sz="2800" smtClean="0">
                <a:cs typeface="Arial" panose="020B0604020202020204" pitchFamily="34" charset="0"/>
                <a:hlinkClick r:id="rId4" action="ppaction://hlinkfile" tooltip="Help:IPA for English"/>
              </a:rPr>
              <a:t>/ˌnoʊ ˈhaɪweɪ ˈkaʊbɔɪz/</a:t>
            </a:r>
            <a:r>
              <a:rPr lang="en-GB" altLang="en-US" sz="2800" smtClean="0">
                <a:cs typeface="Arial" panose="020B0604020202020204" pitchFamily="34" charset="0"/>
              </a:rPr>
              <a:t> has five distinct diphthongs, one in every </a:t>
            </a:r>
            <a:r>
              <a:rPr lang="en-GB" altLang="en-US" sz="2800" smtClean="0">
                <a:cs typeface="Arial" panose="020B0604020202020204" pitchFamily="34" charset="0"/>
                <a:hlinkClick r:id="rId3" action="ppaction://hlinkfile" tooltip="Syllable"/>
              </a:rPr>
              <a:t>syllable</a:t>
            </a:r>
            <a:r>
              <a:rPr lang="en-GB" altLang="en-US" sz="2800" smtClean="0">
                <a:cs typeface="Arial" panose="020B0604020202020204" pitchFamily="34" charset="0"/>
              </a:rPr>
              <a:t>.</a:t>
            </a:r>
          </a:p>
          <a:p>
            <a:pPr marL="457200" indent="-457200" algn="l">
              <a:buFont typeface="Arial" panose="020B0604020202020204" pitchFamily="34" charset="0"/>
              <a:buChar char="•"/>
            </a:pPr>
            <a:r>
              <a:rPr lang="en-GB" altLang="en-US" sz="2800" smtClean="0">
                <a:cs typeface="Arial" panose="020B0604020202020204" pitchFamily="34" charset="0"/>
              </a:rPr>
              <a:t>Words such as </a:t>
            </a:r>
            <a:r>
              <a:rPr lang="en-GB" altLang="en-US" sz="2800" i="1" smtClean="0">
                <a:cs typeface="Arial" panose="020B0604020202020204" pitchFamily="34" charset="0"/>
              </a:rPr>
              <a:t>Hi</a:t>
            </a:r>
            <a:r>
              <a:rPr lang="en-GB" altLang="en-US" sz="2800" smtClean="0">
                <a:cs typeface="Arial" panose="020B0604020202020204" pitchFamily="34" charset="0"/>
              </a:rPr>
              <a:t> or </a:t>
            </a:r>
            <a:r>
              <a:rPr lang="en-GB" altLang="en-US" sz="2800" i="1" smtClean="0">
                <a:cs typeface="Arial" panose="020B0604020202020204" pitchFamily="34" charset="0"/>
              </a:rPr>
              <a:t>Bye</a:t>
            </a:r>
            <a:r>
              <a:rPr lang="en-GB" altLang="en-US" sz="2800" smtClean="0">
                <a:cs typeface="Arial" panose="020B0604020202020204" pitchFamily="34" charset="0"/>
              </a:rPr>
              <a:t> have two vowel sounds and the movement of these diphthongs is from low towards high front. </a:t>
            </a:r>
            <a:endParaRPr lang="en-US" altLang="en-US" sz="2500" smtClean="0">
              <a:cs typeface="Arial" panose="020B0604020202020204" pitchFamily="34" charset="0"/>
            </a:endParaRPr>
          </a:p>
        </p:txBody>
      </p:sp>
    </p:spTree>
    <p:extLst>
      <p:ext uri="{BB962C8B-B14F-4D97-AF65-F5344CB8AC3E}">
        <p14:creationId xmlns:p14="http://schemas.microsoft.com/office/powerpoint/2010/main" val="1498016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Diphthongs</a:t>
            </a:r>
            <a:br>
              <a:rPr lang="en-US" dirty="0" smtClean="0"/>
            </a:br>
            <a:endParaRPr lang="en-US" dirty="0"/>
          </a:p>
        </p:txBody>
      </p:sp>
      <p:sp>
        <p:nvSpPr>
          <p:cNvPr id="38915" name="Content Placeholder 2"/>
          <p:cNvSpPr>
            <a:spLocks noGrp="1"/>
          </p:cNvSpPr>
          <p:nvPr>
            <p:ph idx="1"/>
          </p:nvPr>
        </p:nvSpPr>
        <p:spPr/>
        <p:txBody>
          <a:bodyPr/>
          <a:lstStyle/>
          <a:p>
            <a:pPr algn="l"/>
            <a:r>
              <a:rPr lang="en-GB" altLang="en-US" sz="2800" b="1" smtClean="0">
                <a:cs typeface="Arial" panose="020B0604020202020204" pitchFamily="34" charset="0"/>
              </a:rPr>
              <a:t>Diphthongs </a:t>
            </a:r>
          </a:p>
          <a:p>
            <a:pPr algn="l"/>
            <a:r>
              <a:rPr lang="en-GB" altLang="en-US" sz="2800" smtClean="0">
                <a:cs typeface="Arial" panose="020B0604020202020204" pitchFamily="34" charset="0"/>
              </a:rPr>
              <a:t>double vowels</a:t>
            </a:r>
          </a:p>
          <a:p>
            <a:pPr algn="l"/>
            <a:r>
              <a:rPr lang="en-GB" altLang="en-US" sz="2800" b="1" smtClean="0">
                <a:cs typeface="Arial" panose="020B0604020202020204" pitchFamily="34" charset="0"/>
              </a:rPr>
              <a:t>aɪ </a:t>
            </a:r>
          </a:p>
          <a:p>
            <a:pPr algn="l"/>
            <a:r>
              <a:rPr lang="en-GB" altLang="en-US" sz="2800" smtClean="0">
                <a:cs typeface="Arial" panose="020B0604020202020204" pitchFamily="34" charset="0"/>
              </a:rPr>
              <a:t>ride, chloride, tide</a:t>
            </a:r>
          </a:p>
          <a:p>
            <a:pPr algn="l"/>
            <a:r>
              <a:rPr lang="en-GB" altLang="en-US" sz="2800" b="1" smtClean="0">
                <a:cs typeface="Arial" panose="020B0604020202020204" pitchFamily="34" charset="0"/>
              </a:rPr>
              <a:t>ɔɪ </a:t>
            </a:r>
          </a:p>
          <a:p>
            <a:pPr algn="l"/>
            <a:r>
              <a:rPr lang="en-GB" altLang="en-US" sz="2800" smtClean="0">
                <a:cs typeface="Arial" panose="020B0604020202020204" pitchFamily="34" charset="0"/>
              </a:rPr>
              <a:t>boy, toy, voice,</a:t>
            </a:r>
          </a:p>
          <a:p>
            <a:pPr algn="l"/>
            <a:r>
              <a:rPr lang="en-GB" altLang="en-US" sz="2800" b="1" smtClean="0">
                <a:cs typeface="Arial" panose="020B0604020202020204" pitchFamily="34" charset="0"/>
              </a:rPr>
              <a:t>aʊ </a:t>
            </a:r>
          </a:p>
          <a:p>
            <a:pPr algn="l"/>
            <a:r>
              <a:rPr lang="en-GB" altLang="en-US" sz="2800" smtClean="0">
                <a:cs typeface="Arial" panose="020B0604020202020204" pitchFamily="34" charset="0"/>
              </a:rPr>
              <a:t>trout, couch</a:t>
            </a:r>
          </a:p>
        </p:txBody>
      </p:sp>
    </p:spTree>
    <p:extLst>
      <p:ext uri="{BB962C8B-B14F-4D97-AF65-F5344CB8AC3E}">
        <p14:creationId xmlns:p14="http://schemas.microsoft.com/office/powerpoint/2010/main" val="37042507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Diphthongs</a:t>
            </a:r>
            <a:br>
              <a:rPr lang="en-US" dirty="0" smtClean="0"/>
            </a:br>
            <a:endParaRPr lang="en-US" dirty="0"/>
          </a:p>
        </p:txBody>
      </p:sp>
      <p:sp>
        <p:nvSpPr>
          <p:cNvPr id="21507" name="Content Placeholder 2"/>
          <p:cNvSpPr>
            <a:spLocks noGrp="1"/>
          </p:cNvSpPr>
          <p:nvPr>
            <p:ph idx="1"/>
          </p:nvPr>
        </p:nvSpPr>
        <p:spPr/>
        <p:txBody>
          <a:bodyPr/>
          <a:lstStyle/>
          <a:p>
            <a:pPr algn="l">
              <a:defRPr/>
            </a:pPr>
            <a:r>
              <a:rPr lang="en-GB" sz="2800" dirty="0"/>
              <a:t>Standard English (RP = Received Pronunciation) has 44 phonemes (speech sounds):</a:t>
            </a:r>
            <a:br>
              <a:rPr lang="en-GB" sz="2800" dirty="0"/>
            </a:br>
            <a:endParaRPr lang="en-GB" sz="2800" dirty="0" smtClean="0"/>
          </a:p>
          <a:p>
            <a:pPr marL="457200" indent="-457200" algn="l">
              <a:buFont typeface="Arial" panose="020B0604020202020204" pitchFamily="34" charset="0"/>
              <a:buChar char="•"/>
              <a:defRPr/>
            </a:pPr>
            <a:r>
              <a:rPr lang="en-GB" sz="2800" dirty="0" smtClean="0"/>
              <a:t>Consonants</a:t>
            </a:r>
            <a:r>
              <a:rPr lang="en-GB" sz="2800" dirty="0"/>
              <a:t>, 24; </a:t>
            </a:r>
            <a:endParaRPr lang="en-GB" sz="2800" dirty="0" smtClean="0"/>
          </a:p>
          <a:p>
            <a:pPr marL="457200" indent="-457200" algn="l">
              <a:buFont typeface="Arial" panose="020B0604020202020204" pitchFamily="34" charset="0"/>
              <a:buChar char="•"/>
              <a:defRPr/>
            </a:pPr>
            <a:r>
              <a:rPr lang="en-GB" sz="2800" dirty="0" smtClean="0"/>
              <a:t>Vowels</a:t>
            </a:r>
            <a:r>
              <a:rPr lang="en-GB" sz="2800" dirty="0"/>
              <a:t>, 12; </a:t>
            </a:r>
            <a:endParaRPr lang="en-GB" sz="2800" dirty="0" smtClean="0"/>
          </a:p>
          <a:p>
            <a:pPr marL="457200" indent="-457200" algn="l">
              <a:buFont typeface="Arial" panose="020B0604020202020204" pitchFamily="34" charset="0"/>
              <a:buChar char="•"/>
              <a:defRPr/>
            </a:pPr>
            <a:r>
              <a:rPr lang="en-GB" sz="2800" dirty="0" smtClean="0"/>
              <a:t>Diphthongs</a:t>
            </a:r>
            <a:r>
              <a:rPr lang="en-GB" sz="2800" dirty="0"/>
              <a:t>, 8</a:t>
            </a:r>
            <a:r>
              <a:rPr lang="en-GB" sz="2800" dirty="0" smtClean="0"/>
              <a:t>.</a:t>
            </a:r>
            <a:r>
              <a:rPr lang="en-GB" sz="2800" dirty="0"/>
              <a:t/>
            </a:r>
            <a:br>
              <a:rPr lang="en-GB" sz="2800" dirty="0"/>
            </a:br>
            <a:endParaRPr lang="en-GB" sz="2800" b="1" dirty="0"/>
          </a:p>
        </p:txBody>
      </p:sp>
    </p:spTree>
    <p:extLst>
      <p:ext uri="{BB962C8B-B14F-4D97-AF65-F5344CB8AC3E}">
        <p14:creationId xmlns:p14="http://schemas.microsoft.com/office/powerpoint/2010/main" val="1024526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English consonant chart -24 (place + manner of articulation)</a:t>
            </a:r>
            <a:endParaRPr lang="en-US" dirty="0"/>
          </a:p>
        </p:txBody>
      </p:sp>
      <p:sp>
        <p:nvSpPr>
          <p:cNvPr id="40963" name="Content Placeholder 2"/>
          <p:cNvSpPr>
            <a:spLocks noGrp="1"/>
          </p:cNvSpPr>
          <p:nvPr>
            <p:ph idx="1"/>
          </p:nvPr>
        </p:nvSpPr>
        <p:spPr/>
        <p:txBody>
          <a:bodyPr/>
          <a:lstStyle/>
          <a:p>
            <a:pPr marL="0" indent="0" algn="l"/>
            <a:r>
              <a:rPr lang="en-US" altLang="en-US" sz="2500" smtClean="0">
                <a:cs typeface="Arial" panose="020B0604020202020204" pitchFamily="34" charset="0"/>
              </a:rPr>
              <a:t> </a:t>
            </a:r>
          </a:p>
        </p:txBody>
      </p:sp>
      <p:pic>
        <p:nvPicPr>
          <p:cNvPr id="40964" name="Picture 4" descr="C:\Users\Ahmed\Desktop\Consonant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9144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1576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English vowels chart (12 vowels)</a:t>
            </a:r>
            <a:endParaRPr lang="en-US" dirty="0"/>
          </a:p>
        </p:txBody>
      </p:sp>
      <p:sp>
        <p:nvSpPr>
          <p:cNvPr id="41987" name="Content Placeholder 2"/>
          <p:cNvSpPr>
            <a:spLocks noGrp="1"/>
          </p:cNvSpPr>
          <p:nvPr>
            <p:ph idx="1"/>
          </p:nvPr>
        </p:nvSpPr>
        <p:spPr/>
        <p:txBody>
          <a:bodyPr/>
          <a:lstStyle/>
          <a:p>
            <a:pPr marL="0" indent="0" algn="l"/>
            <a:r>
              <a:rPr lang="en-US" altLang="en-US" sz="2500" smtClean="0">
                <a:cs typeface="Arial" panose="020B0604020202020204" pitchFamily="34" charset="0"/>
              </a:rPr>
              <a:t> </a:t>
            </a:r>
          </a:p>
        </p:txBody>
      </p:sp>
      <p:pic>
        <p:nvPicPr>
          <p:cNvPr id="41988" name="Picture 4" descr="C:\Users\Ahmed\Desktop\Vowel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338" y="2081213"/>
            <a:ext cx="526732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3042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English diphthong chart (8 diphthongs)</a:t>
            </a:r>
            <a:endParaRPr lang="en-US" dirty="0"/>
          </a:p>
        </p:txBody>
      </p:sp>
      <p:sp>
        <p:nvSpPr>
          <p:cNvPr id="43011" name="Content Placeholder 2"/>
          <p:cNvSpPr>
            <a:spLocks noGrp="1"/>
          </p:cNvSpPr>
          <p:nvPr>
            <p:ph idx="1"/>
          </p:nvPr>
        </p:nvSpPr>
        <p:spPr/>
        <p:txBody>
          <a:bodyPr/>
          <a:lstStyle/>
          <a:p>
            <a:pPr marL="0" indent="0" algn="l"/>
            <a:r>
              <a:rPr lang="en-US" altLang="en-US" sz="2500" smtClean="0">
                <a:cs typeface="Arial" panose="020B0604020202020204" pitchFamily="34" charset="0"/>
              </a:rPr>
              <a:t> </a:t>
            </a:r>
          </a:p>
        </p:txBody>
      </p:sp>
      <p:pic>
        <p:nvPicPr>
          <p:cNvPr id="43012" name="Picture 4" descr="C:\Users\Ahmed\Desktop\Diph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338" y="2081213"/>
            <a:ext cx="526732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090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Vowel sounds: </a:t>
            </a:r>
            <a:endParaRPr lang="en-US" dirty="0"/>
          </a:p>
        </p:txBody>
      </p:sp>
      <p:sp>
        <p:nvSpPr>
          <p:cNvPr id="25603" name="Content Placeholder 2"/>
          <p:cNvSpPr>
            <a:spLocks noGrp="1"/>
          </p:cNvSpPr>
          <p:nvPr>
            <p:ph idx="1"/>
          </p:nvPr>
        </p:nvSpPr>
        <p:spPr/>
        <p:txBody>
          <a:bodyPr/>
          <a:lstStyle/>
          <a:p>
            <a:pPr marL="457200" indent="-457200" algn="l">
              <a:buFont typeface="Arial" panose="020B0604020202020204" pitchFamily="34" charset="0"/>
              <a:buChar char="•"/>
              <a:defRPr/>
            </a:pPr>
            <a:r>
              <a:rPr lang="en-GB" sz="2800" dirty="0">
                <a:solidFill>
                  <a:srgbClr val="FF0000"/>
                </a:solidFill>
              </a:rPr>
              <a:t>5 </a:t>
            </a:r>
            <a:r>
              <a:rPr lang="en-GB" sz="2800" dirty="0" smtClean="0">
                <a:solidFill>
                  <a:srgbClr val="FF0000"/>
                </a:solidFill>
              </a:rPr>
              <a:t>long vowels: </a:t>
            </a:r>
          </a:p>
          <a:p>
            <a:pPr marL="0" indent="0" algn="l">
              <a:defRPr/>
            </a:pPr>
            <a:r>
              <a:rPr lang="en-GB" sz="2800" dirty="0" smtClean="0"/>
              <a:t>e.g., bean</a:t>
            </a:r>
            <a:r>
              <a:rPr lang="en-GB" sz="2800" dirty="0"/>
              <a:t>, barn, born, boon, </a:t>
            </a:r>
            <a:r>
              <a:rPr lang="en-GB" sz="2800" dirty="0" smtClean="0"/>
              <a:t>burn</a:t>
            </a:r>
          </a:p>
          <a:p>
            <a:pPr marL="0" indent="0" algn="l">
              <a:defRPr/>
            </a:pPr>
            <a:endParaRPr lang="en-GB" sz="2800" dirty="0" smtClean="0"/>
          </a:p>
          <a:p>
            <a:pPr marL="457200" indent="-457200" algn="l">
              <a:buFont typeface="Arial" panose="020B0604020202020204" pitchFamily="34" charset="0"/>
              <a:buChar char="•"/>
              <a:defRPr/>
            </a:pPr>
            <a:r>
              <a:rPr lang="en-GB" sz="2800" dirty="0" smtClean="0">
                <a:solidFill>
                  <a:srgbClr val="FF0000"/>
                </a:solidFill>
              </a:rPr>
              <a:t>7 short vowels: </a:t>
            </a:r>
          </a:p>
          <a:p>
            <a:pPr marL="0" indent="0" algn="l">
              <a:defRPr/>
            </a:pPr>
            <a:r>
              <a:rPr lang="en-GB" sz="2800" dirty="0" smtClean="0"/>
              <a:t>e.g., pit</a:t>
            </a:r>
            <a:r>
              <a:rPr lang="en-GB" sz="2800" dirty="0"/>
              <a:t>, pet, pat, putt, pot, put, </a:t>
            </a:r>
            <a:r>
              <a:rPr lang="en-GB" sz="2800" dirty="0" smtClean="0"/>
              <a:t>another</a:t>
            </a:r>
          </a:p>
          <a:p>
            <a:pPr marL="0" indent="0" algn="l">
              <a:defRPr/>
            </a:pPr>
            <a:endParaRPr lang="en-GB" sz="2800" dirty="0" smtClean="0"/>
          </a:p>
          <a:p>
            <a:pPr marL="457200" indent="-457200" algn="l">
              <a:buFont typeface="Arial" panose="020B0604020202020204" pitchFamily="34" charset="0"/>
              <a:buChar char="•"/>
              <a:defRPr/>
            </a:pPr>
            <a:r>
              <a:rPr lang="en-GB" sz="2800" dirty="0" smtClean="0">
                <a:solidFill>
                  <a:srgbClr val="FF0000"/>
                </a:solidFill>
              </a:rPr>
              <a:t>8 </a:t>
            </a:r>
            <a:r>
              <a:rPr lang="en-GB" sz="2800" dirty="0">
                <a:solidFill>
                  <a:srgbClr val="FF0000"/>
                </a:solidFill>
              </a:rPr>
              <a:t>diphthongs: </a:t>
            </a:r>
          </a:p>
          <a:p>
            <a:pPr marL="0" indent="0" algn="l">
              <a:defRPr/>
            </a:pPr>
            <a:r>
              <a:rPr lang="en-GB" sz="2800" dirty="0" err="1" smtClean="0"/>
              <a:t>e.g</a:t>
            </a:r>
            <a:r>
              <a:rPr lang="en-GB" sz="2800" dirty="0" smtClean="0"/>
              <a:t>, bay</a:t>
            </a:r>
            <a:r>
              <a:rPr lang="en-GB" sz="2800" dirty="0"/>
              <a:t>, buy, boy, no</a:t>
            </a:r>
            <a:r>
              <a:rPr lang="en-GB" sz="2800"/>
              <a:t>, </a:t>
            </a:r>
            <a:r>
              <a:rPr lang="en-GB" sz="2800" smtClean="0"/>
              <a:t>now, </a:t>
            </a:r>
            <a:r>
              <a:rPr lang="en-GB" sz="2800" dirty="0"/>
              <a:t>pair, poor</a:t>
            </a:r>
            <a:br>
              <a:rPr lang="en-GB" sz="2800" dirty="0"/>
            </a:br>
            <a:endParaRPr lang="en-US" sz="2500" dirty="0" smtClean="0"/>
          </a:p>
        </p:txBody>
      </p:sp>
    </p:spTree>
    <p:extLst>
      <p:ext uri="{BB962C8B-B14F-4D97-AF65-F5344CB8AC3E}">
        <p14:creationId xmlns:p14="http://schemas.microsoft.com/office/powerpoint/2010/main" val="3275712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32</TotalTime>
  <Words>1488</Words>
  <Application>Microsoft Office PowerPoint</Application>
  <PresentationFormat>A4 Paper (210x297 mm)</PresentationFormat>
  <Paragraphs>160</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ae_AlMateen</vt:lpstr>
      <vt:lpstr>Arial</vt:lpstr>
      <vt:lpstr>Calibri</vt:lpstr>
      <vt:lpstr>Times New Roman</vt:lpstr>
      <vt:lpstr>Office Theme</vt:lpstr>
      <vt:lpstr>PowerPoint Presentation</vt:lpstr>
      <vt:lpstr>Lecture  3</vt:lpstr>
      <vt:lpstr>In this lecture we will be looking at the following questions:</vt:lpstr>
      <vt:lpstr>Phonetics:</vt:lpstr>
      <vt:lpstr>Voiced and voiceless sounds</vt:lpstr>
      <vt:lpstr>Voiced and voiceless sounds</vt:lpstr>
      <vt:lpstr>The two classes of sounds:</vt:lpstr>
      <vt:lpstr>The two classes of sounds:</vt:lpstr>
      <vt:lpstr>Places of articulation of consonant sounds:</vt:lpstr>
      <vt:lpstr>Places of articulation of consonant sounds:</vt:lpstr>
      <vt:lpstr>Places of articulation of consonant sounds:</vt:lpstr>
      <vt:lpstr>Places of articulation of consonant sounds:</vt:lpstr>
      <vt:lpstr>Places of articulation of consonant sounds:</vt:lpstr>
      <vt:lpstr>Places of articulation of consonant sounds:</vt:lpstr>
      <vt:lpstr>Places of articulation of consonant sounds:</vt:lpstr>
      <vt:lpstr>Places of articulation of consonant sounds:</vt:lpstr>
      <vt:lpstr>The two classes of sounds:</vt:lpstr>
      <vt:lpstr>Manner of articulation (what kind of constriction is there)</vt:lpstr>
      <vt:lpstr>Manner of articulation (what kind of constriction is there)</vt:lpstr>
      <vt:lpstr>The two classes of sounds:</vt:lpstr>
      <vt:lpstr>The two classes of sounds:</vt:lpstr>
      <vt:lpstr>The two classes of sounds:</vt:lpstr>
      <vt:lpstr>The two classes of sounds:</vt:lpstr>
      <vt:lpstr>Diphthongs </vt:lpstr>
      <vt:lpstr>Diphthongs </vt:lpstr>
      <vt:lpstr>Diphthongs </vt:lpstr>
      <vt:lpstr>English consonant chart -24 (place + manner of articulation)</vt:lpstr>
      <vt:lpstr>English vowels chart (12 vowels)</vt:lpstr>
      <vt:lpstr>English diphthong chart (8 diphthongs)</vt:lpstr>
      <vt:lpstr>Vowel sounds: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studio 3</cp:lastModifiedBy>
  <cp:revision>11</cp:revision>
  <dcterms:created xsi:type="dcterms:W3CDTF">2014-09-11T06:30:06Z</dcterms:created>
  <dcterms:modified xsi:type="dcterms:W3CDTF">2016-10-09T09:44:58Z</dcterms:modified>
</cp:coreProperties>
</file>