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7" r:id="rId4"/>
    <p:sldId id="259" r:id="rId5"/>
    <p:sldId id="287" r:id="rId6"/>
    <p:sldId id="288" r:id="rId7"/>
    <p:sldId id="290" r:id="rId8"/>
    <p:sldId id="291"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9" d="100"/>
          <a:sy n="69" d="100"/>
        </p:scale>
        <p:origin x="-1254"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adyady4@gmail.co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6" name="Rectangle 5"/>
          <p:cNvSpPr/>
          <p:nvPr/>
        </p:nvSpPr>
        <p:spPr>
          <a:xfrm>
            <a:off x="0" y="0"/>
            <a:ext cx="9906000" cy="35814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أدب عصر النهضة - الأنجليزي</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د.محمد نور </a:t>
            </a:r>
            <a:r>
              <a:rPr lang="ar-SA" sz="2600" b="1" dirty="0" err="1" smtClean="0">
                <a:solidFill>
                  <a:srgbClr val="7F7F7F"/>
                </a:solidFill>
                <a:latin typeface="Calibri" pitchFamily="34" charset="0"/>
                <a:cs typeface="Times New Roman" pitchFamily="18" charset="0"/>
              </a:rPr>
              <a:t>النعيمي</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3200" spc="-150" dirty="0" smtClean="0">
                <a:solidFill>
                  <a:srgbClr val="376092"/>
                </a:solidFill>
                <a:latin typeface="ae_AlMateen" pitchFamily="2" charset="-78"/>
                <a:cs typeface="ae_AlMateen" pitchFamily="2" charset="-78"/>
              </a:rPr>
              <a:t>Introduction and Orientation</a:t>
            </a: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solidFill>
                <a:schemeClr val="tx2">
                  <a:lumMod val="75000"/>
                </a:schemeClr>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8" name="Rectangle 1"/>
          <p:cNvSpPr>
            <a:spLocks noGrp="1" noChangeArrowheads="1"/>
          </p:cNvSpPr>
          <p:nvPr>
            <p:ph idx="1"/>
          </p:nvPr>
        </p:nvSpPr>
        <p:spPr bwMode="auto">
          <a:xfrm>
            <a:off x="495300" y="1493303"/>
            <a:ext cx="8915400" cy="47397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Syllabus</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400" b="1" u="sng" dirty="0">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400" b="1" u="sng" dirty="0">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Course Description</a:t>
            </a: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1400" b="1" dirty="0">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mj-cs"/>
              </a:rPr>
              <a:t>This course aims at introducing students to various historical, cultural and literary trends in English Renaissance Literature. Clearly, this course will be divided into three sections. First, the students will be provided with a historical background, dealing with a number of issues such as the kings and Queens, the court, courtiers, and the influence of all that on the cultural side…etc Second, the students will be exposed to the cultural and philosophical aspects of the day such as the works of Luther, Erasmus, and Machiavelli. Third, the students will be exposed to the literary section that will cover poetry, drama, and prose.</a:t>
            </a:r>
            <a:endParaRPr kumimoji="0" lang="en-US" sz="1800" b="1" i="0" u="none" strike="noStrike" cap="none" normalizeH="0" baseline="0" dirty="0" smtClean="0">
              <a:ln>
                <a:noFill/>
              </a:ln>
              <a:solidFill>
                <a:schemeClr val="tx1"/>
              </a:solidFill>
              <a:effectLst/>
              <a:latin typeface="Arial"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chemeClr val="tx2">
                  <a:lumMod val="75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7" name="عنوان 1"/>
          <p:cNvSpPr>
            <a:spLocks noGrp="1"/>
          </p:cNvSpPr>
          <p:nvPr>
            <p:ph idx="1"/>
          </p:nvPr>
        </p:nvSpPr>
        <p:spPr>
          <a:xfrm>
            <a:off x="0" y="1295400"/>
            <a:ext cx="9601200" cy="4678363"/>
          </a:xfrm>
        </p:spPr>
        <p:txBody>
          <a:bodyPr>
            <a:noAutofit/>
          </a:bodyPr>
          <a:lstStyle/>
          <a:p>
            <a:pPr algn="l" rtl="0"/>
            <a:r>
              <a:rPr lang="en-US" sz="1600" b="1" u="sng" dirty="0">
                <a:solidFill>
                  <a:schemeClr val="tx1"/>
                </a:solidFill>
              </a:rPr>
              <a:t>Course Objectives</a:t>
            </a:r>
            <a:r>
              <a:rPr lang="en-US" sz="1600" b="1" dirty="0">
                <a:solidFill>
                  <a:schemeClr val="tx1"/>
                </a:solidFill>
              </a:rPr>
              <a:t>:</a:t>
            </a:r>
            <a:br>
              <a:rPr lang="en-US" sz="1600" b="1" dirty="0">
                <a:solidFill>
                  <a:schemeClr val="tx1"/>
                </a:solidFill>
              </a:rPr>
            </a:br>
            <a:r>
              <a:rPr lang="en-US" sz="1600" b="1" dirty="0">
                <a:solidFill>
                  <a:schemeClr val="tx1"/>
                </a:solidFill>
              </a:rPr>
              <a:t> </a:t>
            </a:r>
            <a:r>
              <a:rPr lang="en-US" sz="1600" b="1" dirty="0" smtClean="0">
                <a:solidFill>
                  <a:schemeClr val="tx1"/>
                </a:solidFill>
              </a:rPr>
              <a:t/>
            </a:r>
            <a:br>
              <a:rPr lang="en-US" sz="1600" b="1" dirty="0" smtClean="0">
                <a:solidFill>
                  <a:schemeClr val="tx1"/>
                </a:solidFill>
              </a:rPr>
            </a:br>
            <a:r>
              <a:rPr lang="en-US" sz="1600" b="1" dirty="0" smtClean="0">
                <a:solidFill>
                  <a:schemeClr val="tx1"/>
                </a:solidFill>
              </a:rPr>
              <a:t>This </a:t>
            </a:r>
            <a:r>
              <a:rPr lang="en-US" sz="1600" b="1" dirty="0">
                <a:solidFill>
                  <a:schemeClr val="tx1"/>
                </a:solidFill>
              </a:rPr>
              <a:t>course aims, among other things, at introducing students :</a:t>
            </a:r>
            <a:br>
              <a:rPr lang="en-US" sz="1600" b="1" dirty="0">
                <a:solidFill>
                  <a:schemeClr val="tx1"/>
                </a:solidFill>
              </a:rPr>
            </a:br>
            <a:r>
              <a:rPr lang="en-US" sz="1600" b="1" dirty="0">
                <a:solidFill>
                  <a:schemeClr val="tx1"/>
                </a:solidFill>
              </a:rPr>
              <a:t> </a:t>
            </a:r>
            <a:br>
              <a:rPr lang="en-US" sz="1600" b="1" dirty="0">
                <a:solidFill>
                  <a:schemeClr val="tx1"/>
                </a:solidFill>
              </a:rPr>
            </a:br>
            <a:r>
              <a:rPr lang="en-US" sz="1600" b="1" dirty="0" smtClean="0">
                <a:solidFill>
                  <a:schemeClr val="tx1"/>
                </a:solidFill>
              </a:rPr>
              <a:t>   1 - </a:t>
            </a:r>
            <a:r>
              <a:rPr lang="en-US" sz="1600" b="1" dirty="0">
                <a:solidFill>
                  <a:schemeClr val="tx1"/>
                </a:solidFill>
              </a:rPr>
              <a:t>to the English Literature of the Renaissance, showing them the relationship between English</a:t>
            </a:r>
            <a:br>
              <a:rPr lang="en-US" sz="1600" b="1" dirty="0">
                <a:solidFill>
                  <a:schemeClr val="tx1"/>
                </a:solidFill>
              </a:rPr>
            </a:br>
            <a:r>
              <a:rPr lang="en-US" sz="1600" b="1" dirty="0">
                <a:solidFill>
                  <a:schemeClr val="tx1"/>
                </a:solidFill>
              </a:rPr>
              <a:t>    </a:t>
            </a:r>
            <a:r>
              <a:rPr lang="en-US" sz="1600" b="1" dirty="0" smtClean="0">
                <a:solidFill>
                  <a:schemeClr val="tx1"/>
                </a:solidFill>
              </a:rPr>
              <a:t>        </a:t>
            </a:r>
            <a:r>
              <a:rPr lang="en-US" sz="1600" b="1" dirty="0">
                <a:solidFill>
                  <a:schemeClr val="tx1"/>
                </a:solidFill>
              </a:rPr>
              <a:t>Literature of the time and the historical, cultural and literary concepts of the European</a:t>
            </a:r>
            <a:br>
              <a:rPr lang="en-US" sz="1600" b="1" dirty="0">
                <a:solidFill>
                  <a:schemeClr val="tx1"/>
                </a:solidFill>
              </a:rPr>
            </a:br>
            <a:r>
              <a:rPr lang="en-US" sz="1600" b="1" dirty="0">
                <a:solidFill>
                  <a:schemeClr val="tx1"/>
                </a:solidFill>
              </a:rPr>
              <a:t>     </a:t>
            </a:r>
            <a:r>
              <a:rPr lang="en-US" sz="1600" b="1" dirty="0" smtClean="0">
                <a:solidFill>
                  <a:schemeClr val="tx1"/>
                </a:solidFill>
              </a:rPr>
              <a:t>        Renaissance</a:t>
            </a:r>
            <a:r>
              <a:rPr lang="en-US" sz="1600" b="1" dirty="0">
                <a:solidFill>
                  <a:schemeClr val="tx1"/>
                </a:solidFill>
              </a:rPr>
              <a:t>. </a:t>
            </a:r>
            <a:br>
              <a:rPr lang="en-US" sz="1600" b="1" dirty="0">
                <a:solidFill>
                  <a:schemeClr val="tx1"/>
                </a:solidFill>
              </a:rPr>
            </a:br>
            <a:r>
              <a:rPr lang="en-US" sz="1600" b="1" dirty="0">
                <a:solidFill>
                  <a:schemeClr val="tx1"/>
                </a:solidFill>
              </a:rPr>
              <a:t> </a:t>
            </a:r>
            <a:br>
              <a:rPr lang="en-US" sz="1600" b="1" dirty="0">
                <a:solidFill>
                  <a:schemeClr val="tx1"/>
                </a:solidFill>
              </a:rPr>
            </a:br>
            <a:r>
              <a:rPr lang="en-US" sz="1600" b="1" dirty="0">
                <a:solidFill>
                  <a:schemeClr val="tx1"/>
                </a:solidFill>
              </a:rPr>
              <a:t>      2 – to the literary genres of the literature of the time, such Drama, Poetry, and Prose.</a:t>
            </a:r>
            <a:br>
              <a:rPr lang="en-US" sz="1600" b="1" dirty="0">
                <a:solidFill>
                  <a:schemeClr val="tx1"/>
                </a:solidFill>
              </a:rPr>
            </a:br>
            <a:r>
              <a:rPr lang="en-US" sz="1600" b="1" dirty="0">
                <a:solidFill>
                  <a:schemeClr val="tx1"/>
                </a:solidFill>
              </a:rPr>
              <a:t> </a:t>
            </a:r>
            <a:br>
              <a:rPr lang="en-US" sz="1600" b="1" dirty="0">
                <a:solidFill>
                  <a:schemeClr val="tx1"/>
                </a:solidFill>
              </a:rPr>
            </a:br>
            <a:r>
              <a:rPr lang="en-US" sz="1600" b="1" dirty="0">
                <a:solidFill>
                  <a:schemeClr val="tx1"/>
                </a:solidFill>
              </a:rPr>
              <a:t>      3  to </a:t>
            </a:r>
            <a:r>
              <a:rPr lang="en-US" sz="1600" b="1" dirty="0" smtClean="0">
                <a:solidFill>
                  <a:schemeClr val="tx1"/>
                </a:solidFill>
              </a:rPr>
              <a:t>representative </a:t>
            </a:r>
            <a:r>
              <a:rPr lang="en-US" sz="1600" b="1" dirty="0">
                <a:solidFill>
                  <a:schemeClr val="tx1"/>
                </a:solidFill>
              </a:rPr>
              <a:t>English literary texts , </a:t>
            </a:r>
            <a:r>
              <a:rPr lang="en-US" sz="1600" b="1" dirty="0" smtClean="0">
                <a:solidFill>
                  <a:schemeClr val="tx1"/>
                </a:solidFill>
              </a:rPr>
              <a:t>encouraging the students </a:t>
            </a:r>
            <a:r>
              <a:rPr lang="en-US" sz="1600" b="1" dirty="0">
                <a:solidFill>
                  <a:schemeClr val="tx1"/>
                </a:solidFill>
              </a:rPr>
              <a:t>to develop </a:t>
            </a:r>
            <a:r>
              <a:rPr lang="en-US" sz="1600" b="1" dirty="0" smtClean="0">
                <a:solidFill>
                  <a:schemeClr val="tx1"/>
                </a:solidFill>
              </a:rPr>
              <a:t>an </a:t>
            </a:r>
            <a:r>
              <a:rPr lang="en-US" sz="1600" b="1" dirty="0">
                <a:solidFill>
                  <a:schemeClr val="tx1"/>
                </a:solidFill>
              </a:rPr>
              <a:t>appreciative</a:t>
            </a:r>
            <a:r>
              <a:rPr lang="en-US" sz="1600" b="1" dirty="0" smtClean="0">
                <a:solidFill>
                  <a:schemeClr val="tx1"/>
                </a:solidFill>
              </a:rPr>
              <a:t>,</a:t>
            </a:r>
            <a:br>
              <a:rPr lang="en-US" sz="1600" b="1" dirty="0" smtClean="0">
                <a:solidFill>
                  <a:schemeClr val="tx1"/>
                </a:solidFill>
              </a:rPr>
            </a:br>
            <a:r>
              <a:rPr lang="en-US" sz="1600" b="1" dirty="0" smtClean="0">
                <a:solidFill>
                  <a:schemeClr val="tx1"/>
                </a:solidFill>
              </a:rPr>
              <a:t>            critical</a:t>
            </a:r>
            <a:r>
              <a:rPr lang="en-US" sz="1600" b="1" dirty="0">
                <a:solidFill>
                  <a:schemeClr val="tx1"/>
                </a:solidFill>
              </a:rPr>
              <a:t>, </a:t>
            </a:r>
            <a:r>
              <a:rPr lang="en-US" sz="1600" b="1" dirty="0" smtClean="0">
                <a:solidFill>
                  <a:schemeClr val="tx1"/>
                </a:solidFill>
              </a:rPr>
              <a:t>and analytical </a:t>
            </a:r>
            <a:r>
              <a:rPr lang="en-US" sz="1600" b="1" dirty="0">
                <a:solidFill>
                  <a:schemeClr val="tx1"/>
                </a:solidFill>
              </a:rPr>
              <a:t>approach.</a:t>
            </a:r>
            <a:br>
              <a:rPr lang="en-US" sz="1600" b="1" dirty="0">
                <a:solidFill>
                  <a:schemeClr val="tx1"/>
                </a:solidFill>
              </a:rPr>
            </a:br>
            <a:r>
              <a:rPr lang="en-US" sz="1600" b="1" dirty="0">
                <a:solidFill>
                  <a:schemeClr val="tx1"/>
                </a:solidFill>
              </a:rPr>
              <a:t> </a:t>
            </a:r>
            <a:br>
              <a:rPr lang="en-US" sz="1600" b="1" dirty="0">
                <a:solidFill>
                  <a:schemeClr val="tx1"/>
                </a:solidFill>
              </a:rPr>
            </a:br>
            <a:r>
              <a:rPr lang="en-US" sz="1600" b="1" dirty="0">
                <a:solidFill>
                  <a:schemeClr val="tx1"/>
                </a:solidFill>
              </a:rPr>
              <a:t>     4 – to  major works of major writers such as Marlowe, Shakespeare, Thomas</a:t>
            </a:r>
            <a:br>
              <a:rPr lang="en-US" sz="1600" b="1" dirty="0">
                <a:solidFill>
                  <a:schemeClr val="tx1"/>
                </a:solidFill>
              </a:rPr>
            </a:br>
            <a:r>
              <a:rPr lang="en-US" sz="1600" b="1" dirty="0">
                <a:solidFill>
                  <a:schemeClr val="tx1"/>
                </a:solidFill>
              </a:rPr>
              <a:t>           Kyd, Edmond Spenser, John Donne, and Francis Bacon, among many others.</a:t>
            </a:r>
            <a:br>
              <a:rPr lang="en-US" sz="1600" b="1" dirty="0">
                <a:solidFill>
                  <a:schemeClr val="tx1"/>
                </a:solidFill>
              </a:rPr>
            </a:br>
            <a:r>
              <a:rPr lang="en-US" sz="1600" b="1" dirty="0">
                <a:solidFill>
                  <a:schemeClr val="tx1"/>
                </a:solidFill>
              </a:rPr>
              <a:t> </a:t>
            </a:r>
            <a:br>
              <a:rPr lang="en-US" sz="1600" b="1" dirty="0">
                <a:solidFill>
                  <a:schemeClr val="tx1"/>
                </a:solidFill>
              </a:rPr>
            </a:br>
            <a:r>
              <a:rPr lang="en-US" sz="1600" b="1" dirty="0">
                <a:solidFill>
                  <a:schemeClr val="tx1"/>
                </a:solidFill>
              </a:rPr>
              <a:t>      5 – to  the necessary literary and critical terms to enable them to deal with the texts to </a:t>
            </a:r>
            <a:r>
              <a:rPr lang="en-US" sz="1600" b="1" dirty="0" smtClean="0">
                <a:solidFill>
                  <a:schemeClr val="tx1"/>
                </a:solidFill>
              </a:rPr>
              <a:t/>
            </a:r>
            <a:br>
              <a:rPr lang="en-US" sz="1600" b="1" dirty="0" smtClean="0">
                <a:solidFill>
                  <a:schemeClr val="tx1"/>
                </a:solidFill>
              </a:rPr>
            </a:br>
            <a:r>
              <a:rPr lang="en-US" sz="1600" b="1" dirty="0" smtClean="0">
                <a:solidFill>
                  <a:schemeClr val="tx1"/>
                </a:solidFill>
              </a:rPr>
              <a:t>             be </a:t>
            </a:r>
            <a:r>
              <a:rPr lang="en-US" sz="1600" b="1" dirty="0">
                <a:solidFill>
                  <a:schemeClr val="tx1"/>
                </a:solidFill>
              </a:rPr>
              <a:t>studied.</a:t>
            </a:r>
            <a:r>
              <a:rPr lang="en-US" sz="1000" b="1" dirty="0"/>
              <a:t/>
            </a:r>
            <a:br>
              <a:rPr lang="en-US" sz="1000" b="1" dirty="0"/>
            </a:br>
            <a:endParaRPr lang="ar-SA" sz="1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6" name="عنصر نائب للمحتوى 2"/>
          <p:cNvSpPr>
            <a:spLocks noGrp="1"/>
          </p:cNvSpPr>
          <p:nvPr>
            <p:ph idx="1"/>
          </p:nvPr>
        </p:nvSpPr>
        <p:spPr>
          <a:xfrm>
            <a:off x="457200" y="1600200"/>
            <a:ext cx="8435280" cy="4525963"/>
          </a:xfrm>
        </p:spPr>
        <p:txBody>
          <a:bodyPr>
            <a:normAutofit fontScale="62500" lnSpcReduction="20000"/>
          </a:bodyPr>
          <a:lstStyle/>
          <a:p>
            <a:pPr algn="l">
              <a:buNone/>
            </a:pPr>
            <a:r>
              <a:rPr lang="en-US" sz="4400" b="1" u="sng" dirty="0" smtClean="0"/>
              <a:t>Textbook</a:t>
            </a:r>
            <a:r>
              <a:rPr lang="en-US" sz="4400" dirty="0" smtClean="0"/>
              <a:t> </a:t>
            </a:r>
            <a:r>
              <a:rPr lang="en-US" dirty="0"/>
              <a:t>:</a:t>
            </a:r>
          </a:p>
          <a:p>
            <a:pPr algn="l">
              <a:buNone/>
            </a:pPr>
            <a:r>
              <a:rPr lang="en-US" dirty="0"/>
              <a:t> </a:t>
            </a:r>
          </a:p>
          <a:p>
            <a:pPr algn="just" rtl="0">
              <a:buNone/>
            </a:pPr>
            <a:r>
              <a:rPr lang="en-US" dirty="0"/>
              <a:t>       Ronald Carter &amp; John </a:t>
            </a:r>
            <a:r>
              <a:rPr lang="en-US" dirty="0" err="1"/>
              <a:t>MacRae</a:t>
            </a:r>
            <a:r>
              <a:rPr lang="en-US" dirty="0"/>
              <a:t>, </a:t>
            </a:r>
            <a:r>
              <a:rPr lang="en-US" b="1" dirty="0"/>
              <a:t>The </a:t>
            </a:r>
            <a:r>
              <a:rPr lang="en-US" b="1" dirty="0" err="1"/>
              <a:t>Routledge</a:t>
            </a:r>
            <a:r>
              <a:rPr lang="en-US" b="1" dirty="0"/>
              <a:t>  History of Literature in </a:t>
            </a:r>
            <a:endParaRPr lang="en-US" b="1" dirty="0" smtClean="0"/>
          </a:p>
          <a:p>
            <a:pPr algn="just" rtl="0">
              <a:buNone/>
            </a:pPr>
            <a:r>
              <a:rPr lang="en-US" b="1" dirty="0"/>
              <a:t> </a:t>
            </a:r>
            <a:r>
              <a:rPr lang="en-US" b="1" dirty="0" smtClean="0"/>
              <a:t>      English : Britain &amp;</a:t>
            </a:r>
            <a:r>
              <a:rPr lang="en-US" dirty="0" smtClean="0"/>
              <a:t>   </a:t>
            </a:r>
            <a:r>
              <a:rPr lang="en-US" b="1" dirty="0" smtClean="0"/>
              <a:t>Ireland </a:t>
            </a:r>
            <a:r>
              <a:rPr lang="en-US" dirty="0"/>
              <a:t>(London &amp; New York : </a:t>
            </a:r>
            <a:r>
              <a:rPr lang="en-US" dirty="0" err="1"/>
              <a:t>Routledge</a:t>
            </a:r>
            <a:r>
              <a:rPr lang="en-US" dirty="0"/>
              <a:t>, 1998). pp. </a:t>
            </a:r>
          </a:p>
          <a:p>
            <a:pPr algn="just" rtl="0">
              <a:buNone/>
            </a:pPr>
            <a:r>
              <a:rPr lang="en-US" dirty="0"/>
              <a:t> </a:t>
            </a:r>
          </a:p>
          <a:p>
            <a:pPr algn="l" rtl="0">
              <a:buNone/>
            </a:pPr>
            <a:endParaRPr lang="en-US" dirty="0"/>
          </a:p>
          <a:p>
            <a:pPr algn="l" rtl="0">
              <a:buNone/>
            </a:pPr>
            <a:r>
              <a:rPr lang="en-US" b="1" dirty="0"/>
              <a:t> </a:t>
            </a:r>
            <a:endParaRPr lang="en-US" dirty="0"/>
          </a:p>
          <a:p>
            <a:pPr algn="l" rtl="0">
              <a:buNone/>
            </a:pPr>
            <a:r>
              <a:rPr lang="en-US" b="1" dirty="0" smtClean="0"/>
              <a:t> </a:t>
            </a:r>
            <a:r>
              <a:rPr lang="en-US" sz="4500" b="1" u="sng" dirty="0"/>
              <a:t>Reference</a:t>
            </a:r>
            <a:r>
              <a:rPr lang="en-US" sz="4500" dirty="0"/>
              <a:t>:</a:t>
            </a:r>
          </a:p>
          <a:p>
            <a:pPr algn="l" rtl="0">
              <a:buNone/>
            </a:pPr>
            <a:r>
              <a:rPr lang="en-US" dirty="0"/>
              <a:t> </a:t>
            </a:r>
          </a:p>
          <a:p>
            <a:pPr algn="just" rtl="0">
              <a:buNone/>
            </a:pPr>
            <a:r>
              <a:rPr lang="en-US" dirty="0" smtClean="0"/>
              <a:t>      Jerry </a:t>
            </a:r>
            <a:r>
              <a:rPr lang="en-US" dirty="0" err="1"/>
              <a:t>Brotton</a:t>
            </a:r>
            <a:r>
              <a:rPr lang="en-US" dirty="0"/>
              <a:t>, </a:t>
            </a:r>
            <a:r>
              <a:rPr lang="en-US" b="1" dirty="0"/>
              <a:t>The</a:t>
            </a:r>
            <a:r>
              <a:rPr lang="en-US" dirty="0"/>
              <a:t> </a:t>
            </a:r>
            <a:r>
              <a:rPr lang="en-US" b="1" dirty="0"/>
              <a:t>Renaissance : A Very Short Introduction </a:t>
            </a:r>
            <a:r>
              <a:rPr lang="en-US" dirty="0"/>
              <a:t>(London: Oxford University Press, </a:t>
            </a:r>
            <a:r>
              <a:rPr lang="en-US" dirty="0" smtClean="0"/>
              <a:t>2005</a:t>
            </a:r>
            <a:r>
              <a:rPr lang="en-US" dirty="0"/>
              <a:t>). Chapter : 6 in particular which deals with the English Literature of the Renaissance. </a:t>
            </a:r>
          </a:p>
          <a:p>
            <a:pPr algn="just" rtl="0">
              <a:buNone/>
            </a:pPr>
            <a:r>
              <a:rPr lang="en-US" dirty="0"/>
              <a:t> </a:t>
            </a:r>
          </a:p>
          <a:p>
            <a:pPr rtl="0">
              <a:buNone/>
            </a:pPr>
            <a:r>
              <a:rPr lang="en-US" dirty="0"/>
              <a:t> </a:t>
            </a:r>
          </a:p>
          <a:p>
            <a:pPr algn="l" rtl="0"/>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4" name="Rectangle 1"/>
          <p:cNvSpPr>
            <a:spLocks noGrp="1" noChangeArrowheads="1"/>
          </p:cNvSpPr>
          <p:nvPr>
            <p:ph idx="1"/>
          </p:nvPr>
        </p:nvSpPr>
        <p:spPr bwMode="auto">
          <a:xfrm>
            <a:off x="457200" y="-1662946"/>
            <a:ext cx="9296400" cy="80637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sng" strike="noStrike" cap="none" normalizeH="0" baseline="0" dirty="0" smtClean="0">
              <a:ln>
                <a:noFill/>
              </a:ln>
              <a:solidFill>
                <a:schemeClr val="tx1"/>
              </a:solidFill>
              <a:effectLst/>
              <a:latin typeface="Arial" pitchFamily="34" charset="0"/>
              <a:ea typeface="Times New Roman" pitchFamily="18" charset="0"/>
              <a:cs typeface="+mj-cs"/>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000" b="1" u="sng" dirty="0">
              <a:latin typeface="Arial" pitchFamily="34" charset="0"/>
              <a:ea typeface="Times New Roman" pitchFamily="18" charset="0"/>
              <a:cs typeface="+mj-cs"/>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sng" strike="noStrike" cap="none" normalizeH="0" baseline="0" dirty="0" smtClean="0">
              <a:ln>
                <a:noFill/>
              </a:ln>
              <a:solidFill>
                <a:schemeClr val="tx1"/>
              </a:solidFill>
              <a:effectLst/>
              <a:latin typeface="Arial" pitchFamily="34" charset="0"/>
              <a:ea typeface="Times New Roman" pitchFamily="18" charset="0"/>
              <a:cs typeface="+mj-cs"/>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000" b="1" u="sng" dirty="0">
              <a:latin typeface="Arial" pitchFamily="34" charset="0"/>
              <a:ea typeface="Times New Roman" pitchFamily="18" charset="0"/>
              <a:cs typeface="+mj-cs"/>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sng" strike="noStrike" cap="none" normalizeH="0" baseline="0" dirty="0" smtClean="0">
              <a:ln>
                <a:noFill/>
              </a:ln>
              <a:solidFill>
                <a:schemeClr val="tx1"/>
              </a:solidFill>
              <a:effectLst/>
              <a:latin typeface="Arial" pitchFamily="34" charset="0"/>
              <a:ea typeface="Times New Roman" pitchFamily="18" charset="0"/>
              <a:cs typeface="+mj-cs"/>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000" b="1" u="sng" dirty="0">
              <a:latin typeface="Arial" pitchFamily="34" charset="0"/>
              <a:ea typeface="Times New Roman" pitchFamily="18" charset="0"/>
              <a:cs typeface="+mj-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Arial" pitchFamily="34" charset="0"/>
                <a:ea typeface="Times New Roman" pitchFamily="18" charset="0"/>
                <a:cs typeface="+mj-cs"/>
              </a:rPr>
              <a:t>Week</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mj-cs"/>
              </a:rPr>
              <a:t>          </a:t>
            </a:r>
            <a:r>
              <a:rPr kumimoji="0" lang="en-US" sz="2000" b="1" i="0" u="sng" strike="noStrike" cap="none" normalizeH="0" baseline="0" dirty="0" smtClean="0">
                <a:ln>
                  <a:noFill/>
                </a:ln>
                <a:solidFill>
                  <a:schemeClr val="tx1"/>
                </a:solidFill>
                <a:effectLst/>
                <a:latin typeface="Arial" pitchFamily="34" charset="0"/>
                <a:ea typeface="Times New Roman" pitchFamily="18" charset="0"/>
                <a:cs typeface="+mj-cs"/>
              </a:rPr>
              <a:t>Lectures</a:t>
            </a:r>
            <a:r>
              <a:rPr kumimoji="0" lang="en-US" sz="2000" b="0" i="0" u="sng" strike="noStrike" cap="none" normalizeH="0" baseline="0" dirty="0" smtClean="0">
                <a:ln>
                  <a:noFill/>
                </a:ln>
                <a:solidFill>
                  <a:schemeClr val="tx1"/>
                </a:solidFill>
                <a:effectLst/>
                <a:latin typeface="Arial" pitchFamily="34" charset="0"/>
                <a:ea typeface="Times New Roman" pitchFamily="18" charset="0"/>
                <a:cs typeface="+mj-cs"/>
              </a:rPr>
              <a:t> :</a:t>
            </a:r>
            <a:endParaRPr kumimoji="0" lang="en-US" sz="2000" b="0" i="0" u="none" strike="noStrike" cap="none" normalizeH="0" baseline="0" dirty="0" smtClean="0">
              <a:ln>
                <a:noFill/>
              </a:ln>
              <a:solidFill>
                <a:schemeClr val="tx1"/>
              </a:solidFill>
              <a:effectLst/>
              <a:latin typeface="Arial"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a:t>
            </a:r>
            <a:r>
              <a:rPr kumimoji="0" lang="en-US" sz="14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Contexts and Conditions: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400" dirty="0">
                <a:latin typeface="Arial" pitchFamily="34" charset="0"/>
                <a:ea typeface="Times New Roman" pitchFamily="18" charset="0"/>
                <a:cs typeface="Arial" pitchFamily="34" charset="0"/>
              </a:rPr>
              <a:t> </a:t>
            </a:r>
            <a:r>
              <a:rPr lang="en-US" sz="1400" dirty="0" smtClean="0">
                <a:latin typeface="Arial" pitchFamily="34" charset="0"/>
                <a:ea typeface="Times New Roman" pitchFamily="18" charset="0"/>
                <a:cs typeface="Arial" pitchFamily="34" charset="0"/>
              </a:rPr>
              <a:t>         1-3</a:t>
            </a:r>
            <a:r>
              <a:rPr kumimoji="0" lang="en-US" sz="14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students will be introduced in these two lectures to the </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historical</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cultural</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and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literary</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contexts.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400" dirty="0" smtClean="0">
                <a:latin typeface="Arial" pitchFamily="34" charset="0"/>
                <a:ea typeface="Times New Roman" pitchFamily="18" charset="0"/>
                <a:cs typeface="Arial" pitchFamily="34" charset="0"/>
              </a:rPr>
              <a:t>B.     </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Renaissance poetry:</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dirty="0" smtClean="0">
                <a:ln>
                  <a:noFill/>
                </a:ln>
                <a:solidFill>
                  <a:schemeClr val="tx1"/>
                </a:solidFill>
                <a:effectLst/>
                <a:latin typeface="Arial" pitchFamily="34" charset="0"/>
                <a:ea typeface="Times New Roman" pitchFamily="18" charset="0"/>
                <a:cs typeface="Arial" pitchFamily="34" charset="0"/>
              </a:rPr>
              <a:t>         4. </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Sir Thomas Wyatt’s  and Earl of Surry’s Poetry : The Sonnets.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5.</a:t>
            </a:r>
            <a:r>
              <a:rPr kumimoji="0" lang="en-US" sz="14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Edmond  Spenser’s poetry : From </a:t>
            </a:r>
            <a:r>
              <a:rPr kumimoji="0" lang="en-US"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Amoretti</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the </a:t>
            </a:r>
            <a:r>
              <a:rPr kumimoji="0" lang="en-US"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Faerie Queen</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and The Sonnets.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6. Christopher Marlowe’s Poetry : </a:t>
            </a:r>
            <a:r>
              <a:rPr kumimoji="0" lang="en-US"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Passionate</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Shepherd to His Love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Sir Walter </a:t>
            </a:r>
            <a:r>
              <a:rPr kumimoji="0" lang="en-US"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Ralegh’s</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poetry : </a:t>
            </a:r>
            <a:r>
              <a:rPr kumimoji="0" lang="en-US"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Nymph’s Reply to the Shepherd</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7.</a:t>
            </a:r>
            <a:r>
              <a:rPr kumimoji="0" lang="en-US" sz="14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William Shakespeare’s Sonnets.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8.</a:t>
            </a:r>
            <a:r>
              <a:rPr kumimoji="0" lang="en-US" sz="14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Metaphysical poets : John Donne’s A Valediction Forbidding Mourning.</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400" b="1" dirty="0" smtClean="0">
                <a:latin typeface="Arial" pitchFamily="34" charset="0"/>
                <a:ea typeface="Times New Roman" pitchFamily="18" charset="0"/>
                <a:cs typeface="Arial" pitchFamily="34" charset="0"/>
              </a:rPr>
              <a:t>C.     </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Renaissance Prose: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9. Introducing the works of Sir Francis Bacon, Richard Hooker, Thomas Dekker, and Sir</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Thomas More.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     Renaissance Drama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lvl="0" algn="l" rtl="0" eaLnBrk="0" fontAlgn="base" hangingPunct="0">
              <a:spcBef>
                <a:spcPct val="0"/>
              </a:spcBef>
              <a:spcAft>
                <a:spcPct val="0"/>
              </a:spcAft>
            </a:pPr>
            <a:r>
              <a:rPr lang="en-US" sz="1400" dirty="0">
                <a:latin typeface="Arial" pitchFamily="34" charset="0"/>
                <a:ea typeface="Times New Roman" pitchFamily="18" charset="0"/>
                <a:cs typeface="Arial" pitchFamily="34" charset="0"/>
              </a:rPr>
              <a:t> </a:t>
            </a:r>
            <a:r>
              <a:rPr lang="en-US" sz="1400" dirty="0" smtClean="0">
                <a:latin typeface="Arial" pitchFamily="34" charset="0"/>
                <a:ea typeface="Times New Roman" pitchFamily="18" charset="0"/>
                <a:cs typeface="Arial" pitchFamily="34" charset="0"/>
              </a:rPr>
              <a:t>        10. </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Drama Before Shakespeare: Christopher Marlowe.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lvl="0" algn="l" rtl="0" eaLnBrk="0" fontAlgn="base" hangingPunct="0">
              <a:spcBef>
                <a:spcPct val="0"/>
              </a:spcBef>
              <a:spcAft>
                <a:spcPct val="0"/>
              </a:spcAft>
            </a:pPr>
            <a:r>
              <a:rPr lang="en-US" sz="1400" dirty="0" smtClean="0">
                <a:latin typeface="Arial" pitchFamily="34" charset="0"/>
                <a:ea typeface="Times New Roman" pitchFamily="18" charset="0"/>
                <a:cs typeface="Arial" pitchFamily="34" charset="0"/>
              </a:rPr>
              <a:t>         11.</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Shakespeare’s Theatre</a:t>
            </a:r>
            <a:endParaRPr lang="en-US" sz="1400" dirty="0">
              <a:latin typeface="Arial" pitchFamily="34" charset="0"/>
              <a:cs typeface="Arial" pitchFamily="34" charset="0"/>
            </a:endParaRPr>
          </a:p>
          <a:p>
            <a:pPr lvl="0" algn="l" rtl="0" eaLnBrk="0" fontAlgn="base" hangingPunct="0">
              <a:spcBef>
                <a:spcPct val="0"/>
              </a:spcBef>
              <a:spcAft>
                <a:spcPct val="0"/>
              </a:spcAf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12. Shakespeare’s Plays (</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Macbeth</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lang="en-US" sz="1400" dirty="0">
              <a:latin typeface="Arial" pitchFamily="34" charset="0"/>
              <a:cs typeface="Arial" pitchFamily="34" charset="0"/>
            </a:endParaRPr>
          </a:p>
          <a:p>
            <a:pPr lvl="0" algn="l" rtl="0" eaLnBrk="0" fontAlgn="base" hangingPunct="0">
              <a:spcBef>
                <a:spcPct val="0"/>
              </a:spcBef>
              <a:spcAft>
                <a:spcPct val="0"/>
              </a:spcAf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13. Thomas Kyd’s </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Spanish Tragedy</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14. The End of the Renaissance Theatre, and a general review.</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EC59580-0F2C-494C-ACBF-06E035FB03D9}" type="slidenum">
              <a:rPr lang="ar-SA" sz="1200" b="0">
                <a:solidFill>
                  <a:schemeClr val="bg1"/>
                </a:solidFill>
                <a:latin typeface="Calibri" pitchFamily="34" charset="0"/>
              </a:rPr>
              <a:pPr rtl="0" eaLnBrk="1" hangingPunct="1"/>
              <a:t>7</a:t>
            </a:fld>
            <a:endParaRPr lang="en-US" sz="1200" b="0">
              <a:solidFill>
                <a:schemeClr val="bg1"/>
              </a:solidFill>
              <a:latin typeface="Calibri" pitchFamily="34" charset="0"/>
            </a:endParaRPr>
          </a:p>
        </p:txBody>
      </p:sp>
      <p:sp>
        <p:nvSpPr>
          <p:cNvPr id="14339" name="Title 1"/>
          <p:cNvSpPr>
            <a:spLocks/>
          </p:cNvSpPr>
          <p:nvPr/>
        </p:nvSpPr>
        <p:spPr bwMode="auto">
          <a:xfrm>
            <a:off x="838200" y="546100"/>
            <a:ext cx="8534400" cy="758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90600" y="1371600"/>
            <a:ext cx="8504238"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graphicFrame>
        <p:nvGraphicFramePr>
          <p:cNvPr id="7" name="Table 6"/>
          <p:cNvGraphicFramePr>
            <a:graphicFrameLocks noGrp="1"/>
          </p:cNvGraphicFramePr>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
        <p:nvSpPr>
          <p:cNvPr id="8" name="Title 1"/>
          <p:cNvSpPr>
            <a:spLocks noGrp="1"/>
          </p:cNvSpPr>
          <p:nvPr>
            <p:ph type="title" idx="4294967295"/>
          </p:nvPr>
        </p:nvSpPr>
        <p:spPr>
          <a:xfrm>
            <a:off x="228600" y="152400"/>
            <a:ext cx="8915400" cy="1143000"/>
          </a:xfrm>
        </p:spPr>
        <p:txBody>
          <a:bodyPr/>
          <a:lstStyle/>
          <a:p>
            <a:pPr eaLnBrk="1" hangingPunct="1"/>
            <a:r>
              <a:rPr lang="ar-SA" dirty="0" smtClean="0">
                <a:solidFill>
                  <a:schemeClr val="tx2">
                    <a:lumMod val="75000"/>
                  </a:schemeClr>
                </a:solidFill>
                <a:cs typeface="Arial" pitchFamily="34" charset="0"/>
              </a:rPr>
              <a:t>توزيع </a:t>
            </a:r>
            <a:r>
              <a:rPr lang="ar-SA" dirty="0">
                <a:solidFill>
                  <a:schemeClr val="tx2">
                    <a:lumMod val="75000"/>
                  </a:schemeClr>
                </a:solidFill>
                <a:cs typeface="Arial" pitchFamily="34" charset="0"/>
              </a:rPr>
              <a:t>الدرجات </a:t>
            </a:r>
            <a:r>
              <a:rPr lang="ar-SA" dirty="0" smtClean="0">
                <a:solidFill>
                  <a:schemeClr val="tx2">
                    <a:lumMod val="75000"/>
                  </a:schemeClr>
                </a:solidFill>
                <a:cs typeface="Arial" pitchFamily="34" charset="0"/>
              </a:rPr>
              <a:t>: </a:t>
            </a:r>
          </a:p>
        </p:txBody>
      </p:sp>
      <p:sp>
        <p:nvSpPr>
          <p:cNvPr id="9" name="Slide Number Placeholder 3"/>
          <p:cNvSpPr txBox="1">
            <a:spLocks/>
          </p:cNvSpPr>
          <p:nvPr/>
        </p:nvSpPr>
        <p:spPr bwMode="auto">
          <a:xfrm>
            <a:off x="9220200" y="64770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7</a:t>
            </a:fld>
            <a:r>
              <a:rPr lang="en-US" sz="1200" dirty="0" smtClean="0">
                <a:solidFill>
                  <a:schemeClr val="bg1"/>
                </a:solidFill>
              </a:rPr>
              <a:t> [ </a:t>
            </a:r>
          </a:p>
        </p:txBody>
      </p:sp>
    </p:spTree>
    <p:extLst>
      <p:ext uri="{BB962C8B-B14F-4D97-AF65-F5344CB8AC3E}">
        <p14:creationId xmlns="" xmlns:p14="http://schemas.microsoft.com/office/powerpoint/2010/main" val="41906126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8</a:t>
            </a:fld>
            <a:endParaRPr lang="en-US" sz="1200" b="0">
              <a:solidFill>
                <a:schemeClr val="bg1"/>
              </a:solidFill>
              <a:latin typeface="Calibri" pitchFamily="34" charset="0"/>
            </a:endParaRPr>
          </a:p>
        </p:txBody>
      </p:sp>
      <p:sp>
        <p:nvSpPr>
          <p:cNvPr id="15363" name="Title 1"/>
          <p:cNvSpPr>
            <a:spLocks/>
          </p:cNvSpPr>
          <p:nvPr/>
        </p:nvSpPr>
        <p:spPr bwMode="auto">
          <a:xfrm>
            <a:off x="838200" y="120650"/>
            <a:ext cx="8534400"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5364" name="Rectangle 4"/>
          <p:cNvSpPr>
            <a:spLocks noChangeArrowheads="1"/>
          </p:cNvSpPr>
          <p:nvPr/>
        </p:nvSpPr>
        <p:spPr bwMode="auto">
          <a:xfrm>
            <a:off x="762000" y="1524000"/>
            <a:ext cx="8458200" cy="4400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ar-SA" sz="2000" dirty="0">
                <a:solidFill>
                  <a:srgbClr val="0070C0"/>
                </a:solidFill>
              </a:rPr>
              <a:t>الساعات المكتبية:</a:t>
            </a:r>
          </a:p>
          <a:p>
            <a:endParaRPr lang="ar-SA" sz="2800" dirty="0"/>
          </a:p>
          <a:p>
            <a:endParaRPr lang="ar-SA" sz="2800" dirty="0">
              <a:solidFill>
                <a:srgbClr val="FF0000"/>
              </a:solidFill>
            </a:endParaRPr>
          </a:p>
          <a:p>
            <a:endParaRPr lang="ar-SA" sz="2800" dirty="0">
              <a:solidFill>
                <a:srgbClr val="FF0000"/>
              </a:solidFill>
            </a:endParaRPr>
          </a:p>
          <a:p>
            <a:endParaRPr lang="ar-SA" sz="2800" dirty="0">
              <a:solidFill>
                <a:srgbClr val="FF0000"/>
              </a:solidFill>
            </a:endParaRPr>
          </a:p>
          <a:p>
            <a:r>
              <a:rPr lang="ar-SA" sz="2000" dirty="0">
                <a:solidFill>
                  <a:srgbClr val="0070C0"/>
                </a:solidFill>
              </a:rPr>
              <a:t>رقم جوال المقرر:</a:t>
            </a:r>
            <a:endParaRPr lang="en-US" sz="2000" dirty="0">
              <a:solidFill>
                <a:srgbClr val="0070C0"/>
              </a:solidFill>
            </a:endParaRPr>
          </a:p>
          <a:p>
            <a:pPr algn="ctr"/>
            <a:r>
              <a:rPr lang="ar-SA" sz="2800" dirty="0" smtClean="0"/>
              <a:t>0501628698</a:t>
            </a:r>
            <a:r>
              <a:rPr lang="ar-SA" sz="2800" dirty="0"/>
              <a:t> </a:t>
            </a:r>
            <a:endParaRPr lang="en-US" sz="2800" dirty="0"/>
          </a:p>
          <a:p>
            <a:r>
              <a:rPr lang="ar-SA" sz="1600" dirty="0">
                <a:solidFill>
                  <a:srgbClr val="FF0000"/>
                </a:solidFill>
              </a:rPr>
              <a:t>سيكون الجوال مفتوح في الأوقات المحددة بعالية وسيتم إغلاقة خارج هذه الأوقات، لذا على الجميع التقيد بهذه المواعيد</a:t>
            </a:r>
          </a:p>
          <a:p>
            <a:endParaRPr lang="ar-SA" sz="2800" dirty="0"/>
          </a:p>
          <a:p>
            <a:r>
              <a:rPr lang="ar-SA" sz="2000" dirty="0">
                <a:solidFill>
                  <a:srgbClr val="0070C0"/>
                </a:solidFill>
              </a:rPr>
              <a:t>البريد الإلكتروني</a:t>
            </a:r>
            <a:r>
              <a:rPr lang="ar-SA" sz="2000" dirty="0" smtClean="0">
                <a:solidFill>
                  <a:srgbClr val="0070C0"/>
                </a:solidFill>
              </a:rPr>
              <a:t>:</a:t>
            </a:r>
            <a:r>
              <a:rPr lang="en-US" sz="2000" dirty="0" smtClean="0">
                <a:solidFill>
                  <a:srgbClr val="0070C0"/>
                </a:solidFill>
              </a:rPr>
              <a:t>  </a:t>
            </a:r>
            <a:r>
              <a:rPr lang="en-US" sz="2000" dirty="0" smtClean="0">
                <a:solidFill>
                  <a:srgbClr val="0070C0"/>
                </a:solidFill>
                <a:hlinkClick r:id="rId2"/>
              </a:rPr>
              <a:t>nour.naimi@gmail.com</a:t>
            </a:r>
            <a:r>
              <a:rPr lang="en-US" sz="2000" dirty="0" smtClean="0">
                <a:solidFill>
                  <a:srgbClr val="0070C0"/>
                </a:solidFill>
              </a:rPr>
              <a:t>     </a:t>
            </a:r>
            <a:endParaRPr lang="en-US" sz="2000" dirty="0">
              <a:solidFill>
                <a:srgbClr val="0070C0"/>
              </a:solidFill>
            </a:endParaRPr>
          </a:p>
          <a:p>
            <a:pPr algn="ctr"/>
            <a:r>
              <a:rPr lang="ar-SA" sz="2800" dirty="0"/>
              <a:t> </a:t>
            </a:r>
            <a:endParaRPr lang="en-US" sz="2800" dirty="0"/>
          </a:p>
        </p:txBody>
      </p:sp>
      <p:graphicFrame>
        <p:nvGraphicFramePr>
          <p:cNvPr id="7" name="Table 6"/>
          <p:cNvGraphicFramePr>
            <a:graphicFrameLocks noGrp="1"/>
          </p:cNvGraphicFramePr>
          <p:nvPr/>
        </p:nvGraphicFramePr>
        <p:xfrm>
          <a:off x="2438400" y="1905000"/>
          <a:ext cx="4572000" cy="1482724"/>
        </p:xfrm>
        <a:graphic>
          <a:graphicData uri="http://schemas.openxmlformats.org/drawingml/2006/table">
            <a:tbl>
              <a:tblPr rtl="1" firstRow="1" bandRow="1">
                <a:tableStyleId>{5C22544A-7EE6-4342-B048-85BDC9FD1C3A}</a:tableStyleId>
              </a:tblPr>
              <a:tblGrid>
                <a:gridCol w="2286000"/>
                <a:gridCol w="2286000"/>
              </a:tblGrid>
              <a:tr h="370681">
                <a:tc>
                  <a:txBody>
                    <a:bodyPr/>
                    <a:lstStyle/>
                    <a:p>
                      <a:pPr algn="ctr" rtl="1"/>
                      <a:r>
                        <a:rPr lang="ar-SA" sz="1800" dirty="0" smtClean="0"/>
                        <a:t>اليوم</a:t>
                      </a:r>
                      <a:endParaRPr lang="ar-SA" sz="1800" dirty="0"/>
                    </a:p>
                  </a:txBody>
                  <a:tcPr marT="45700" marB="45700"/>
                </a:tc>
                <a:tc>
                  <a:txBody>
                    <a:bodyPr/>
                    <a:lstStyle/>
                    <a:p>
                      <a:pPr algn="ctr" rtl="1"/>
                      <a:r>
                        <a:rPr lang="ar-SA" sz="1800" dirty="0" smtClean="0"/>
                        <a:t>الوقت</a:t>
                      </a:r>
                      <a:endParaRPr lang="ar-SA" sz="1800" dirty="0"/>
                    </a:p>
                  </a:txBody>
                  <a:tcPr marT="45700" marB="45700"/>
                </a:tc>
              </a:tr>
              <a:tr h="370681">
                <a:tc>
                  <a:txBody>
                    <a:bodyPr/>
                    <a:lstStyle/>
                    <a:p>
                      <a:pPr algn="ctr" rtl="1"/>
                      <a:r>
                        <a:rPr lang="ar-SA" sz="1800" dirty="0" smtClean="0"/>
                        <a:t>السبت</a:t>
                      </a:r>
                      <a:endParaRPr lang="ar-SA" sz="1800" dirty="0"/>
                    </a:p>
                  </a:txBody>
                  <a:tcPr marT="45700" marB="45700"/>
                </a:tc>
                <a:tc>
                  <a:txBody>
                    <a:bodyPr/>
                    <a:lstStyle/>
                    <a:p>
                      <a:pPr algn="ctr" rtl="1"/>
                      <a:r>
                        <a:rPr lang="ar-SA" sz="1800" dirty="0" smtClean="0"/>
                        <a:t>9-10صباحاً</a:t>
                      </a:r>
                      <a:endParaRPr lang="ar-SA" sz="1800" dirty="0"/>
                    </a:p>
                  </a:txBody>
                  <a:tcPr marT="45700" marB="45700"/>
                </a:tc>
              </a:tr>
              <a:tr h="370681">
                <a:tc>
                  <a:txBody>
                    <a:bodyPr/>
                    <a:lstStyle/>
                    <a:p>
                      <a:pPr algn="ctr" rtl="1"/>
                      <a:r>
                        <a:rPr lang="ar-SA" sz="1800" dirty="0" smtClean="0"/>
                        <a:t>الأحد</a:t>
                      </a:r>
                      <a:endParaRPr lang="ar-SA" sz="1800" dirty="0"/>
                    </a:p>
                  </a:txBody>
                  <a:tcPr marT="45700" marB="45700"/>
                </a:tc>
                <a:tc>
                  <a:txBody>
                    <a:bodyPr/>
                    <a:lstStyle/>
                    <a:p>
                      <a:pPr algn="ctr" rtl="1"/>
                      <a:r>
                        <a:rPr lang="ar-SA" sz="1800" dirty="0" smtClean="0"/>
                        <a:t>9-10صباحاً</a:t>
                      </a:r>
                      <a:endParaRPr lang="ar-SA" sz="1800" dirty="0"/>
                    </a:p>
                  </a:txBody>
                  <a:tcPr marT="45700" marB="45700"/>
                </a:tc>
              </a:tr>
              <a:tr h="370681">
                <a:tc>
                  <a:txBody>
                    <a:bodyPr/>
                    <a:lstStyle/>
                    <a:p>
                      <a:pPr algn="ctr" rtl="1"/>
                      <a:r>
                        <a:rPr lang="ar-SA" sz="1800" dirty="0" smtClean="0"/>
                        <a:t>الاثنين</a:t>
                      </a:r>
                      <a:endParaRPr lang="ar-SA" sz="1800" dirty="0"/>
                    </a:p>
                  </a:txBody>
                  <a:tcPr marT="45700" marB="45700"/>
                </a:tc>
                <a:tc>
                  <a:txBody>
                    <a:bodyPr/>
                    <a:lstStyle/>
                    <a:p>
                      <a:pPr algn="ctr" rtl="1"/>
                      <a:r>
                        <a:rPr lang="ar-SA" sz="1800" dirty="0" smtClean="0"/>
                        <a:t>9-10صباحاً</a:t>
                      </a:r>
                      <a:endParaRPr lang="ar-SA" sz="1800" dirty="0"/>
                    </a:p>
                  </a:txBody>
                  <a:tcPr marT="45700" marB="45700"/>
                </a:tc>
              </a:tr>
            </a:tbl>
          </a:graphicData>
        </a:graphic>
      </p:graphicFrame>
      <p:sp>
        <p:nvSpPr>
          <p:cNvPr id="8" name="Title 1"/>
          <p:cNvSpPr>
            <a:spLocks noGrp="1"/>
          </p:cNvSpPr>
          <p:nvPr>
            <p:ph type="title" idx="4294967295"/>
          </p:nvPr>
        </p:nvSpPr>
        <p:spPr>
          <a:xfrm>
            <a:off x="-381000" y="152400"/>
            <a:ext cx="9677400" cy="1143000"/>
          </a:xfrm>
        </p:spPr>
        <p:txBody>
          <a:bodyPr/>
          <a:lstStyle/>
          <a:p>
            <a:pPr eaLnBrk="1" hangingPunct="1"/>
            <a:r>
              <a:rPr lang="ar-SA" sz="4200" dirty="0">
                <a:solidFill>
                  <a:schemeClr val="tx2">
                    <a:lumMod val="75000"/>
                  </a:schemeClr>
                </a:solidFill>
                <a:cs typeface="Arial" pitchFamily="34" charset="0"/>
              </a:rPr>
              <a:t>الساعات المكتبية وجوال المقرر والبريد الإلكتروني: </a:t>
            </a:r>
            <a:endParaRPr lang="ar-SA" sz="4200" dirty="0" smtClean="0">
              <a:solidFill>
                <a:schemeClr val="tx2">
                  <a:lumMod val="75000"/>
                </a:schemeClr>
              </a:solidFill>
              <a:cs typeface="Arial" pitchFamily="34" charset="0"/>
            </a:endParaRPr>
          </a:p>
        </p:txBody>
      </p:sp>
      <p:sp>
        <p:nvSpPr>
          <p:cNvPr id="9" name="Slide Number Placeholder 3"/>
          <p:cNvSpPr txBox="1">
            <a:spLocks/>
          </p:cNvSpPr>
          <p:nvPr/>
        </p:nvSpPr>
        <p:spPr bwMode="auto">
          <a:xfrm>
            <a:off x="9220200" y="64770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8</a:t>
            </a:fld>
            <a:r>
              <a:rPr lang="en-US" sz="1200" dirty="0" smtClean="0">
                <a:solidFill>
                  <a:schemeClr val="bg1"/>
                </a:solidFill>
              </a:rPr>
              <a:t> [ </a:t>
            </a:r>
          </a:p>
        </p:txBody>
      </p:sp>
    </p:spTree>
    <p:extLst>
      <p:ext uri="{BB962C8B-B14F-4D97-AF65-F5344CB8AC3E}">
        <p14:creationId xmlns="" xmlns:p14="http://schemas.microsoft.com/office/powerpoint/2010/main" val="1080789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1390</TotalTime>
  <Words>428</Words>
  <Application>Microsoft Office PowerPoint</Application>
  <PresentationFormat>A4 Paper (210x297 mm)</PresentationFormat>
  <Paragraphs>107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Introduction and Orientation</vt:lpstr>
      <vt:lpstr>Slide 3</vt:lpstr>
      <vt:lpstr>Slide 4</vt:lpstr>
      <vt:lpstr>Slide 5</vt:lpstr>
      <vt:lpstr>Slide 6</vt:lpstr>
      <vt:lpstr>توزيع الدرجات : </vt:lpstr>
      <vt:lpstr>الساعات المكتبية وجوال المقرر والبريد الإلكتروني: </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90</cp:revision>
  <dcterms:created xsi:type="dcterms:W3CDTF">2009-10-14T19:14:34Z</dcterms:created>
  <dcterms:modified xsi:type="dcterms:W3CDTF">2011-02-19T12:51:52Z</dcterms:modified>
</cp:coreProperties>
</file>