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6" d="100"/>
          <a:sy n="66" d="100"/>
        </p:scale>
        <p:origin x="-396"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smtClean="0">
                <a:solidFill>
                  <a:srgbClr val="7F7F7F"/>
                </a:solidFill>
                <a:latin typeface="Calibri" pitchFamily="34" charset="0"/>
                <a:cs typeface="Times New Roman" pitchFamily="18" charset="0"/>
              </a:rPr>
              <a:t>Dr. </a:t>
            </a:r>
            <a:r>
              <a:rPr lang="en-US" sz="2800" b="1" dirty="0" smtClean="0">
                <a:solidFill>
                  <a:srgbClr val="7F7F7F"/>
                </a:solidFill>
                <a:latin typeface="Calibri" pitchFamily="34" charset="0"/>
                <a:cs typeface="Times New Roman" pitchFamily="18" charset="0"/>
              </a:rPr>
              <a:t>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2</a:t>
            </a:r>
          </a:p>
        </p:txBody>
      </p:sp>
      <p:sp>
        <p:nvSpPr>
          <p:cNvPr id="6147" name="Subtitle 5"/>
          <p:cNvSpPr>
            <a:spLocks noGrp="1"/>
          </p:cNvSpPr>
          <p:nvPr>
            <p:ph type="subTitle" idx="1"/>
          </p:nvPr>
        </p:nvSpPr>
        <p:spPr>
          <a:xfrm>
            <a:off x="990600" y="3886200"/>
            <a:ext cx="7429500" cy="1752600"/>
          </a:xfrm>
        </p:spPr>
        <p:txBody>
          <a:bodyPr/>
          <a:lstStyle/>
          <a:p>
            <a:r>
              <a:rPr lang="en-US" sz="3600" dirty="0" smtClean="0"/>
              <a:t>The Renaissance 1485–1660</a:t>
            </a:r>
          </a:p>
          <a:p>
            <a:r>
              <a:rPr lang="en-US" sz="3600" b="1" dirty="0" smtClean="0"/>
              <a:t> </a:t>
            </a:r>
            <a:endParaRPr lang="en-US" sz="3600" dirty="0" smtClean="0"/>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pic>
        <p:nvPicPr>
          <p:cNvPr id="1026" name="Picture 2"/>
          <p:cNvPicPr>
            <a:picLocks noGrp="1" noChangeAspect="1" noChangeArrowheads="1"/>
          </p:cNvPicPr>
          <p:nvPr>
            <p:ph idx="1"/>
          </p:nvPr>
        </p:nvPicPr>
        <p:blipFill>
          <a:blip r:embed="rId2" cstate="print"/>
          <a:stretch>
            <a:fillRect/>
          </a:stretch>
        </p:blipFill>
        <p:spPr bwMode="auto">
          <a:xfrm>
            <a:off x="152400" y="2133600"/>
            <a:ext cx="866775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smtClean="0"/>
              <a:t>CONTEXTS AND CONDITIONS </a:t>
            </a:r>
            <a:r>
              <a:rPr lang="en-US" sz="3200" b="1" dirty="0" smtClean="0"/>
              <a:t>:</a:t>
            </a:r>
            <a:endParaRPr lang="en-US" sz="3200" dirty="0"/>
          </a:p>
        </p:txBody>
      </p:sp>
      <p:sp>
        <p:nvSpPr>
          <p:cNvPr id="4" name="عنصر نائب للمحتوى 3"/>
          <p:cNvSpPr>
            <a:spLocks noGrp="1"/>
          </p:cNvSpPr>
          <p:nvPr>
            <p:ph idx="1"/>
          </p:nvPr>
        </p:nvSpPr>
        <p:spPr/>
        <p:txBody>
          <a:bodyPr/>
          <a:lstStyle/>
          <a:p>
            <a:pPr algn="l"/>
            <a:r>
              <a:rPr lang="en-US" sz="2800" dirty="0" smtClean="0"/>
              <a:t>    At the end of the 1400 s, the world changed. Two key dates can mark the beginning of modern times. In 1485, the Wars of the Roses came to an end, and, following the invention of printing, William Caxton issued the first imaginative book to be published in England – Sir Thomas Malory’s retelling of the Arthurian legends as </a:t>
            </a:r>
            <a:r>
              <a:rPr lang="en-US" sz="2800" i="1" dirty="0" smtClean="0"/>
              <a:t>Le </a:t>
            </a:r>
            <a:r>
              <a:rPr lang="en-US" sz="2800" i="1" dirty="0" err="1" smtClean="0"/>
              <a:t>Morte</a:t>
            </a:r>
            <a:r>
              <a:rPr lang="en-US" sz="2800" i="1" dirty="0" smtClean="0"/>
              <a:t> D’Arthur. </a:t>
            </a:r>
            <a:r>
              <a:rPr lang="en-US" sz="2800" dirty="0" smtClean="0"/>
              <a:t>In 1492, Christopher Columbus’s voyage to the Americas opened European eyes to the existence of the New World. </a:t>
            </a:r>
            <a:endParaRPr lang="ar-SA"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r>
              <a:rPr lang="en-US" dirty="0" smtClean="0"/>
              <a:t> </a:t>
            </a:r>
          </a:p>
          <a:p>
            <a:pPr algn="l"/>
            <a:r>
              <a:rPr lang="en-US" sz="2400" dirty="0" smtClean="0"/>
              <a:t>      both geographical and spiritual, are the key to the Renaissance, the ‘rebirth’ of learning and culture, which reached its peak in Italy in the early sixteenth century and in Britain during the reign of Queen Elizabeth I, from 1558 to 1603.</a:t>
            </a:r>
          </a:p>
          <a:p>
            <a:pPr algn="l"/>
            <a:r>
              <a:rPr lang="en-US" sz="2400" dirty="0" smtClean="0"/>
              <a:t> </a:t>
            </a:r>
          </a:p>
          <a:p>
            <a:pPr algn="l"/>
            <a:r>
              <a:rPr lang="en-US" sz="2400" dirty="0" smtClean="0"/>
              <a:t>     England emerged from the Wars of the Roses (1453–85) with a new dynasty in power, the Tudors. As with all powerful leaders, the question of succession became crucial to the continuation of power.</a:t>
            </a:r>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dirty="0" smtClean="0"/>
              <a:t>    So it was with the greatest of the Tudor monarchs, Henry VIII, whose reign lasted from 1509 to 1547. In his continued attempts to father a son and heir to the line, Henry married six times. But his six wives gave him only one son and two daughters, who became King Edward VI, Queen Mary I, and Queen Elizabeth I. </a:t>
            </a:r>
          </a:p>
          <a:p>
            <a:pPr algn="l"/>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400" dirty="0" smtClean="0"/>
              <a:t>    The need for the annulment of his first marriage, to Catherine of Aragon, brought Henry into direct conflict with the Catholic church, and with Pope Clement VII (1521–32) in particular. In reaction to the Catholic church’s rulings, Henry took a decisive step which was to influence every aspect of English, then British, life and culture from that time onwards. He ended the rule of the Catholic church in England, closed (and largely destroyed) the monasteries – which had for 58 </a:t>
            </a:r>
            <a:r>
              <a:rPr lang="en-US" sz="2400" i="1" dirty="0" smtClean="0"/>
              <a:t>The Renaissance 1485–1660 </a:t>
            </a:r>
            <a:r>
              <a:rPr lang="en-US" sz="2400" dirty="0" smtClean="0"/>
              <a:t>centuries been the repository of learning, history, and culture – and established himself as both the head of the church and head of state. </a:t>
            </a:r>
          </a:p>
          <a:p>
            <a:r>
              <a:rPr lang="en-US" dirty="0" smtClean="0"/>
              <a:t> </a:t>
            </a:r>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1800" dirty="0" smtClean="0"/>
              <a:t>       </a:t>
            </a:r>
            <a:r>
              <a:rPr lang="en-US" sz="2000" dirty="0" smtClean="0"/>
              <a:t>The importance of this move, known as the Reformation, is huge. In a very short period of time, centuries of religious faith, attitudes and beliefs were replaced by a new way of thinking. Now, for example, the King as ‘Defender of the Faith’ was the closest human being to God – a role previously given to the Pope in Rome. Now, England became Protestant, and the nation’s political and religious identity had to be redefined. Protestantism, which had originated with Martin Luther’s </a:t>
            </a:r>
            <a:r>
              <a:rPr lang="en-US" sz="2000" i="1" dirty="0" smtClean="0"/>
              <a:t>95 Theses </a:t>
            </a:r>
            <a:r>
              <a:rPr lang="en-US" sz="2000" dirty="0" smtClean="0"/>
              <a:t>in Wittenberg in 1517, became the official national religion, and the King rather than the Pope became head of the church. Although King Henry himself remained nominally Catholic, despite being excommunicated by the Pope, all the Catholic tenets, from confession to heaven and hell, were questioned. It was, quite simply, the most radical revolution in beliefs ever to affect the nation. The closest equivalent shock to the nation’s religious and moral identity is Charles Darwin’s </a:t>
            </a:r>
            <a:r>
              <a:rPr lang="en-US" sz="2000" i="1" dirty="0" smtClean="0"/>
              <a:t>On the Origin of Species </a:t>
            </a:r>
            <a:r>
              <a:rPr lang="en-US" sz="2000" dirty="0" smtClean="0"/>
              <a:t>(1859), whose theories undermined the religious and biblical beliefs of Victorian society and led to a colossal crisis of identity and faith.</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dirty="0" smtClean="0"/>
              <a:t>   The Reformation in the reign of Henry VIII provoked a similarly overwhelming crisis in England in the sixteenth century. England’s identity began to be separate and distinct from Europe. The nation was to affirm its inviduality historically in two ways: in the conquest of Empire, and in the domination of the seas, achieved during the reign of Henry’s daughter Elizabeth I. </a:t>
            </a:r>
          </a:p>
          <a:p>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000" dirty="0" smtClean="0"/>
              <a:t>       </a:t>
            </a:r>
          </a:p>
          <a:p>
            <a:pPr algn="l"/>
            <a:r>
              <a:rPr lang="en-US" sz="2000" dirty="0" smtClean="0"/>
              <a:t>      </a:t>
            </a:r>
            <a:r>
              <a:rPr lang="en-US" sz="2000" b="1" dirty="0" smtClean="0"/>
              <a:t>Henry VIII’s break with Rome was not carried out as an isolated rebellion. Two European thinkers, in particular, established the climate which made it possible. The first of these was the Dutch scholar Erasmus whose enthusiasm for classical literature was a major source for the revival in classical learning. His contempt for the narrowness of Catholic monasticism (expressed in </a:t>
            </a:r>
            <a:r>
              <a:rPr lang="en-US" sz="2000" b="1" i="1" dirty="0" smtClean="0"/>
              <a:t>The Praise of Folly</a:t>
            </a:r>
            <a:r>
              <a:rPr lang="en-US" sz="2000" b="1" dirty="0" smtClean="0"/>
              <a:t>) was not an attempt to deny the authority of the Pope, but a challenge to the corruption of the Catholic church. Erasmus had no time for unnecessary ritual, the sale of pardons and religious relics. He wished to return to the values of the early Christian church and in order to do so, produced a Greek edition (1516) of the Scriptures in place of the existing Latin one. Through his visits to England, Erasmus became a friend of </a:t>
            </a:r>
            <a:endParaRPr lang="en-US"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dirty="0" smtClean="0"/>
              <a:t>    </a:t>
            </a:r>
          </a:p>
          <a:p>
            <a:pPr algn="l"/>
            <a:r>
              <a:rPr lang="en-US" sz="2800" dirty="0" smtClean="0"/>
              <a:t>     </a:t>
            </a:r>
            <a:r>
              <a:rPr lang="en-US" sz="2800" b="1" dirty="0" smtClean="0"/>
              <a:t>Sir Thomas More, who was later beheaded for refusing to support Henry VIII’s divorce from Catherine of Aragon. Although much of Erasmus’s work prepared the ground for Protestant reforms, his aim was to purify and remodel the Catholic church, not to break away from it. He represented the voice of learning and knowledge, of liberal culture and tolerance. </a:t>
            </a:r>
          </a:p>
          <a:p>
            <a:pPr algn="l"/>
            <a:r>
              <a:rPr lang="en-US" sz="2800" dirty="0" smtClean="0"/>
              <a:t>   *  - For more details about humanists see the end of this lecture</a:t>
            </a:r>
          </a:p>
          <a:p>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dirty="0" smtClean="0"/>
              <a:t>      I</a:t>
            </a:r>
          </a:p>
          <a:p>
            <a:pPr algn="l"/>
            <a:endParaRPr lang="en-US" sz="2000" dirty="0" smtClean="0"/>
          </a:p>
          <a:p>
            <a:pPr algn="l"/>
            <a:r>
              <a:rPr lang="en-US" sz="2000" dirty="0" smtClean="0"/>
              <a:t>       it was a quite different temperament, the German Martin Luther’s, which marked the decisive break with Rome. Luther agreed with much of what Erasmus said about the corruption of the Catholic church but they disagreed on their responses and Luther refused to submit to the Pope’s authority. Many historians regard 1517, when Luther pinned to a chapel door his </a:t>
            </a:r>
            <a:r>
              <a:rPr lang="en-US" sz="2000" i="1" dirty="0" smtClean="0"/>
              <a:t>95 Theses Against the Sale of Papal Indulgences</a:t>
            </a:r>
            <a:r>
              <a:rPr lang="en-US" sz="2000" dirty="0" smtClean="0"/>
              <a:t>, as the start of the Reformation and the birth of Protestantism. Luther’s continuing opposition to the Pope led to his excommunication (1521) and the further spread of religious individualism in Northern Europe. It is against this background that we should place Henry VIII’s adoption of the role of the head of the English church and the church’s own quite separate style of Anglicanism. </a:t>
            </a:r>
          </a:p>
          <a:p>
            <a:pPr algn="l"/>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Luther’s mission in developing the church outside Catholicism was taken up by the Frenchman, Jean Calvin. Like Luther, Calvin saw the Bible as the literal word of God and the very foundation for his ideas. For the last twenty years of Calvin’s life, Geneva became the powerhouse of Protestantism. It functioned as a model of civic organization and behaviour and included a much stricter morality – for example, dress was austere, patriarchy took a stronger grip, drama was censored, women were drowned and men beheaded for adultery</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This was significant because the ideas developed in Geneva spread to regions of Northern Europe, including Scotland and the non-conformist tradition in England and Wales. This influential movement culminated a century later in the triumph of Cromwell’s Puritan Commonwealth. After the Reformation, the place of man in the world  had to be re-examined. This was a world which was expanding. In 1492, Christopher Columbus travelled in search of the Indies, landing first in the Caribbean island of Hispaniola. For many years he was credited with having ‘discovered’ the Americas. Over the next century </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or so, Copernicus and Galileo would establish scientifically that the Earth was not the centre of the universe. This expansion was reflected in the mental explorations of the time. The figure of the Dutch philosopher Erasmus also takes on considerable importance here. His humanist thinking had a great influence on generations of writers whose work placed man at the centre of the universe.</a:t>
            </a:r>
          </a:p>
          <a:p>
            <a:r>
              <a:rPr lang="en-US" sz="2800" dirty="0" smtClean="0"/>
              <a:t> </a:t>
            </a:r>
          </a:p>
          <a:p>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a:t>
            </a:r>
          </a:p>
          <a:p>
            <a:pPr algn="l"/>
            <a:r>
              <a:rPr lang="en-US" sz="2800" dirty="0" smtClean="0"/>
              <a:t>     It was not by accident that neo-Platonic philosophy, from the great age of classical Greece, became dominant in the Renaissance. Its ideals of the harmony of the universe and the perfectibility of mankind, formulated before the birth of Christianity, opened up the humanist ways of thinking that pervaded much European and English Renaissance writing.</a:t>
            </a:r>
          </a:p>
          <a:p>
            <a:r>
              <a:rPr lang="en-US" sz="2800" dirty="0" smtClean="0"/>
              <a:t> </a:t>
            </a:r>
          </a:p>
          <a:p>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Literature before the Renaissance had frequently offered ideal patterns for living which were dominated by the ethos of the church, but after the Reformation the search for individual expression and meaning took over. Institutions were questioned and re-evaluated, often while being praised at the same time. But where there had been conventional modes of expression, reflecting ideal modes of behaviour – religious, heroic, or social – Renaissance writing explored the geography of the human soul, redefining its relationship with authority, history, science, and the future. This involved experimentation with form and genre, and an enormous variety of linguistic and literary innovations in a short period of time.</a:t>
            </a:r>
          </a:p>
          <a:p>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Reason was the driving force in this search for rules to govern human behaviour in the Renaissance world. The power and mystique of Christianity had been overthrown in one bold stroke:  where the marvellous no longer holds sway, real life has to provide explanations. Man, and the use he makes of his powers, capabilities, and free will, is thus the subject matter of Renaissance literature, from the early sonnets modelled on Petrarch to the English epic which closes the period, </a:t>
            </a:r>
            <a:r>
              <a:rPr lang="en-US" sz="2400" i="1" dirty="0" smtClean="0"/>
              <a:t>Paradise Lost</a:t>
            </a:r>
            <a:r>
              <a:rPr lang="en-US" sz="2400" dirty="0" smtClean="0"/>
              <a:t>, published after the Restoration, when the Renaissance had long finished. </a:t>
            </a:r>
          </a:p>
          <a:p>
            <a:r>
              <a:rPr lang="en-US" sz="2800" dirty="0" smtClean="0"/>
              <a:t> </a:t>
            </a:r>
          </a:p>
          <a:p>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The Reformation gave cultural, philosophical, and ideological impetus to English Renaissance writing. The writers in the century following the Reformation had to explore and redefine all the concerns of humanity. In a world where old assumptions were no longer valid, where scientific discoveries questioned age-old hypotheses, and where man was the central interest, it was the writers who reflected and attempted to respond to the disintegration of former certainties. For it is when the universe is out of control that it is at its most frightening – and its most stimulating. There would never again be such an atmosphere of creative tension in the country. What was created was a language, a literature, and a national and international identity. </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the same time there occurred the growth, some historians would say the birth, of modern science, mathematics and astronomy. In the fourth decade of the sixteenth century Copernicus replaced Aristotle’s system with the sun, rather than the Earth, at the centre of the universe. In anatomy, Harvey discovered (1628) the circulation of the blood, building on sixteenth-century work in Italy. There was a similar explosion from the start of the seventeenth century in the discovery, development and use of clocks, telescopes, thermometers, compasses, microscopes – all instruments designed to measure and investigate more closely the visible and invisible world. </a:t>
            </a:r>
          </a:p>
          <a:p>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400" dirty="0" smtClean="0"/>
              <a:t>     The writing of the era was the most extensive exploration of human freedom since the classical period. This led English literature to a new religious, social and moral identity which it maintained until the mid nineteenth century. English became one of the richest and most varied of world literatures, and is still the object of interest and study in places and times distant from its origin. The Reformation and the century of cultural adjustment and conflict which followed are crucial keys in understanding English literature’s many identities. </a:t>
            </a:r>
          </a:p>
          <a:p>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endParaRPr lang="en-US" sz="2800" dirty="0" smtClean="0"/>
          </a:p>
          <a:p>
            <a:pPr algn="l"/>
            <a:r>
              <a:rPr lang="en-US" sz="2800" dirty="0" smtClean="0"/>
              <a:t>    The literature of the English Renaissance contains some of the greatest names in all world literature: Shakespeare, Marlowe, Webster, and Jonson, among the dramatists; Sidney, Spenser, Donne, and Milton among the poets; Bacon, Nashe, Raleigh, Browne, and Hooker in prose; and, at the centre of them all, the Authorised Version of the Bible, published in 1611. </a:t>
            </a:r>
          </a:p>
          <a:p>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So many great names and texts are involved because so many questions were under debate: what is man, what is life for, why is life so short, what is good and bad (and who is to judge), what is a king, what is love ? These are questions which have been the stuff of literature and of philosophy since the beginning of time, but they were never so actively and thoroughly made a part of everyday discussion as in the Elizabethan and Jacobean ages. </a:t>
            </a:r>
          </a:p>
          <a:p>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Politically, it was an unsettled time. Although Elizabeth reigned for some forty-five years, there were constant threats, plots, and potential rebellions against her. Protestant extremists (Puritans) were a constant presence; many people left the country for religious reasons, in order to set up the first colonies in Virginia and Pennsylvania, the beginnings of another New World. Catholic dissent (the Counter-Reformation) reached its most noted expression in Guy Fawkes’s Gunpowder Plot of 5 November 1605, still remembered on that date every year. And Elizabeth’s one-time favorite, the Earl of Essex, led a plot against his monarch which considerably unsettled the political climate of the end of the century. </a:t>
            </a:r>
          </a:p>
          <a:p>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Elizabeth’s reign did, however, give the nation some sense of stability, and a considerable sense of national and religious triumph when, in 1588, the Spanish Armada, the fleet of the Catholic King Philip of Spain, was defeated. England had sovereignty over the seas, and her seamen (pirates or heroes, depending on one’s point of view) plundered the gold of the Spanish Empire to make their own Queen the richest and most powerful monarch in the world. </a:t>
            </a:r>
          </a:p>
          <a:p>
            <a:r>
              <a:rPr lang="en-US" sz="2800" dirty="0" smtClean="0"/>
              <a:t> </a:t>
            </a:r>
          </a:p>
          <a:p>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With this growth in the wealth and political importance of the nation, London developed in size and importance as the nation’s capital. The increasing population could not normally read or write, but did go to the theatre. Hence, from the foundation of the first public theatre in 1576, the stage became the forum for debate, spectacle, and entertainment. It was the place where the writer took his work to an audience which might include the Queen herself and the lowliest of her subjects. Hand in hand with the growth in theatrical expression goes the growth of modern English as a national language.</a:t>
            </a:r>
          </a:p>
          <a:p>
            <a:pPr algn="l"/>
            <a:r>
              <a:rPr lang="en-US" sz="2400" dirty="0" smtClean="0"/>
              <a:t>                                                                    </a:t>
            </a:r>
          </a:p>
          <a:p>
            <a:r>
              <a:rPr lang="en-US" sz="2400" dirty="0" smtClean="0"/>
              <a:t> </a:t>
            </a:r>
          </a:p>
          <a:p>
            <a:endParaRPr 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2000" b="1" dirty="0" smtClean="0"/>
          </a:p>
          <a:p>
            <a:pPr algn="ctr"/>
            <a:r>
              <a:rPr lang="en-US" sz="2000" b="1" dirty="0" smtClean="0"/>
              <a:t>Humanism in the Renaissance</a:t>
            </a:r>
          </a:p>
          <a:p>
            <a:pPr algn="ctr"/>
            <a:endParaRPr lang="en-US" sz="2000" dirty="0" smtClean="0"/>
          </a:p>
          <a:p>
            <a:pPr algn="l"/>
            <a:r>
              <a:rPr lang="en-US" sz="2000" dirty="0" smtClean="0"/>
              <a:t>     The defining concept of the Renaissance was </a:t>
            </a:r>
            <a:r>
              <a:rPr lang="en-US" sz="2000" i="1" dirty="0" smtClean="0"/>
              <a:t>humanism,</a:t>
            </a:r>
            <a:r>
              <a:rPr lang="en-US" sz="2000" dirty="0" smtClean="0"/>
              <a:t> a literary movement that began in Italy during the fourteenth century. Humanism was a distinct movement because it broke from the medieval tradition of having pious religious motivation for creating art or works of literature. Humanist writers were concerned with worldly or secular  subjects rather than strictly religious themes. Such emphasis on the mundane was the result of a more materialistic view of the world. Unlike the Medieval Era, Renaissance people were concerned with money and the enjoyment of life and all its worldly pleasures. Humanist writers glorified the individual and believed that man was the measure of all things and had unlimited potential. </a:t>
            </a: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b="1" dirty="0" smtClean="0"/>
              <a:t>CONTEXTS AND CONDITIONS :</a:t>
            </a:r>
            <a:endParaRPr lang="en-US" sz="2000" dirty="0"/>
          </a:p>
        </p:txBody>
      </p:sp>
      <p:sp>
        <p:nvSpPr>
          <p:cNvPr id="3" name="عنصر نائب للمحتوى 2"/>
          <p:cNvSpPr>
            <a:spLocks noGrp="1"/>
          </p:cNvSpPr>
          <p:nvPr>
            <p:ph idx="1"/>
          </p:nvPr>
        </p:nvSpPr>
        <p:spPr/>
        <p:txBody>
          <a:bodyPr/>
          <a:lstStyle/>
          <a:p>
            <a:pPr algn="l"/>
            <a:endParaRPr lang="en-US" dirty="0" smtClean="0"/>
          </a:p>
          <a:p>
            <a:pPr algn="l"/>
            <a:r>
              <a:rPr lang="en-US" sz="2400" dirty="0" smtClean="0"/>
              <a:t>     Humanism had far-reaching effects throughout Italy and Europe. The advent of humanism ended the church dominance of written history. Humanist writers secularized the view of history by writing from a non-religious viewpoint. </a:t>
            </a:r>
          </a:p>
          <a:p>
            <a:pPr algn="l"/>
            <a:r>
              <a:rPr lang="en-US" sz="2400" dirty="0" smtClean="0"/>
              <a:t>      The Humanists also had a great effect on education. They believed that education stimulated the creative powers of the individual. They supported studying grammar, poetry, and history, as well as mathematics, astronomy, and music. Humanists promoted the concept of the well-rounded, or Renaissance man, who was proficient in both intellectual and physical endeavors. </a:t>
            </a:r>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sz="2000" dirty="0" smtClean="0"/>
          </a:p>
          <a:p>
            <a:pPr algn="l"/>
            <a:r>
              <a:rPr lang="en-US" sz="2000" dirty="0" smtClean="0"/>
              <a:t>      </a:t>
            </a:r>
            <a:r>
              <a:rPr lang="en-US" sz="2400" dirty="0" smtClean="0"/>
              <a:t>Humanist writers sought to understand human nature through a study of classical writers such as Plato and Aristotle. They believed that the classical writers of Ancient Greece and Rome could teach important ideas about life, love, and beauty. The revival of interest in the classical models of Greece and Rome was centered primarily among the educated people of the Italian city-states and focused on literature and writing. </a:t>
            </a:r>
          </a:p>
          <a:p>
            <a:pPr algn="l"/>
            <a:r>
              <a:rPr lang="en-US" sz="2400" dirty="0" smtClean="0"/>
              <a:t>      During the Middle Ages in Western Europe, Latin was the language of the Church and the educated people. The Humanist writers began to use the </a:t>
            </a:r>
            <a:r>
              <a:rPr lang="en-US" sz="2400" i="1" dirty="0" smtClean="0"/>
              <a:t>vernacular</a:t>
            </a:r>
            <a:r>
              <a:rPr lang="en-US" sz="2400" dirty="0" smtClean="0"/>
              <a:t>, the national languages of a country, in addition to Latin. </a:t>
            </a:r>
          </a:p>
          <a:p>
            <a:pPr algn="l"/>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b="1" dirty="0" smtClean="0"/>
              <a:t>CONTEXTS AND CONDITIONS </a:t>
            </a:r>
            <a:r>
              <a:rPr lang="en-US" sz="2800" b="1" dirty="0" smtClean="0"/>
              <a:t>:</a:t>
            </a:r>
            <a:endParaRPr lang="en-US" sz="2000" dirty="0"/>
          </a:p>
        </p:txBody>
      </p:sp>
      <p:sp>
        <p:nvSpPr>
          <p:cNvPr id="3" name="عنصر نائب للمحتوى 2"/>
          <p:cNvSpPr>
            <a:spLocks noGrp="1"/>
          </p:cNvSpPr>
          <p:nvPr>
            <p:ph idx="1"/>
          </p:nvPr>
        </p:nvSpPr>
        <p:spPr/>
        <p:txBody>
          <a:bodyPr/>
          <a:lstStyle/>
          <a:p>
            <a:pPr algn="l"/>
            <a:endParaRPr lang="en-US" sz="1600" dirty="0" smtClean="0"/>
          </a:p>
          <a:p>
            <a:pPr algn="l"/>
            <a:r>
              <a:rPr lang="en-US" sz="1800" dirty="0" smtClean="0"/>
              <a:t>Some important Italian Humanists are: </a:t>
            </a:r>
          </a:p>
          <a:p>
            <a:pPr algn="l"/>
            <a:endParaRPr lang="en-US" sz="1800" dirty="0" smtClean="0"/>
          </a:p>
          <a:p>
            <a:pPr algn="l"/>
            <a:r>
              <a:rPr lang="en-US" sz="1800" b="1" dirty="0" smtClean="0"/>
              <a:t>1 - Giovanni Pico </a:t>
            </a:r>
            <a:r>
              <a:rPr lang="en-US" sz="1800" b="1" dirty="0" err="1" smtClean="0"/>
              <a:t>della</a:t>
            </a:r>
            <a:r>
              <a:rPr lang="en-US" sz="1800" b="1" dirty="0" smtClean="0"/>
              <a:t> Mirandola</a:t>
            </a:r>
            <a:r>
              <a:rPr lang="en-US" sz="1800" dirty="0" smtClean="0"/>
              <a:t> (1463-1494) was an Italian who lived in Florence and who expressed in his writings the belief that there were no limits to what man could accomplish.</a:t>
            </a:r>
          </a:p>
          <a:p>
            <a:pPr algn="l"/>
            <a:r>
              <a:rPr lang="en-US" sz="1800" b="1" dirty="0" smtClean="0"/>
              <a:t>2 - Francesco Petrarca,</a:t>
            </a:r>
            <a:r>
              <a:rPr lang="en-US" sz="1800" dirty="0" smtClean="0"/>
              <a:t> known as Petrarch (1304-1374) was the Father of Humanism, a Florentine who spent his youth in Tuscany and lived in Milan and Venice. He was a collector of old manuscripts and through his efforts the speeches of Cicero and the poems of Homer and Virgil became known to Western Europe. Petrarch's works also led to the rise of people known as </a:t>
            </a:r>
            <a:r>
              <a:rPr lang="en-US" sz="1800" i="1" dirty="0" smtClean="0"/>
              <a:t>Civic Humanists</a:t>
            </a:r>
            <a:r>
              <a:rPr lang="en-US" sz="1800" dirty="0" smtClean="0"/>
              <a:t>, or those individuals who were civic-minded and looked to the governments of the ancient worlds for inspiration. Petrarch also wrote sonnets in Italian. Many of these sonnets expressed his love for the beautiful Laura. His sonnets greatly influenced other writers of the time.</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b="1" dirty="0" smtClean="0"/>
              <a:t>CONTEXTS AND CONDITIONS </a:t>
            </a:r>
            <a:r>
              <a:rPr lang="en-US" sz="2800" b="1" dirty="0" smtClean="0"/>
              <a:t>:</a:t>
            </a:r>
            <a:endParaRPr lang="en-US" sz="2000" dirty="0"/>
          </a:p>
        </p:txBody>
      </p:sp>
      <p:sp>
        <p:nvSpPr>
          <p:cNvPr id="3" name="عنصر نائب للمحتوى 2"/>
          <p:cNvSpPr>
            <a:spLocks noGrp="1"/>
          </p:cNvSpPr>
          <p:nvPr>
            <p:ph idx="1"/>
          </p:nvPr>
        </p:nvSpPr>
        <p:spPr/>
        <p:txBody>
          <a:bodyPr/>
          <a:lstStyle/>
          <a:p>
            <a:pPr algn="l"/>
            <a:endParaRPr lang="en-US" sz="1800" b="1" dirty="0" smtClean="0"/>
          </a:p>
          <a:p>
            <a:pPr algn="l"/>
            <a:r>
              <a:rPr lang="en-US" sz="1800" b="1" dirty="0" smtClean="0"/>
              <a:t>3 - Leonardo Bruni </a:t>
            </a:r>
            <a:r>
              <a:rPr lang="en-US" sz="1800" dirty="0" smtClean="0"/>
              <a:t>(1369-1444), who wrote a biography of Cicero, encouraged people to become active in the political as well as the cultural life of their cities. He was a historian who today is most famous for </a:t>
            </a:r>
            <a:r>
              <a:rPr lang="en-US" sz="1800" i="1" dirty="0" smtClean="0"/>
              <a:t>The History of the Florentine Peoples</a:t>
            </a:r>
            <a:r>
              <a:rPr lang="en-US" sz="1800" dirty="0" smtClean="0"/>
              <a:t>, a 12-volume work. He was also the Chancellor of Florence from 1427 until 1444.</a:t>
            </a:r>
          </a:p>
          <a:p>
            <a:pPr lvl="0" algn="l"/>
            <a:r>
              <a:rPr lang="en-US" sz="1800" b="1" dirty="0" smtClean="0"/>
              <a:t>Giovanni Boccaccio</a:t>
            </a:r>
            <a:r>
              <a:rPr lang="en-US" sz="1800" dirty="0" smtClean="0"/>
              <a:t> (1313-1375) wrote </a:t>
            </a:r>
            <a:r>
              <a:rPr lang="en-US" sz="1800" i="1" dirty="0" smtClean="0"/>
              <a:t>The Decameron</a:t>
            </a:r>
            <a:r>
              <a:rPr lang="en-US" sz="1800" dirty="0" smtClean="0"/>
              <a:t>. These hundred short stories were related by a group of young men and women who fled to a villa outside Florence to escape the Black Death. Boccaccio's work is considered to be the best prose of the Renaissance.</a:t>
            </a:r>
          </a:p>
          <a:p>
            <a:pPr lvl="0" algn="l"/>
            <a:r>
              <a:rPr lang="en-US" sz="1800" b="1" dirty="0" smtClean="0"/>
              <a:t>Baldassare Castiglione</a:t>
            </a:r>
            <a:r>
              <a:rPr lang="en-US" sz="1800" dirty="0" smtClean="0"/>
              <a:t> (1478-1529) wrote one of the most widely read books, </a:t>
            </a:r>
            <a:r>
              <a:rPr lang="en-US" sz="1800" i="1" dirty="0" smtClean="0"/>
              <a:t>The Courtier</a:t>
            </a:r>
            <a:r>
              <a:rPr lang="en-US" sz="1800" dirty="0" smtClean="0"/>
              <a:t>, which set forth the criteria on how to be the ideal Renaissance man. Castiglione's ideal courtier was a well-educated, mannered aristocrat who was a master in many fields from poetry to music to sports.</a:t>
            </a:r>
          </a:p>
          <a:p>
            <a:pPr lvl="0" algn="l"/>
            <a:endParaRPr lang="en-US" sz="1800" dirty="0" smtClean="0"/>
          </a:p>
          <a:p>
            <a:pPr lvl="0" algn="l"/>
            <a:r>
              <a:rPr lang="en-US" sz="1800" dirty="0" smtClean="0"/>
              <a:t>- Compiled and prepared by  Dr M. N. </a:t>
            </a:r>
            <a:r>
              <a:rPr lang="en-US" sz="1800" smtClean="0"/>
              <a:t>Naimi</a:t>
            </a:r>
            <a:endParaRPr lang="en-US" sz="1800" dirty="0" smtClean="0"/>
          </a:p>
          <a:p>
            <a:pPr algn="l"/>
            <a:r>
              <a:rPr lang="en-US" sz="1800" dirty="0" smtClean="0"/>
              <a:t/>
            </a:r>
            <a:br>
              <a:rPr lang="en-US" sz="1800" dirty="0" smtClean="0"/>
            </a:b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1593</TotalTime>
  <Words>3092</Words>
  <Application>Microsoft Office PowerPoint</Application>
  <PresentationFormat>A4 Paper (210x297 mm)‎</PresentationFormat>
  <Paragraphs>94</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Office Theme</vt:lpstr>
      <vt:lpstr>الشريحة 1</vt:lpstr>
      <vt:lpstr>Lecture 2</vt:lpstr>
      <vt:lpstr>الشريحة 3</vt:lpstr>
      <vt:lpstr>CONTEXTS AND CONDITIONS :</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CONTEXTS AND CONDITIONS :</vt:lpstr>
      <vt:lpstr>الشريحة 29</vt:lpstr>
      <vt:lpstr>CONTEXTS AND CONDITIONS :</vt:lpstr>
      <vt:lpstr>CONTEXTS AND CONDITIONS :</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124</cp:revision>
  <dcterms:created xsi:type="dcterms:W3CDTF">2009-10-14T19:14:34Z</dcterms:created>
  <dcterms:modified xsi:type="dcterms:W3CDTF">2011-03-05T11:41:27Z</dcterms:modified>
</cp:coreProperties>
</file>