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6" r:id="rId2"/>
    <p:sldId id="257" r:id="rId3"/>
    <p:sldId id="319"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00" r:id="rId36"/>
    <p:sldId id="301" r:id="rId37"/>
    <p:sldId id="302" r:id="rId38"/>
    <p:sldId id="303" r:id="rId39"/>
    <p:sldId id="304" r:id="rId40"/>
    <p:sldId id="305" r:id="rId41"/>
    <p:sldId id="306" r:id="rId42"/>
    <p:sldId id="307" r:id="rId43"/>
    <p:sldId id="308" r:id="rId44"/>
    <p:sldId id="309" r:id="rId45"/>
    <p:sldId id="310" r:id="rId46"/>
    <p:sldId id="311" r:id="rId47"/>
    <p:sldId id="312" r:id="rId48"/>
    <p:sldId id="313" r:id="rId49"/>
    <p:sldId id="314" r:id="rId50"/>
    <p:sldId id="315" r:id="rId51"/>
    <p:sldId id="316" r:id="rId52"/>
    <p:sldId id="317" r:id="rId53"/>
    <p:sldId id="266" r:id="rId5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69" d="100"/>
          <a:sy n="69" d="100"/>
        </p:scale>
        <p:origin x="-1254"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gradesaver.com/character.html?character=18645"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gradesaver.com/character.html?character=18639" TargetMode="External"/><Relationship Id="rId2" Type="http://schemas.openxmlformats.org/officeDocument/2006/relationships/hyperlink" Target="http://www.gradesaver.com/character.html?character=18637"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www.associatedcontent.com/topic/7199/poems.html"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www.associatedcontent.com/topic/7199/poems.html"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410200" cy="1981200"/>
          </a:xfrm>
          <a:prstGeom prst="rect">
            <a:avLst/>
          </a:prstGeom>
          <a:noFill/>
          <a:ln w="9525">
            <a:noFill/>
            <a:miter lim="800000"/>
            <a:headEnd/>
            <a:tailEnd/>
          </a:ln>
        </p:spPr>
        <p:txBody>
          <a:bodyPr anchor="ctr"/>
          <a:lstStyle/>
          <a:p>
            <a:pPr algn="l" rtl="0"/>
            <a:r>
              <a:rPr lang="en-US" sz="2400" dirty="0" smtClean="0"/>
              <a:t>English Literature of the Renaissance</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Dr. Mohammed Nour al-</a:t>
            </a:r>
            <a:r>
              <a:rPr lang="en-US" sz="2800" b="1" dirty="0" err="1" smtClean="0">
                <a:solidFill>
                  <a:srgbClr val="7F7F7F"/>
                </a:solidFill>
                <a:latin typeface="Calibri" pitchFamily="34" charset="0"/>
                <a:cs typeface="Times New Roman" pitchFamily="18" charset="0"/>
              </a:rPr>
              <a:t>Naimi</a:t>
            </a:r>
            <a:endParaRPr lang="en-US" sz="28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b="1" spc="-150" dirty="0" smtClean="0">
                <a:solidFill>
                  <a:srgbClr val="376092"/>
                </a:solidFill>
                <a:latin typeface="ae_AlMateen" pitchFamily="2" charset="-78"/>
                <a:cs typeface="ae_AlMateen" pitchFamily="2" charset="-78"/>
              </a:rPr>
              <a:t>Lecture </a:t>
            </a:r>
            <a:r>
              <a:rPr lang="en-US" sz="3200" spc="-150" dirty="0" smtClean="0">
                <a:solidFill>
                  <a:srgbClr val="376092"/>
                </a:solidFill>
                <a:latin typeface="ae_AlMateen" pitchFamily="2" charset="-78"/>
                <a:cs typeface="ae_AlMateen" pitchFamily="2" charset="-78"/>
              </a:rPr>
              <a:t>5</a:t>
            </a:r>
          </a:p>
        </p:txBody>
      </p:sp>
      <p:sp>
        <p:nvSpPr>
          <p:cNvPr id="6147" name="Subtitle 5"/>
          <p:cNvSpPr>
            <a:spLocks noGrp="1"/>
          </p:cNvSpPr>
          <p:nvPr>
            <p:ph type="subTitle" idx="1"/>
          </p:nvPr>
        </p:nvSpPr>
        <p:spPr>
          <a:xfrm>
            <a:off x="990600" y="3886200"/>
            <a:ext cx="7429500" cy="1752600"/>
          </a:xfrm>
        </p:spPr>
        <p:txBody>
          <a:bodyPr/>
          <a:lstStyle/>
          <a:p>
            <a:r>
              <a:rPr lang="en-US" sz="3600" b="1" dirty="0" smtClean="0"/>
              <a:t> </a:t>
            </a:r>
            <a:endParaRPr lang="en-US" sz="3600" dirty="0" smtClean="0"/>
          </a:p>
          <a:p>
            <a:pPr eaLnBrk="1" hangingPunct="1"/>
            <a:r>
              <a:rPr lang="en-US" b="1" dirty="0" smtClean="0"/>
              <a:t>Christopher Marlowe and Sir Walter Raleigh : </a:t>
            </a:r>
            <a:r>
              <a:rPr lang="en-US" b="1" smtClean="0"/>
              <a:t>The Pastoral</a:t>
            </a:r>
            <a:endParaRPr lang="en-US" dirty="0" smtClean="0"/>
          </a:p>
          <a:p>
            <a:pPr eaLnBrk="1" hangingPunct="1"/>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sz="4000" dirty="0"/>
          </a:p>
        </p:txBody>
      </p:sp>
      <p:sp>
        <p:nvSpPr>
          <p:cNvPr id="4" name="عنصر نائب للمحتوى 3"/>
          <p:cNvSpPr>
            <a:spLocks noGrp="1"/>
          </p:cNvSpPr>
          <p:nvPr>
            <p:ph idx="1"/>
          </p:nvPr>
        </p:nvSpPr>
        <p:spPr/>
        <p:txBody>
          <a:bodyPr/>
          <a:lstStyle/>
          <a:p>
            <a:pPr algn="l"/>
            <a:r>
              <a:rPr lang="en-US" sz="2800" b="1" dirty="0" smtClean="0"/>
              <a:t>     pastoral</a:t>
            </a:r>
            <a:r>
              <a:rPr lang="en-US" sz="2800" dirty="0" smtClean="0"/>
              <a:t> (L 'pertaining to shepherds') A minor but important mode which, by convention, is concerned with the lives of shepherds. It is of great antiquity and interpenetrates many works in Classical and modern European literature. It is doubtful if pastoral ever had much to do with the daily working-life of shepherds, though it is not too difficult to find shepherds in Europe (in Montenegro, Albania, Greece and Sardinia, for instance) who compose poetry sing songs and while away the hours playing the flute. </a:t>
            </a: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l"/>
            <a:r>
              <a:rPr lang="en-US" sz="2800" dirty="0" smtClean="0"/>
              <a:t>    For the most part pastoral tends to be an idealization of shepherd life, and, by so being, creates an image of a peaceful and uncorrupted existence; a kind of a clean world.</a:t>
            </a:r>
          </a:p>
          <a:p>
            <a:pPr algn="l"/>
            <a:r>
              <a:rPr lang="en-US" sz="2800" dirty="0" smtClean="0"/>
              <a:t>    Marlowe’s poem and Raleigh’s carefully symmetrical response were printed together in </a:t>
            </a:r>
            <a:r>
              <a:rPr lang="en-US" sz="2800" i="1" dirty="0" smtClean="0"/>
              <a:t>England’s Helicon </a:t>
            </a:r>
            <a:r>
              <a:rPr lang="en-US" sz="2800" dirty="0" smtClean="0"/>
              <a:t>(1600); the attribution of the second to Raleigh is first made by Izaak Walton in </a:t>
            </a:r>
            <a:r>
              <a:rPr lang="en-US" sz="2800" i="1" dirty="0" smtClean="0"/>
              <a:t>The Complete Angler  </a:t>
            </a:r>
            <a:r>
              <a:rPr lang="en-US" sz="2800" dirty="0" smtClean="0"/>
              <a:t>(1653), where both poems are reprinted.</a:t>
            </a:r>
            <a:endParaRPr lang="ar-SA"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l"/>
            <a:r>
              <a:rPr lang="en-US" sz="2800" dirty="0" smtClean="0"/>
              <a:t>    Slightly longer versions appear in Walton’s second edition (1655). Donne’s “The Bait” (also quoted by Walton) is inspired by the exchange. Marlowe’s poem embodies the classic example of </a:t>
            </a:r>
            <a:r>
              <a:rPr lang="en-US" sz="2800" i="1" dirty="0" smtClean="0"/>
              <a:t>carpe diem</a:t>
            </a:r>
            <a:r>
              <a:rPr lang="en-US" sz="2800" dirty="0" smtClean="0"/>
              <a:t>, as can be seen in the shepherd’s attitude, while Raleigh’s nymph finds in them an argument precisely for not seizing the day. </a:t>
            </a:r>
          </a:p>
          <a:p>
            <a:pPr algn="l"/>
            <a:r>
              <a:rPr lang="en-US" sz="2800" dirty="0" smtClean="0"/>
              <a:t>    In the late r6th c. many other works amplified the pastoral tradition, such as Marlowe's The Passionate Shepherd to His Love, which evoked a memorable reply from Sir 'Walter Raleigh.</a:t>
            </a:r>
          </a:p>
          <a:p>
            <a:pPr algn="l"/>
            <a:r>
              <a:rPr lang="en-US" sz="2800" dirty="0" smtClean="0"/>
              <a:t> </a:t>
            </a:r>
          </a:p>
          <a:p>
            <a:pPr algn="l"/>
            <a:endParaRPr lang="ar-SA"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ctr"/>
            <a:r>
              <a:rPr lang="en-US" sz="1800" b="1" dirty="0" smtClean="0"/>
              <a:t>The Passionate Shepherd to his Love</a:t>
            </a:r>
            <a:endParaRPr lang="en-US" sz="1800" dirty="0" smtClean="0"/>
          </a:p>
          <a:p>
            <a:pPr algn="ctr"/>
            <a:r>
              <a:rPr lang="en-US" sz="1800" dirty="0" smtClean="0"/>
              <a:t> </a:t>
            </a:r>
          </a:p>
          <a:p>
            <a:pPr algn="ctr"/>
            <a:r>
              <a:rPr lang="en-US" sz="1800" dirty="0" smtClean="0"/>
              <a:t>Come live with me and be my love,</a:t>
            </a:r>
          </a:p>
          <a:p>
            <a:pPr algn="ctr"/>
            <a:r>
              <a:rPr lang="en-US" sz="1800" dirty="0" smtClean="0"/>
              <a:t>And we will all the pleasures prove</a:t>
            </a:r>
          </a:p>
          <a:p>
            <a:pPr algn="ctr"/>
            <a:r>
              <a:rPr lang="en-US" sz="1800" dirty="0" smtClean="0"/>
              <a:t>That valleys, groves, hills and fields,</a:t>
            </a:r>
          </a:p>
          <a:p>
            <a:pPr algn="ctr"/>
            <a:r>
              <a:rPr lang="en-US" sz="1800" dirty="0" smtClean="0"/>
              <a:t>Woods or steepy mountain yields.</a:t>
            </a:r>
          </a:p>
          <a:p>
            <a:pPr algn="ctr"/>
            <a:r>
              <a:rPr lang="en-US" sz="1800" dirty="0" smtClean="0"/>
              <a:t>And we will sit upon the rocks,                               5</a:t>
            </a:r>
          </a:p>
          <a:p>
            <a:pPr algn="ctr"/>
            <a:r>
              <a:rPr lang="en-US" sz="1800" dirty="0" smtClean="0"/>
              <a:t>Seeing the shepherds feed their flocks,</a:t>
            </a:r>
          </a:p>
          <a:p>
            <a:pPr algn="ctr"/>
            <a:r>
              <a:rPr lang="en-US" sz="1800" dirty="0" smtClean="0"/>
              <a:t>By shallow rivers, to whose falls</a:t>
            </a:r>
          </a:p>
          <a:p>
            <a:pPr algn="ctr"/>
            <a:r>
              <a:rPr lang="en-US" sz="1800" dirty="0" smtClean="0"/>
              <a:t>Melodious birds sing madrigals.</a:t>
            </a:r>
          </a:p>
          <a:p>
            <a:pPr algn="ctr"/>
            <a:r>
              <a:rPr lang="en-US" sz="1800" dirty="0" smtClean="0"/>
              <a:t>And I will make thee beds of roses</a:t>
            </a:r>
          </a:p>
          <a:p>
            <a:pPr algn="ctr"/>
            <a:r>
              <a:rPr lang="en-US" sz="1800" dirty="0" smtClean="0"/>
              <a:t>And a thousand fragrant posies;                            10</a:t>
            </a:r>
          </a:p>
          <a:p>
            <a:pPr algn="ctr"/>
            <a:r>
              <a:rPr lang="en-US" sz="1800" dirty="0" smtClean="0"/>
              <a:t>A cap of flowers, and a kirtle</a:t>
            </a:r>
          </a:p>
          <a:p>
            <a:pPr algn="ctr"/>
            <a:endParaRPr lang="ar-SA" sz="1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ctr"/>
            <a:r>
              <a:rPr lang="en-US" sz="2400" dirty="0" smtClean="0"/>
              <a:t>Embroidered all with leaves of myrtle;</a:t>
            </a:r>
          </a:p>
          <a:p>
            <a:pPr algn="ctr"/>
            <a:r>
              <a:rPr lang="en-US" sz="2400" dirty="0" smtClean="0"/>
              <a:t>A gown made of the finest wool</a:t>
            </a:r>
          </a:p>
          <a:p>
            <a:pPr algn="ctr"/>
            <a:r>
              <a:rPr lang="en-US" sz="2400" dirty="0" smtClean="0"/>
              <a:t> Which from our pretty lambs we pull;</a:t>
            </a:r>
          </a:p>
          <a:p>
            <a:pPr algn="ctr"/>
            <a:r>
              <a:rPr lang="en-US" sz="2400" dirty="0" smtClean="0"/>
              <a:t>                         Fair linèd slippers for the cold,                              15</a:t>
            </a:r>
          </a:p>
          <a:p>
            <a:pPr algn="ctr"/>
            <a:r>
              <a:rPr lang="en-US" sz="2400" dirty="0" smtClean="0"/>
              <a:t>With buckles of the purest gold;</a:t>
            </a:r>
          </a:p>
          <a:p>
            <a:pPr algn="ctr"/>
            <a:r>
              <a:rPr lang="en-US" sz="2400" dirty="0" smtClean="0"/>
              <a:t>A belt of straw and ivy buds,</a:t>
            </a:r>
          </a:p>
          <a:p>
            <a:pPr algn="ctr"/>
            <a:r>
              <a:rPr lang="en-US" sz="2400" dirty="0" smtClean="0"/>
              <a:t>With coral clasps and amber studs.</a:t>
            </a:r>
          </a:p>
          <a:p>
            <a:pPr algn="ctr"/>
            <a:r>
              <a:rPr lang="en-US" sz="2400" dirty="0" smtClean="0"/>
              <a:t>And if these pleasures may thee move,</a:t>
            </a:r>
          </a:p>
          <a:p>
            <a:pPr algn="ctr"/>
            <a:r>
              <a:rPr lang="en-US" sz="2400" dirty="0" smtClean="0"/>
              <a:t>Come live with me and be my love. </a:t>
            </a:r>
            <a:endParaRPr lang="ar-SA"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ctr"/>
            <a:endParaRPr lang="en-US" sz="2800" dirty="0" smtClean="0"/>
          </a:p>
          <a:p>
            <a:pPr algn="ctr"/>
            <a:endParaRPr lang="en-US" sz="2800" dirty="0" smtClean="0"/>
          </a:p>
          <a:p>
            <a:pPr algn="ctr"/>
            <a:r>
              <a:rPr lang="en-US" sz="2800" dirty="0" smtClean="0"/>
              <a:t>The shepherds’ swains shall dance and sing</a:t>
            </a:r>
          </a:p>
          <a:p>
            <a:pPr algn="ctr"/>
            <a:r>
              <a:rPr lang="en-US" sz="2800" dirty="0" smtClean="0"/>
              <a:t>For thy delight each May morning.</a:t>
            </a:r>
          </a:p>
          <a:p>
            <a:pPr algn="ctr"/>
            <a:r>
              <a:rPr lang="en-US" sz="2800" dirty="0" smtClean="0"/>
              <a:t>If these delights thy mind may move,</a:t>
            </a:r>
          </a:p>
          <a:p>
            <a:pPr algn="ctr"/>
            <a:r>
              <a:rPr lang="en-US" sz="2800" dirty="0" smtClean="0"/>
              <a:t>Then live with me and be my love.</a:t>
            </a:r>
          </a:p>
          <a:p>
            <a:pPr algn="ct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ctr"/>
            <a:r>
              <a:rPr lang="en-US" sz="2400" b="1" u="sng" dirty="0" smtClean="0"/>
              <a:t>The Nymph’s Reply to the Shepherd</a:t>
            </a:r>
            <a:endParaRPr lang="en-US" sz="2400" u="sng" dirty="0" smtClean="0"/>
          </a:p>
          <a:p>
            <a:pPr algn="ctr"/>
            <a:r>
              <a:rPr lang="en-US" sz="2400" b="1" dirty="0" smtClean="0"/>
              <a:t> </a:t>
            </a:r>
            <a:endParaRPr lang="en-US" sz="2400" dirty="0" smtClean="0"/>
          </a:p>
          <a:p>
            <a:pPr algn="ctr"/>
            <a:r>
              <a:rPr lang="en-US" sz="2400" dirty="0" smtClean="0"/>
              <a:t>If all the world and love were young,</a:t>
            </a:r>
          </a:p>
          <a:p>
            <a:pPr algn="ctr"/>
            <a:r>
              <a:rPr lang="en-US" sz="2400" dirty="0" smtClean="0"/>
              <a:t>And truth in every shepherd’s tongue,</a:t>
            </a:r>
          </a:p>
          <a:p>
            <a:pPr algn="ctr"/>
            <a:r>
              <a:rPr lang="en-US" sz="2400" dirty="0" smtClean="0"/>
              <a:t>These pretty pleasures might me move</a:t>
            </a:r>
          </a:p>
          <a:p>
            <a:pPr algn="ctr"/>
            <a:r>
              <a:rPr lang="en-US" sz="2400" dirty="0" smtClean="0"/>
              <a:t>To live with thee and be thy love.</a:t>
            </a:r>
          </a:p>
          <a:p>
            <a:pPr algn="ctr"/>
            <a:r>
              <a:rPr lang="en-US" sz="2400" dirty="0" smtClean="0"/>
              <a:t>                Time drives the flocks from field to fold;           5</a:t>
            </a:r>
          </a:p>
          <a:p>
            <a:pPr algn="ctr"/>
            <a:r>
              <a:rPr lang="en-US" sz="2400" dirty="0" smtClean="0"/>
              <a:t>When rivers rage and rocks grow cold</a:t>
            </a:r>
          </a:p>
          <a:p>
            <a:pPr algn="ctr"/>
            <a:r>
              <a:rPr lang="en-US" sz="2400" dirty="0" smtClean="0"/>
              <a:t>And Philomel becometh dumb,</a:t>
            </a:r>
            <a:endParaRPr lang="en-US"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ctr"/>
            <a:r>
              <a:rPr lang="en-US" sz="2800" b="1" dirty="0" smtClean="0"/>
              <a:t>The Nymph’s Reply to the Shepherd </a:t>
            </a:r>
            <a:endParaRPr lang="en-US" sz="2800" dirty="0" smtClean="0"/>
          </a:p>
          <a:p>
            <a:pPr algn="ctr"/>
            <a:r>
              <a:rPr lang="en-US" sz="2800" dirty="0" smtClean="0"/>
              <a:t>If all the world and love were young,</a:t>
            </a:r>
          </a:p>
          <a:p>
            <a:pPr algn="ctr"/>
            <a:r>
              <a:rPr lang="en-US" sz="2800" dirty="0" smtClean="0"/>
              <a:t>And truth in every shepherd’s tongue,</a:t>
            </a:r>
          </a:p>
          <a:p>
            <a:pPr algn="ctr"/>
            <a:r>
              <a:rPr lang="en-US" sz="2800" dirty="0" smtClean="0"/>
              <a:t>These pretty pleasures might me move</a:t>
            </a:r>
          </a:p>
          <a:p>
            <a:pPr algn="ctr"/>
            <a:r>
              <a:rPr lang="en-US" sz="2800" dirty="0" smtClean="0"/>
              <a:t>To live with thee and be thy love.</a:t>
            </a:r>
          </a:p>
          <a:p>
            <a:pPr algn="ctr"/>
            <a:r>
              <a:rPr lang="en-US" sz="2800" dirty="0" smtClean="0"/>
              <a:t>              Time drives the flocks from field to fold;           5</a:t>
            </a:r>
          </a:p>
          <a:p>
            <a:pPr algn="ctr"/>
            <a:r>
              <a:rPr lang="en-US" sz="2800" dirty="0" smtClean="0"/>
              <a:t>When rivers rage and rocks grow cold</a:t>
            </a:r>
          </a:p>
          <a:p>
            <a:pPr algn="ctr"/>
            <a:r>
              <a:rPr lang="en-US" sz="2800" dirty="0" smtClean="0"/>
              <a:t>And Philomel becometh dumb,</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ctr"/>
            <a:endParaRPr lang="en-US" sz="2800" dirty="0" smtClean="0"/>
          </a:p>
          <a:p>
            <a:pPr algn="ctr"/>
            <a:r>
              <a:rPr lang="en-US" sz="2800" dirty="0" smtClean="0"/>
              <a:t> </a:t>
            </a:r>
          </a:p>
          <a:p>
            <a:pPr algn="ctr"/>
            <a:r>
              <a:rPr lang="en-US" sz="2800" dirty="0" smtClean="0"/>
              <a:t>The rest complains of cares to come.</a:t>
            </a:r>
          </a:p>
          <a:p>
            <a:pPr algn="ctr"/>
            <a:r>
              <a:rPr lang="en-US" sz="2800" dirty="0" smtClean="0"/>
              <a:t>      The flowers do fade, and wanton fields</a:t>
            </a:r>
          </a:p>
          <a:p>
            <a:pPr algn="ctr"/>
            <a:r>
              <a:rPr lang="en-US" sz="2800" dirty="0" smtClean="0"/>
              <a:t>                    To wayward winter reckoning yields;             10</a:t>
            </a:r>
          </a:p>
          <a:p>
            <a:pPr algn="ctr"/>
            <a:r>
              <a:rPr lang="en-US" sz="2800" dirty="0" smtClean="0"/>
              <a:t>A honey tongue, a heart of gall</a:t>
            </a:r>
          </a:p>
          <a:p>
            <a:pPr algn="ctr"/>
            <a:r>
              <a:rPr lang="en-US" sz="2800" dirty="0" smtClean="0"/>
              <a:t>Is fancy’s spring but sorrow’s fall.</a:t>
            </a:r>
          </a:p>
          <a:p>
            <a:pPr algn="ct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ctr"/>
            <a:endParaRPr lang="en-US" sz="3600" dirty="0" smtClean="0"/>
          </a:p>
          <a:p>
            <a:pPr algn="ctr"/>
            <a:r>
              <a:rPr lang="en-US" sz="3600" dirty="0" smtClean="0"/>
              <a:t>Thy gowns, thy shoes, thy beds of roses,</a:t>
            </a:r>
          </a:p>
          <a:p>
            <a:pPr algn="ctr"/>
            <a:r>
              <a:rPr lang="en-US" sz="3600" dirty="0" smtClean="0"/>
              <a:t>Thy cap, thy kirtle, and thy posies</a:t>
            </a:r>
          </a:p>
          <a:p>
            <a:pPr algn="ctr"/>
            <a:r>
              <a:rPr lang="en-US" sz="3600" dirty="0" smtClean="0"/>
              <a:t>   Soon break, soon wither, soon forgotten,        </a:t>
            </a:r>
          </a:p>
          <a:p>
            <a:pPr algn="ctr"/>
            <a:r>
              <a:rPr lang="en-US" sz="3600" dirty="0" smtClean="0"/>
              <a:t>In folly ripe, in reason rotten.</a:t>
            </a:r>
          </a:p>
          <a:p>
            <a:pPr algn="ctr"/>
            <a:r>
              <a:rPr lang="en-US" sz="3600" dirty="0" smtClean="0"/>
              <a:t>Thy belt of straw and ivy buds,</a:t>
            </a:r>
          </a:p>
          <a:p>
            <a:pPr algn="ctr"/>
            <a:endParaRPr lang="en-US"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ctr"/>
            <a:endParaRPr lang="en-US" sz="2400" dirty="0" smtClean="0"/>
          </a:p>
          <a:p>
            <a:pPr algn="ctr"/>
            <a:r>
              <a:rPr lang="en-US" sz="2400" dirty="0" smtClean="0"/>
              <a:t>Thy coral clasps and amber studs,</a:t>
            </a:r>
          </a:p>
          <a:p>
            <a:pPr algn="ctr"/>
            <a:r>
              <a:rPr lang="en-US" sz="2400" dirty="0" smtClean="0"/>
              <a:t>All these in me no means can move</a:t>
            </a:r>
          </a:p>
          <a:p>
            <a:pPr algn="ctr"/>
            <a:r>
              <a:rPr lang="en-US" sz="2400" dirty="0" smtClean="0"/>
              <a:t>                   To come to thee and be thy love.                    20</a:t>
            </a:r>
          </a:p>
          <a:p>
            <a:pPr algn="ctr"/>
            <a:r>
              <a:rPr lang="en-US" sz="2400" dirty="0" smtClean="0"/>
              <a:t>      But could youth last and love still breed,</a:t>
            </a:r>
          </a:p>
          <a:p>
            <a:pPr algn="ctr"/>
            <a:r>
              <a:rPr lang="en-US" sz="2400" dirty="0" smtClean="0"/>
              <a:t>Had joys no date, nor age no need,</a:t>
            </a:r>
          </a:p>
          <a:p>
            <a:pPr algn="ctr"/>
            <a:r>
              <a:rPr lang="en-US" sz="2400" dirty="0" smtClean="0"/>
              <a:t>       Then these delights my mind might move</a:t>
            </a:r>
          </a:p>
          <a:p>
            <a:pPr algn="ctr"/>
            <a:r>
              <a:rPr lang="en-US" sz="2400" dirty="0" smtClean="0"/>
              <a:t>To live with thee and be thy love.</a:t>
            </a:r>
          </a:p>
          <a:p>
            <a:pPr algn="ctr"/>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ctr"/>
            <a:r>
              <a:rPr lang="en-US" sz="2000" b="1" dirty="0" smtClean="0"/>
              <a:t>Notes</a:t>
            </a:r>
            <a:r>
              <a:rPr lang="en-US" sz="2000" dirty="0" smtClean="0"/>
              <a:t> </a:t>
            </a:r>
          </a:p>
          <a:p>
            <a:pPr algn="l"/>
            <a:r>
              <a:rPr lang="en-US" sz="2000" dirty="0" smtClean="0"/>
              <a:t>       1.  prove: test, try out </a:t>
            </a:r>
            <a:br>
              <a:rPr lang="en-US" sz="2000" dirty="0" smtClean="0"/>
            </a:br>
            <a:r>
              <a:rPr lang="en-US" sz="2000" dirty="0" smtClean="0"/>
              <a:t> 2.  madrigals: poems set to music and sung by two to six voices with  </a:t>
            </a:r>
            <a:br>
              <a:rPr lang="en-US" sz="2000" dirty="0" smtClean="0"/>
            </a:br>
            <a:r>
              <a:rPr lang="en-US" sz="2000" dirty="0" smtClean="0"/>
              <a:t>      a single melody or interweaving melodies </a:t>
            </a:r>
            <a:br>
              <a:rPr lang="en-US" sz="2000" dirty="0" smtClean="0"/>
            </a:br>
            <a:r>
              <a:rPr lang="en-US" sz="2000" dirty="0" smtClean="0"/>
              <a:t>3.  kirtle: dress or skirt </a:t>
            </a:r>
            <a:br>
              <a:rPr lang="en-US" sz="2000" dirty="0" smtClean="0"/>
            </a:br>
            <a:r>
              <a:rPr lang="en-US" sz="2000" dirty="0" smtClean="0"/>
              <a:t>4.  myrtle: shrub with evergreen leaves, white or pink flowers, and dark </a:t>
            </a:r>
            <a:br>
              <a:rPr lang="en-US" sz="2000" dirty="0" smtClean="0"/>
            </a:br>
            <a:r>
              <a:rPr lang="en-US" sz="2000" dirty="0" smtClean="0"/>
              <a:t>     berries. In Greek mythology, a symbol of love. </a:t>
            </a:r>
            <a:br>
              <a:rPr lang="en-US" sz="2000" dirty="0" smtClean="0"/>
            </a:br>
            <a:r>
              <a:rPr lang="en-US" sz="2000" dirty="0" smtClean="0"/>
              <a:t>5.  coral: yellowish red;  </a:t>
            </a:r>
            <a:br>
              <a:rPr lang="en-US" sz="2000" dirty="0" smtClean="0"/>
            </a:br>
            <a:r>
              <a:rPr lang="en-US" sz="2000" dirty="0" smtClean="0"/>
              <a:t>6.  amber: yellow or brownish yellow </a:t>
            </a:r>
            <a:br>
              <a:rPr lang="en-US" sz="2000" dirty="0" smtClean="0"/>
            </a:br>
            <a:r>
              <a:rPr lang="en-US" sz="2000" dirty="0" smtClean="0"/>
              <a:t>7.  swains: country youths.</a:t>
            </a:r>
          </a:p>
          <a:p>
            <a:pPr algn="l"/>
            <a:r>
              <a:rPr lang="en-US" sz="2000" dirty="0" smtClean="0"/>
              <a:t>      8.  Philomel : </a:t>
            </a:r>
            <a:r>
              <a:rPr lang="en-US" sz="2000" i="1" dirty="0" smtClean="0"/>
              <a:t> </a:t>
            </a:r>
            <a:r>
              <a:rPr lang="en-US" sz="2000" dirty="0" smtClean="0"/>
              <a:t>the nightingale.</a:t>
            </a:r>
          </a:p>
          <a:p>
            <a:pPr algn="ctr"/>
            <a:endParaRPr lang="en-US"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endParaRPr lang="en-US" sz="2800" b="1" dirty="0" smtClean="0"/>
          </a:p>
          <a:p>
            <a:pPr algn="l"/>
            <a:r>
              <a:rPr lang="en-US" sz="2800" b="1" dirty="0" smtClean="0"/>
              <a:t>Type of Work</a:t>
            </a:r>
            <a:r>
              <a:rPr lang="en-US" sz="2800" dirty="0" smtClean="0"/>
              <a:t> </a:t>
            </a:r>
          </a:p>
          <a:p>
            <a:pPr algn="l"/>
            <a:r>
              <a:rPr lang="en-US" sz="2800" dirty="0" smtClean="0"/>
              <a:t>    “The Passionate Shepherd” is a pastoral poem. Pastoral poems generally center on the love of a shepherd for a maiden (as in Marlowe’s poem), on the death of a friend, or on the quiet simplicity of rural life. The writer of a pastoral poem may be an educated city dweller, like Marlowe, who extolls the virtues of a shepherd girl or longs for the peace and quiet of the country. </a:t>
            </a:r>
            <a:r>
              <a:rPr lang="en-US" sz="2800" i="1" dirty="0" smtClean="0"/>
              <a:t>Pastoral</a:t>
            </a:r>
            <a:r>
              <a:rPr lang="en-US" sz="2800" dirty="0" smtClean="0"/>
              <a:t> is derived from the Latin word </a:t>
            </a:r>
            <a:r>
              <a:rPr lang="en-US" sz="2800" i="1" dirty="0" smtClean="0"/>
              <a:t>pastor</a:t>
            </a:r>
            <a:r>
              <a:rPr lang="en-US" sz="2800" dirty="0" smtClean="0"/>
              <a:t>, meaning </a:t>
            </a:r>
            <a:r>
              <a:rPr lang="en-US" sz="2800" i="1" dirty="0" smtClean="0"/>
              <a:t>shepherd</a:t>
            </a:r>
            <a:r>
              <a:rPr lang="en-US" sz="2800" dirty="0" smtClean="0"/>
              <a:t>. </a:t>
            </a:r>
          </a:p>
          <a:p>
            <a:pPr algn="l"/>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b="1" dirty="0" smtClean="0"/>
              <a:t>Setting</a:t>
            </a:r>
            <a:r>
              <a:rPr lang="en-US" sz="2800" dirty="0" smtClean="0"/>
              <a:t> </a:t>
            </a:r>
          </a:p>
          <a:p>
            <a:pPr algn="l"/>
            <a:r>
              <a:rPr lang="en-US" sz="2800" dirty="0" smtClean="0"/>
              <a:t>    Christopher Marlowe sets the poem in early spring in a rural locale (presumably in England) where shepherds tend their flocks. The use of the word madrigals (line 8)—referring to poems set to music and sung by two to six voices with a single melody or interweaving melodies—suggests that the time is the sixteenth century, when madrigals were highly popular in England and elsewhere in Europe. However, the poem could be about any shepherd of any age in any country, for such is the universality of its theme.  </a:t>
            </a:r>
          </a:p>
          <a:p>
            <a:pPr algn="l"/>
            <a:endParaRPr lang="en-US"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l"/>
            <a:r>
              <a:rPr lang="en-US" sz="2800" b="1" dirty="0" smtClean="0"/>
              <a:t>Characters</a:t>
            </a:r>
            <a:r>
              <a:rPr lang="en-US" sz="2800" dirty="0" smtClean="0"/>
              <a:t> </a:t>
            </a:r>
            <a:br>
              <a:rPr lang="en-US" sz="2800" dirty="0" smtClean="0"/>
            </a:br>
            <a:r>
              <a:rPr lang="en-US" sz="2800" dirty="0" smtClean="0"/>
              <a:t/>
            </a:r>
            <a:br>
              <a:rPr lang="en-US" sz="2800" dirty="0" smtClean="0"/>
            </a:br>
            <a:r>
              <a:rPr lang="en-US" sz="2800" b="1" dirty="0" smtClean="0"/>
              <a:t>The Passionate Shepherd</a:t>
            </a:r>
            <a:r>
              <a:rPr lang="en-US" sz="2800" dirty="0" smtClean="0"/>
              <a:t>: He importunes a woman—presumably a young and pretty country girl—to become his sweetheart and enjoy with him all the pleasures that nature has to offer. </a:t>
            </a:r>
            <a:br>
              <a:rPr lang="en-US" sz="2800" dirty="0" smtClean="0"/>
            </a:br>
            <a:r>
              <a:rPr lang="en-US" sz="2800" b="1" dirty="0" smtClean="0"/>
              <a:t>The Shepherd’s Love</a:t>
            </a:r>
            <a:r>
              <a:rPr lang="en-US" sz="2800" dirty="0" smtClean="0"/>
              <a:t>: The young woman who receives the Passionate Shepherd’s message. </a:t>
            </a:r>
            <a:br>
              <a:rPr lang="en-US" sz="2800" dirty="0" smtClean="0"/>
            </a:br>
            <a:r>
              <a:rPr lang="en-US" sz="2800" b="1" dirty="0" smtClean="0"/>
              <a:t>Swains</a:t>
            </a:r>
            <a:r>
              <a:rPr lang="en-US" sz="2800" dirty="0" smtClean="0"/>
              <a:t>: Young country fellows whom the Passionate Shepherd promises will dance for his beloved. </a:t>
            </a:r>
          </a:p>
          <a:p>
            <a:pPr algn="l"/>
            <a:endParaRPr lang="ar-SA"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b="1" dirty="0" smtClean="0"/>
              <a:t>   Theme</a:t>
            </a:r>
            <a:r>
              <a:rPr lang="en-US" dirty="0" smtClean="0"/>
              <a:t> :</a:t>
            </a:r>
          </a:p>
          <a:p>
            <a:pPr algn="l"/>
            <a:r>
              <a:rPr lang="en-US" dirty="0" smtClean="0"/>
              <a:t>   The theme of “The Passionate Shepherd” is the rapture of springtime love in a simple, rural setting. Implicit in this theme is the motif of </a:t>
            </a:r>
            <a:r>
              <a:rPr lang="en-US" i="1" dirty="0" smtClean="0"/>
              <a:t>carpe diem</a:t>
            </a:r>
            <a:r>
              <a:rPr lang="en-US" dirty="0" smtClean="0"/>
              <a:t>—Latin for “seize the day.” </a:t>
            </a:r>
            <a:r>
              <a:rPr lang="en-US" i="1" dirty="0" smtClean="0"/>
              <a:t>Carpe diem</a:t>
            </a:r>
            <a:r>
              <a:rPr lang="en-US" dirty="0" smtClean="0"/>
              <a:t> urges people to enjoy the moment without worrying about the future.  </a:t>
            </a:r>
          </a:p>
          <a:p>
            <a:pPr algn="l"/>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b="1" dirty="0" smtClean="0"/>
              <a:t>    </a:t>
            </a:r>
            <a:r>
              <a:rPr lang="en-US" sz="2000" b="1" dirty="0" smtClean="0"/>
              <a:t>Writing and Publication Information</a:t>
            </a:r>
            <a:r>
              <a:rPr lang="en-US" sz="2000" dirty="0" smtClean="0"/>
              <a:t> </a:t>
            </a:r>
          </a:p>
          <a:p>
            <a:pPr algn="l"/>
            <a:r>
              <a:rPr lang="en-US" sz="2000" dirty="0" smtClean="0"/>
              <a:t>      </a:t>
            </a:r>
            <a:r>
              <a:rPr lang="en-US" sz="1800" dirty="0" smtClean="0"/>
              <a:t>Marlowe wrote the poem in 1588 or 1589 while attending Cambridge University at its Corpus Christi College. It first appeared in print in poetry collections published in 1599 and 1600. </a:t>
            </a:r>
          </a:p>
          <a:p>
            <a:pPr algn="l"/>
            <a:r>
              <a:rPr lang="en-US" sz="1800" dirty="0" smtClean="0"/>
              <a:t>     1. The main features of metaphysical poetry of John Donne: his poetry is full of clever</a:t>
            </a:r>
          </a:p>
          <a:p>
            <a:pPr algn="l"/>
            <a:r>
              <a:rPr lang="en-US" sz="1800" dirty="0" smtClean="0"/>
              <a:t>           (ingenious) abstruse (difficult to understand) and unnecessary arguments.</a:t>
            </a:r>
          </a:p>
          <a:p>
            <a:pPr algn="l"/>
            <a:r>
              <a:rPr lang="en-US" sz="1800" dirty="0" smtClean="0"/>
              <a:t>      2. His poetry has abrasive (harsh in manner) colloquiality, in contrast with the smooth</a:t>
            </a:r>
          </a:p>
          <a:p>
            <a:pPr algn="l"/>
            <a:r>
              <a:rPr lang="en-US" sz="1800" dirty="0" smtClean="0"/>
              <a:t>            Elizabethan lyrics  before him. </a:t>
            </a:r>
          </a:p>
          <a:p>
            <a:pPr algn="l"/>
            <a:r>
              <a:rPr lang="en-US" sz="1800" dirty="0" smtClean="0"/>
              <a:t>     3. his poem starts with exclamation and takes the form</a:t>
            </a:r>
          </a:p>
          <a:p>
            <a:pPr algn="l"/>
            <a:r>
              <a:rPr lang="en-US" sz="1800" dirty="0" smtClean="0"/>
              <a:t>            of an argument with another person, lover, or god. </a:t>
            </a:r>
          </a:p>
          <a:p>
            <a:pPr algn="l"/>
            <a:r>
              <a:rPr lang="en-US" sz="1800" dirty="0" smtClean="0"/>
              <a:t>     4. He like to indulge in fantastical </a:t>
            </a:r>
          </a:p>
          <a:p>
            <a:pPr algn="l"/>
            <a:r>
              <a:rPr lang="en-US" sz="1800" dirty="0" smtClean="0"/>
              <a:t>            flights of logic. </a:t>
            </a:r>
            <a:endParaRPr lang="en-US" sz="1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000" b="1" dirty="0" smtClean="0"/>
              <a:t>  </a:t>
            </a:r>
          </a:p>
          <a:p>
            <a:pPr algn="l"/>
            <a:r>
              <a:rPr lang="en-US" sz="2000" b="1" dirty="0" smtClean="0"/>
              <a:t>      Meter</a:t>
            </a:r>
            <a:r>
              <a:rPr lang="en-US" sz="2000" dirty="0" smtClean="0"/>
              <a:t> </a:t>
            </a:r>
          </a:p>
          <a:p>
            <a:pPr algn="l"/>
            <a:r>
              <a:rPr lang="en-US" sz="2000" dirty="0" smtClean="0"/>
              <a:t>      The meter is iambic pentameter , with eight syllables (four iambic feet) per line. (An iambic foot consists of an unstressed syllable followed by a stressed syllable.) The following graphic presentation illustrates the meter of the first stanza. </a:t>
            </a:r>
          </a:p>
          <a:p>
            <a:pPr algn="l"/>
            <a:r>
              <a:rPr lang="en-US" sz="2000" dirty="0" smtClean="0"/>
              <a:t>........1................2...............3...............4 </a:t>
            </a:r>
            <a:br>
              <a:rPr lang="en-US" sz="2000" dirty="0" smtClean="0"/>
            </a:br>
            <a:r>
              <a:rPr lang="en-US" sz="2000" dirty="0" smtClean="0"/>
              <a:t>Come </a:t>
            </a:r>
            <a:r>
              <a:rPr lang="en-US" sz="2000" b="1" dirty="0" smtClean="0"/>
              <a:t>LIVE</a:t>
            </a:r>
            <a:r>
              <a:rPr lang="en-US" sz="2000" dirty="0" smtClean="0"/>
              <a:t>..|..with </a:t>
            </a:r>
            <a:r>
              <a:rPr lang="en-US" sz="2000" b="1" dirty="0" smtClean="0"/>
              <a:t>ME</a:t>
            </a:r>
            <a:r>
              <a:rPr lang="en-US" sz="2000" dirty="0" smtClean="0"/>
              <a:t>..|..and </a:t>
            </a:r>
            <a:r>
              <a:rPr lang="en-US" sz="2000" b="1" dirty="0" smtClean="0"/>
              <a:t>BE</a:t>
            </a:r>
            <a:r>
              <a:rPr lang="en-US" sz="2000" dirty="0" smtClean="0"/>
              <a:t>..|..my </a:t>
            </a:r>
            <a:r>
              <a:rPr lang="en-US" sz="2000" b="1" dirty="0" smtClean="0"/>
              <a:t>LOVE</a:t>
            </a:r>
            <a:r>
              <a:rPr lang="en-US" sz="2000" dirty="0" smtClean="0"/>
              <a:t>,  </a:t>
            </a:r>
          </a:p>
          <a:p>
            <a:pPr algn="l"/>
            <a:r>
              <a:rPr lang="en-US" sz="2000" dirty="0" smtClean="0"/>
              <a:t>......1...............2...............3..................4 </a:t>
            </a:r>
            <a:br>
              <a:rPr lang="en-US" sz="2000" dirty="0" smtClean="0"/>
            </a:br>
            <a:r>
              <a:rPr lang="en-US" sz="2000" dirty="0" smtClean="0"/>
              <a:t>And </a:t>
            </a:r>
            <a:r>
              <a:rPr lang="en-US" sz="2000" b="1" dirty="0" smtClean="0"/>
              <a:t>WE</a:t>
            </a:r>
            <a:r>
              <a:rPr lang="en-US" sz="2000" dirty="0" smtClean="0"/>
              <a:t>..|..will </a:t>
            </a:r>
            <a:r>
              <a:rPr lang="en-US" sz="2000" b="1" dirty="0" smtClean="0"/>
              <a:t>ALL</a:t>
            </a:r>
            <a:r>
              <a:rPr lang="en-US" sz="2000" dirty="0" smtClean="0"/>
              <a:t>..|..the </a:t>
            </a:r>
            <a:r>
              <a:rPr lang="en-US" sz="2000" b="1" dirty="0" smtClean="0"/>
              <a:t>PLEA</a:t>
            </a:r>
            <a:r>
              <a:rPr lang="en-US" sz="2000" dirty="0" smtClean="0"/>
              <a:t>..|..sures </a:t>
            </a:r>
            <a:r>
              <a:rPr lang="en-US" sz="2000" b="1" dirty="0" smtClean="0"/>
              <a:t>PROVE</a:t>
            </a:r>
            <a:r>
              <a:rPr lang="en-US" sz="2000" dirty="0" smtClean="0"/>
              <a:t> </a:t>
            </a:r>
          </a:p>
          <a:p>
            <a:pPr algn="l"/>
            <a:r>
              <a:rPr lang="en-US" sz="2000" dirty="0" smtClean="0"/>
              <a:t>........1.................2..................3...................4 </a:t>
            </a:r>
            <a:br>
              <a:rPr lang="en-US" sz="2000" dirty="0" smtClean="0"/>
            </a:br>
            <a:r>
              <a:rPr lang="en-US" sz="2000" dirty="0" smtClean="0"/>
              <a:t>That </a:t>
            </a:r>
            <a:r>
              <a:rPr lang="en-US" sz="2000" b="1" dirty="0" smtClean="0"/>
              <a:t>HILLS</a:t>
            </a:r>
            <a:r>
              <a:rPr lang="en-US" sz="2000" dirty="0" smtClean="0"/>
              <a:t>..|..and </a:t>
            </a:r>
            <a:r>
              <a:rPr lang="en-US" sz="2000" b="1" dirty="0" smtClean="0"/>
              <a:t>VALL</a:t>
            </a:r>
            <a:r>
              <a:rPr lang="en-US" sz="2000" dirty="0" smtClean="0"/>
              <a:t>..|..eys, </a:t>
            </a:r>
            <a:r>
              <a:rPr lang="en-US" sz="2000" b="1" dirty="0" smtClean="0"/>
              <a:t>DALE</a:t>
            </a:r>
            <a:r>
              <a:rPr lang="en-US" sz="2000" dirty="0" smtClean="0"/>
              <a:t>..|..and </a:t>
            </a:r>
            <a:r>
              <a:rPr lang="en-US" sz="2000" b="1" dirty="0" smtClean="0"/>
              <a:t>FIELD</a:t>
            </a:r>
            <a:r>
              <a:rPr lang="en-US" sz="2000" dirty="0" smtClean="0"/>
              <a:t>,  </a:t>
            </a:r>
          </a:p>
          <a:p>
            <a:pPr algn="l"/>
            <a:r>
              <a:rPr lang="en-US" sz="2000" dirty="0" smtClean="0"/>
              <a:t>......1..................2.................3.................4 </a:t>
            </a:r>
            <a:br>
              <a:rPr lang="en-US" sz="2000" dirty="0" smtClean="0"/>
            </a:br>
            <a:r>
              <a:rPr lang="en-US" sz="2000" dirty="0" smtClean="0"/>
              <a:t>And </a:t>
            </a:r>
            <a:r>
              <a:rPr lang="en-US" sz="2000" b="1" dirty="0" smtClean="0"/>
              <a:t>ALL</a:t>
            </a:r>
            <a:r>
              <a:rPr lang="en-US" sz="2000" dirty="0" smtClean="0"/>
              <a:t>..|..the </a:t>
            </a:r>
            <a:r>
              <a:rPr lang="en-US" sz="2000" b="1" dirty="0" smtClean="0"/>
              <a:t>CRAG</a:t>
            </a:r>
            <a:r>
              <a:rPr lang="en-US" sz="2000" dirty="0" smtClean="0"/>
              <a:t>..|..gy </a:t>
            </a:r>
            <a:r>
              <a:rPr lang="en-US" sz="2000" b="1" dirty="0" smtClean="0"/>
              <a:t>MOUNT</a:t>
            </a:r>
            <a:r>
              <a:rPr lang="en-US" sz="2000" dirty="0" smtClean="0"/>
              <a:t>..|..ains </a:t>
            </a:r>
            <a:r>
              <a:rPr lang="en-US" sz="2000" b="1" dirty="0" smtClean="0"/>
              <a:t>YIELD</a:t>
            </a:r>
            <a:r>
              <a:rPr lang="en-US" sz="2000" dirty="0" smtClean="0"/>
              <a:t>. </a:t>
            </a:r>
          </a:p>
          <a:p>
            <a:pPr algn="l"/>
            <a:endParaRPr lang="en-US" sz="2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endParaRPr lang="en-US" sz="3600" b="1" dirty="0" smtClean="0"/>
          </a:p>
          <a:p>
            <a:pPr algn="l"/>
            <a:r>
              <a:rPr lang="en-US" sz="3600" b="1" dirty="0" smtClean="0"/>
              <a:t>    Rhyme</a:t>
            </a:r>
            <a:r>
              <a:rPr lang="en-US" sz="3600" dirty="0" smtClean="0"/>
              <a:t> </a:t>
            </a:r>
          </a:p>
          <a:p>
            <a:pPr algn="l"/>
            <a:r>
              <a:rPr lang="en-US" sz="3600" dirty="0" smtClean="0"/>
              <a:t>   In each stanza, the first line rhymes with the second, and the third rhymes with the fourth.  </a:t>
            </a:r>
          </a:p>
          <a:p>
            <a:pPr algn="l"/>
            <a:endParaRPr lang="en-US" sz="36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b="1" dirty="0" smtClean="0"/>
              <a:t>     </a:t>
            </a:r>
          </a:p>
          <a:p>
            <a:pPr algn="l"/>
            <a:r>
              <a:rPr lang="en-US" sz="2400" b="1" dirty="0" smtClean="0"/>
              <a:t>     Structure</a:t>
            </a:r>
            <a:r>
              <a:rPr lang="en-US" sz="2400" dirty="0" smtClean="0"/>
              <a:t> :</a:t>
            </a:r>
          </a:p>
          <a:p>
            <a:pPr algn="l"/>
            <a:r>
              <a:rPr lang="en-US" sz="2400" dirty="0" smtClean="0"/>
              <a:t>     The poem contains seven quatrains (four-line stanzas) for a total of twenty-eight lines. Marlowe structures the poem as follows: </a:t>
            </a:r>
          </a:p>
          <a:p>
            <a:pPr algn="l"/>
            <a:r>
              <a:rPr lang="en-US" sz="2400" dirty="0" smtClean="0"/>
              <a:t>     </a:t>
            </a:r>
            <a:r>
              <a:rPr lang="en-US" sz="2400" u="sng" dirty="0" smtClean="0"/>
              <a:t>Stanza 1</a:t>
            </a:r>
            <a:r>
              <a:rPr lang="en-US" sz="2400" dirty="0" smtClean="0"/>
              <a:t>:   The shepherd asks the young lady to "live with me and be my love," noting that they will enjoy all the pleasures of nature. </a:t>
            </a:r>
            <a:br>
              <a:rPr lang="en-US" sz="2400" dirty="0" smtClean="0"/>
            </a:br>
            <a:r>
              <a:rPr lang="en-US" sz="2400" u="sng" dirty="0" smtClean="0"/>
              <a:t>Stanzas 2-4</a:t>
            </a:r>
            <a:r>
              <a:rPr lang="en-US" sz="2400" dirty="0" smtClean="0"/>
              <a:t>:   The shepherd makes promises that he hopes will persuade the young lady to accept his proposal.  </a:t>
            </a:r>
            <a:br>
              <a:rPr lang="en-US" sz="2400" dirty="0" smtClean="0"/>
            </a:br>
            <a:r>
              <a:rPr lang="en-US" sz="2400" u="sng" dirty="0" smtClean="0"/>
              <a:t>Stanzas 5-7</a:t>
            </a:r>
            <a:r>
              <a:rPr lang="en-US" sz="2400" dirty="0" smtClean="0"/>
              <a:t>:   After making additional promises, the shepherd twice more  asks the lady to "live with me and be my love." </a:t>
            </a:r>
          </a:p>
          <a:p>
            <a:pPr algn="l"/>
            <a:r>
              <a:rPr lang="en-US" sz="2400" dirty="0" smtClean="0"/>
              <a:t> </a:t>
            </a:r>
          </a:p>
          <a:p>
            <a:pPr algn="l"/>
            <a:endParaRPr lang="en-US"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b="1" dirty="0" smtClean="0"/>
              <a:t>    </a:t>
            </a:r>
          </a:p>
          <a:p>
            <a:pPr algn="l"/>
            <a:r>
              <a:rPr lang="en-US" sz="2400" b="1" dirty="0" smtClean="0"/>
              <a:t>    The Passionate Shepherd to His Love</a:t>
            </a:r>
            <a:endParaRPr lang="en-US" sz="2400" dirty="0" smtClean="0"/>
          </a:p>
          <a:p>
            <a:pPr algn="l"/>
            <a:r>
              <a:rPr lang="en-US" sz="2400" b="1" dirty="0" smtClean="0"/>
              <a:t>     Summary</a:t>
            </a:r>
            <a:endParaRPr lang="en-US" sz="2400" dirty="0" smtClean="0"/>
          </a:p>
          <a:p>
            <a:pPr algn="l"/>
            <a:r>
              <a:rPr lang="en-US" sz="2400" dirty="0" smtClean="0"/>
              <a:t>     "The Passionate </a:t>
            </a:r>
            <a:r>
              <a:rPr lang="en-US" sz="2400" dirty="0" smtClean="0">
                <a:hlinkClick r:id="rId2"/>
              </a:rPr>
              <a:t>Shepherd</a:t>
            </a:r>
            <a:r>
              <a:rPr lang="en-US" sz="2400" dirty="0" smtClean="0"/>
              <a:t> to His Love" is a pastoral lyric, a poetic form that is used to create an idealized vision of rural life within the context of personal emotion. Pastoral poems had been in vogue among poets for at least seventeen hundred years when Marlowe wrote this one. The Greek poet </a:t>
            </a:r>
            <a:r>
              <a:rPr lang="en-US" sz="2400" dirty="0" err="1" smtClean="0"/>
              <a:t>Theocritis</a:t>
            </a:r>
            <a:r>
              <a:rPr lang="en-US" sz="2400" dirty="0" smtClean="0"/>
              <a:t>, in the third century B.C.E. (Shipley 300-1,) was the first pastoralist poet, and he, too, wrote about shepherds. All pastoral poetry, including Marlowe's, is to some degree influenced by this original practitioner. </a:t>
            </a:r>
          </a:p>
          <a:p>
            <a:pPr algn="l"/>
            <a:endParaRPr lang="en-US"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endParaRPr lang="en-US" sz="2000" dirty="0" smtClean="0"/>
          </a:p>
          <a:p>
            <a:pPr algn="l"/>
            <a:r>
              <a:rPr lang="en-US" sz="2000" dirty="0" smtClean="0"/>
              <a:t>      The poem is written in very regular iambic tetrameter. Each line contains exactly four heavy stresses, and the metrical feet are almost always iambic. Similarly, most lines contain eight syllables, and the few that don't create a specific poetic effect (such as lines 3 and 4), or have easily elided syllables which may be read as eight. This regular meter, sustained through the twenty-four lines, remarkably never descends into the sing-song quality so prevalent in tetrameter, primarily because Marlowe salts his lines with a variety of devices that complement the meter without drawing too much attention to its rigid regularity. Marlowe's use of soft consonants (such as W, M, </a:t>
            </a:r>
            <a:r>
              <a:rPr lang="en-US" sz="2000" dirty="0" err="1" smtClean="0"/>
              <a:t>Em</a:t>
            </a:r>
            <a:r>
              <a:rPr lang="en-US" sz="2000" dirty="0" smtClean="0"/>
              <a:t>, F) to start lines, with the occasional "feminine" ending of an unstressed syllable (in the third stanza) lend a delightful variety to an essentially regular and completely conventional form.</a:t>
            </a:r>
          </a:p>
          <a:p>
            <a:pPr algn="l"/>
            <a:r>
              <a:rPr lang="en-US" sz="2000" dirty="0" smtClean="0"/>
              <a:t> </a:t>
            </a:r>
          </a:p>
          <a:p>
            <a:pPr algn="l"/>
            <a:endParaRPr lang="en-US" sz="2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In the </a:t>
            </a:r>
            <a:r>
              <a:rPr lang="en-US" sz="2400" u="sng" dirty="0" smtClean="0"/>
              <a:t>first</a:t>
            </a:r>
            <a:r>
              <a:rPr lang="en-US" sz="2400" dirty="0" smtClean="0"/>
              <a:t> stanza, the Shepherd invites his love to come with him and "pleasures prove" (line 2.) This immediate reference to pleasure gives a mildly sexual tone to this poem, but it is of the totally innocent, almost naïve kind. The Shepherd makes no innuendo of a sordid type, but rather gently and directly calls to his love. He implies that the entire geography of the countryside of England "Valleys, groves, hills and fields/Woods or steepy mountains" will prove to contain pleasure of all kinds for the lovers. This vision of the bounteous earth (reminiscent of the New Testament's admonishment "Look at the birds of the air: they neither sow nor reap nor gather into barns, and yet your heavenly Father feeds them</a:t>
            </a:r>
            <a:endParaRPr lang="en-US"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dirty="0" smtClean="0"/>
              <a:t> </a:t>
            </a:r>
          </a:p>
          <a:p>
            <a:pPr algn="l"/>
            <a:r>
              <a:rPr lang="en-US" dirty="0" smtClean="0"/>
              <a:t>   " </a:t>
            </a:r>
            <a:r>
              <a:rPr lang="en-US" sz="2800" dirty="0" smtClean="0"/>
              <a:t>Matthew 6:26</a:t>
            </a:r>
            <a:r>
              <a:rPr lang="en-US" dirty="0" smtClean="0"/>
              <a:t>) is a very common theme in pastoral poetry. The idealization of rural life is essentially what separates pastoral poetry from simple rustic verse. Realism, which would not come into being as a poetic or literary style for many centuries after Marlowe, has little place in pastoral verse.</a:t>
            </a:r>
          </a:p>
          <a:p>
            <a:pPr algn="l"/>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a:t>
            </a:r>
          </a:p>
          <a:p>
            <a:pPr algn="l"/>
            <a:r>
              <a:rPr lang="en-US" sz="2400" dirty="0" smtClean="0"/>
              <a:t>     </a:t>
            </a:r>
            <a:r>
              <a:rPr lang="en-US" sz="2000" dirty="0" smtClean="0"/>
              <a:t>The </a:t>
            </a:r>
            <a:r>
              <a:rPr lang="en-US" sz="2000" u="sng" dirty="0" smtClean="0"/>
              <a:t>next</a:t>
            </a:r>
            <a:r>
              <a:rPr lang="en-US" sz="2000" dirty="0" smtClean="0"/>
              <a:t> stanza suggests that the lovers will take their entertainment not in a theatre or at a banquet, but sitting upon rocks or by rivers. They will watch shepherds (of which the titular speaker is ostensibly one, except here it is implied that he will have ample leisure) feeding their flocks, or listening to waterfalls and the songs of birds. The enticements of such auditory and visual pleasures can be seen as a marked contrast to the "hurly-burly" (a phrase Marlowe used in his later play, </a:t>
            </a:r>
            <a:r>
              <a:rPr lang="en-US" sz="2000" i="1" dirty="0" smtClean="0"/>
              <a:t>Dido, Queen of Carthage</a:t>
            </a:r>
            <a:r>
              <a:rPr lang="en-US" sz="2000" dirty="0" smtClean="0"/>
              <a:t>, Act IV, Scene 1) of the London stage plays which Marlowe would write. These are entirely bucolic, traditional entertainments; the idea of Marlowe, the young man about town who chose to live in London, actually enjoying these rustic pleasures exclusively and leaving the city behind is laughable</a:t>
            </a:r>
            <a:endParaRPr lang="en-US" sz="20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Again, these invitations are not to be taken literally. Marlowe may well have admired pastoral verse, and the ideals of it (such as Ovid's ideals of aggressive, adulterous heterosexual love) were not necessarily those he would espouse for himself.</a:t>
            </a:r>
          </a:p>
          <a:p>
            <a:pPr algn="l"/>
            <a:r>
              <a:rPr lang="en-US" sz="2800" dirty="0" smtClean="0"/>
              <a:t>    The </a:t>
            </a:r>
            <a:r>
              <a:rPr lang="en-US" sz="2800" u="sng" dirty="0" smtClean="0"/>
              <a:t>third</a:t>
            </a:r>
            <a:r>
              <a:rPr lang="en-US" sz="2800" dirty="0" smtClean="0"/>
              <a:t>, fourth, and fifth stanzas are a kind of list of the "delights", mostly sartorial, that the Shepherd will make for his lady love. Here it becomes clearer that the "Shepherd" is really none of the same; indeed, he is more like a feudal landowner who employs shepherds. </a:t>
            </a:r>
            <a:endParaRPr lang="en-US"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The list of the things he will make for his lady: "beds of roses" (a phrase, incidentally, first coined by Marlowe, which has survived to this day in common speech, though in the negative , "no bed of roses" meaning "not a pleasant situation") "thousand fragrant posies," "cap of flowers," "kirtle embroidered with leaves of myrtle," "gown made of the finest wool/Which from our pretty lambs we pull," "fair-linèd slippers," "buckles of the purest gold," "belt of straw and ivy buds," "coral clasps," and "amber studs") reveal a great deal about the situation of the "Shepherd" and what he can offer his love. </a:t>
            </a:r>
            <a:endParaRPr lang="en-US" sz="2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While certainly many of the adornments Marlowe lists would be within the power of a real shepherd to procure or make (the slippers, the belt, possibly the bed of roses (in season), the cap of flowers, and the many posies, and possibly even the kirtle embroidered with myrtle and the lambs wool gown,) but the gold buckles, the coral clasps, and the amber studs would not be easily available to the smallholder or tenant shepherds who actually did the work of sheepherding. This increasingly fanciful list of gifts could only come from a member of the gentry, or a merchant in a town. </a:t>
            </a:r>
          </a:p>
          <a:p>
            <a:pPr algn="l"/>
            <a:endParaRPr lang="en-US" sz="24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This is another convention of pastoral poetry. While the delights of the countryside and the rural life of manual labor are celebrated, the poet (and the reader) is assumed to be noble, or at least above manual labor. The fantasy of bucolic paradise is entirely idealized; Marlowe's Shepherd is not a real person, but merely a poetic device to celebrate an old poetic ideal in verse. Incidentally, the plants mentioned (roses, flowers, and myrtle) are conventional horticultural expressions of romance. The rose, especially, was sacred to the goddess Venus (and it is how roses have come to symbolize romantic love in some modern Western cultures.) The myrtle was associated with Venus, too, and especially with marriage rituals in Ancient Rome. </a:t>
            </a:r>
            <a:endParaRPr lang="en-US" sz="24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This connotation would have been known to Marlowe's readers. The attribute of virginity should not necessarily be assumed here; it was not for a few more centuries that myrtle would come to symbolize sexual purity. Therefore the kirtle embroidered with myrtle is not just a pretty rhyme and a word-picture of a desirable garment. It was meant to symbolize that this was a nuptial invitation, and that the Shepherd's lady was not strictly defined (though she may well have been meant to be) a virgin bride. Myrtle was an appropriate nature symbol from the Greek and Roman mythologies (from which the first pastoral poems come) to insert into a love-poem.</a:t>
            </a:r>
          </a:p>
          <a:p>
            <a:pPr algn="l"/>
            <a:endParaRPr lang="en-US" sz="2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a:t>
            </a:r>
          </a:p>
          <a:p>
            <a:pPr algn="l"/>
            <a:r>
              <a:rPr lang="en-US" sz="2800" dirty="0" smtClean="0"/>
              <a:t>    The image of the Shepherd as a member of the gentry becomes complete when, in the last stanza, it is said "The shepherd swains shall dance and sing/For thy delight each May-morning." The picture here is of other shepherds doing the speaker's bidding. A rustic form of performance – in the open air and not on a stage – is again in marked contrast to the kind of formal performance of plays on the Renaissance stage, which would make Marlowe famous at a very young age. </a:t>
            </a:r>
            <a:endParaRPr lang="en-US" sz="28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a:t>
            </a:r>
          </a:p>
          <a:p>
            <a:pPr algn="l"/>
            <a:r>
              <a:rPr lang="en-US" sz="2800" dirty="0" smtClean="0"/>
              <a:t>    The poem ends with an "if" statement, and contains a slightly somber note. There is no guarantee that the lady will find these country enticements enough to follow the Shepherd, and since the construction of them is preposterous and fantastical to begin with, the reader is left with the very real possibility that the Shepherd will be disappointed. </a:t>
            </a:r>
            <a:endParaRPr lang="en-US" sz="28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b="1" i="1" dirty="0" smtClean="0"/>
              <a:t>     Analysis</a:t>
            </a:r>
          </a:p>
          <a:p>
            <a:pPr algn="l"/>
            <a:r>
              <a:rPr lang="en-US" sz="2400" dirty="0" smtClean="0"/>
              <a:t>     “The Passionate Shepherd to His Love” was composed sometime in Marlowe’s early years, (between the ages of sixteen and twenty-three) around the same time he translated Ovid’s </a:t>
            </a:r>
            <a:r>
              <a:rPr lang="en-US" sz="2400" i="1" dirty="0" err="1" smtClean="0"/>
              <a:t>Amores</a:t>
            </a:r>
            <a:r>
              <a:rPr lang="en-US" sz="2400" dirty="0" smtClean="0"/>
              <a:t>. This is to say, Marlowe wrote this poem before he went to London to become a playwright. Thornton suggests that Marlowe’s poetic and dramatic career follows an “</a:t>
            </a:r>
            <a:r>
              <a:rPr lang="en-US" sz="2400" dirty="0" err="1" smtClean="0"/>
              <a:t>Ovidian</a:t>
            </a:r>
            <a:r>
              <a:rPr lang="en-US" sz="2400" dirty="0" smtClean="0"/>
              <a:t> career model” (xiv), with his amatory poems belonging to his youth, followed later by epic poems (such as </a:t>
            </a:r>
            <a:r>
              <a:rPr lang="en-US" sz="2400" i="1" u="sng" dirty="0" smtClean="0">
                <a:hlinkClick r:id="rId2"/>
              </a:rPr>
              <a:t>Hero</a:t>
            </a:r>
            <a:r>
              <a:rPr lang="en-US" sz="2400" i="1" dirty="0" smtClean="0"/>
              <a:t> and </a:t>
            </a:r>
            <a:r>
              <a:rPr lang="en-US" sz="2400" i="1" u="sng" dirty="0" smtClean="0">
                <a:hlinkClick r:id="rId3"/>
              </a:rPr>
              <a:t>Leander</a:t>
            </a:r>
            <a:r>
              <a:rPr lang="en-US" sz="2400" dirty="0" smtClean="0"/>
              <a:t>) and </a:t>
            </a:r>
            <a:r>
              <a:rPr lang="en-US" sz="2400" i="1" dirty="0" smtClean="0"/>
              <a:t>Lucan’s First Book</a:t>
            </a:r>
            <a:r>
              <a:rPr lang="en-US" sz="2400" dirty="0" smtClean="0"/>
              <a:t>). The energy and fanciful nature of youth is evident in “Passionate Shepherd”, which has been called “an extended invitation to rustic retirement” (xv). </a:t>
            </a:r>
            <a:endParaRPr lang="en-US" sz="2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It is headlong in its rush of sentiment, though, upon examination, it reveals itself to be a particularly well-balanced piece of poetry. This poem is justly famous: though it may not be immediately identifiable as Marlowe's (it is often mistakenly thought to be a sonnet of Shakespeare, though that is incorrect in both authorship and poetic form) it has a place in most anthologies of love-poetry. It may well be the most widely recognized piece that Marlowe ever wrote, despite the popularity of certain of his plays.</a:t>
            </a:r>
          </a:p>
          <a:p>
            <a:pPr algn="l"/>
            <a:endParaRPr lang="en-US" sz="28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a:t>
            </a:r>
          </a:p>
          <a:p>
            <a:pPr algn="l"/>
            <a:r>
              <a:rPr lang="en-US" sz="2800" dirty="0" smtClean="0"/>
              <a:t>   The meter, though seemingly regular, gives a great deal of meaning and music to this poem. In line 10 the iambic pattern, so far unbroken, reverses to trochaic (stressed, unstressed). The line is innocuous "And a thousand fragrant posies" – there is no special meaning in this line that requires a complete reversal of the meter. But it is a completely complementary line to the one above it (which contains an almost perfect match of nine iambic syllables), and creates movement and motion in the poem</a:t>
            </a:r>
            <a:endParaRPr lang="en-US" sz="2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a:t>
            </a:r>
          </a:p>
          <a:p>
            <a:pPr algn="l"/>
            <a:r>
              <a:rPr lang="en-US" sz="2800" dirty="0" smtClean="0"/>
              <a:t>   This kind of temporary shift of meter makes the poem lighter to read, and, while preserving regularity, lessens any sing-song quality that might occur if too many regular lines appear in sequence. This skillful change is one of the reasons this poem is so often read aloud. It is musical and regular to the ear, but it is never rigid or predictable. </a:t>
            </a:r>
          </a:p>
          <a:p>
            <a:pPr algn="l"/>
            <a:endParaRPr lang="en-US" sz="28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Line endings, too, can create variety within regularity, and also call attention to the subject matter of the lines. The only stanza which contains the line ending termed "feminine" (that is, an additional unstressed syllable following the final stressed syllable – while it may not have been called "feminine" in Marlowe's day, the softer consonant at the end of a disyllabic word such as those in this stanza definitely can convey femininity) is the third. "There </a:t>
            </a:r>
            <a:r>
              <a:rPr lang="en-US" sz="2400" b="1" dirty="0" smtClean="0"/>
              <a:t>will</a:t>
            </a:r>
            <a:r>
              <a:rPr lang="en-US" sz="2400" dirty="0" smtClean="0"/>
              <a:t> I </a:t>
            </a:r>
            <a:r>
              <a:rPr lang="en-US" sz="2400" b="1" dirty="0" smtClean="0"/>
              <a:t>make</a:t>
            </a:r>
            <a:r>
              <a:rPr lang="en-US" sz="2400" dirty="0" smtClean="0"/>
              <a:t> thee </a:t>
            </a:r>
            <a:r>
              <a:rPr lang="en-US" sz="2400" b="1" dirty="0" smtClean="0"/>
              <a:t>beds</a:t>
            </a:r>
            <a:r>
              <a:rPr lang="en-US" sz="2400" dirty="0" smtClean="0"/>
              <a:t> of </a:t>
            </a:r>
            <a:r>
              <a:rPr lang="en-US" sz="2400" b="1" dirty="0" smtClean="0"/>
              <a:t>ro</a:t>
            </a:r>
            <a:r>
              <a:rPr lang="en-US" sz="2400" dirty="0" smtClean="0"/>
              <a:t>ses" This is done by using disyllabic words at the end of the line. The second syllable of most two-syllable words is usually an unstressed one.</a:t>
            </a:r>
            <a:endParaRPr lang="en-US" sz="24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dirty="0" smtClean="0"/>
              <a:t>  </a:t>
            </a:r>
          </a:p>
          <a:p>
            <a:pPr algn="l"/>
            <a:r>
              <a:rPr lang="en-US" dirty="0" smtClean="0"/>
              <a:t>   These lines all end with particularly feminine objects, too – roses, posies, kirtle (a woman's garment), and myrtle. It should be noted that every other line-terminating word in the entire poem is a monosyllabic one, with the lone exception of line 22, in which the "masculine" stressed ending is forced by the hyphenated construction "</a:t>
            </a:r>
            <a:r>
              <a:rPr lang="en-US" b="1" dirty="0" smtClean="0"/>
              <a:t>May</a:t>
            </a:r>
            <a:r>
              <a:rPr lang="en-US" dirty="0" smtClean="0"/>
              <a:t>-morn </a:t>
            </a:r>
            <a:r>
              <a:rPr lang="en-US" b="1" dirty="0" smtClean="0"/>
              <a:t>ing</a:t>
            </a:r>
            <a:r>
              <a:rPr lang="en-US" dirty="0" smtClean="0"/>
              <a:t>". Marlowe chose his words with very great care. </a:t>
            </a:r>
          </a:p>
          <a:p>
            <a:pPr algn="l"/>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Scansion of poetry is never exact; while lines 1 and 20 are often read as iambic, the beginning (especially line 20) can easily be read as a spondee (two long syllables – </a:t>
            </a:r>
            <a:r>
              <a:rPr lang="en-US" sz="2800" b="1" dirty="0" smtClean="0"/>
              <a:t>Come live</a:t>
            </a:r>
            <a:r>
              <a:rPr lang="en-US" sz="2800" dirty="0" smtClean="0"/>
              <a:t> with me </a:t>
            </a:r>
            <a:r>
              <a:rPr lang="en-US" sz="2800" b="1" dirty="0" smtClean="0"/>
              <a:t>and be</a:t>
            </a:r>
            <a:r>
              <a:rPr lang="en-US" sz="2800" dirty="0" smtClean="0"/>
              <a:t> my love/ rather than Come </a:t>
            </a:r>
            <a:r>
              <a:rPr lang="en-US" sz="2800" b="1" dirty="0" smtClean="0"/>
              <a:t>live</a:t>
            </a:r>
            <a:r>
              <a:rPr lang="en-US" sz="2800" dirty="0" smtClean="0"/>
              <a:t> with </a:t>
            </a:r>
            <a:r>
              <a:rPr lang="en-US" sz="2800" b="1" dirty="0" smtClean="0"/>
              <a:t>me</a:t>
            </a:r>
            <a:r>
              <a:rPr lang="en-US" sz="2800" dirty="0" smtClean="0"/>
              <a:t> and </a:t>
            </a:r>
            <a:r>
              <a:rPr lang="en-US" sz="2800" b="1" dirty="0" smtClean="0"/>
              <a:t>be</a:t>
            </a:r>
            <a:r>
              <a:rPr lang="en-US" sz="2800" dirty="0" smtClean="0"/>
              <a:t> my </a:t>
            </a:r>
            <a:r>
              <a:rPr lang="en-US" sz="2800" b="1" dirty="0" smtClean="0"/>
              <a:t>love</a:t>
            </a:r>
            <a:r>
              <a:rPr lang="en-US" sz="2800" dirty="0" smtClean="0"/>
              <a:t>/). A skillful and expressive reader might read this repeated line thusly, upon its second occurrence. The different stress would add pleading to the tone of the line (the emphases on the verbs "come live" and "and be") and bespeak a slight desperation on the part of the Shepherd. </a:t>
            </a:r>
            <a:endParaRPr lang="en-US" sz="28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a:t>
            </a:r>
          </a:p>
          <a:p>
            <a:pPr algn="l"/>
            <a:r>
              <a:rPr lang="en-US" sz="2800" dirty="0" smtClean="0"/>
              <a:t>    If read the opposite way from the first line (spondaic rather than iambic) the meaning of the line changes just enough to create a development of emotion. This is no mean feat in a poem only twenty-four lines in length. (Note that there is disputed stanza (second from the last) "Thy silver dishes for thy meat" which appears in some older editions – the latest critical editions do not include it.)</a:t>
            </a:r>
          </a:p>
          <a:p>
            <a:pPr algn="l"/>
            <a:endParaRPr lang="en-US" sz="28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000" dirty="0" smtClean="0"/>
              <a:t>  </a:t>
            </a:r>
          </a:p>
          <a:p>
            <a:pPr algn="l"/>
            <a:r>
              <a:rPr lang="en-US" sz="2000" dirty="0" smtClean="0"/>
              <a:t>      At first glance "The Passionate Shepherd To His Love" can seem to be a nice piece of pastoral frippery. Considering that it was written, probably, in Marlowe's late adolescence, and if read as a superficial exercise in the practice of a very old form of poetry, it can seem to be light and insubstantial. But any studied analysis of the poem reveals its depth; the poem can be read as containing irony (as written by an urbane man who longed for the city rather than the country, and thus constructed impossible rustic scenarios), serious and heartfelt emotion, a slight political commentary, a gentle sadness, and a transcendent love of nature. Good poetry is often many things to different readers, and Marlowe was able to create, within a codified (and one might say ossified) form of poetry a piece of clever and flexible Elizabethan verse. The Shepherd may not have been real, but the emotions and effects created by this poem have their own reality.</a:t>
            </a:r>
          </a:p>
          <a:p>
            <a:pPr algn="l"/>
            <a:endParaRPr lang="en-US" sz="20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b="1" dirty="0" smtClean="0"/>
              <a:t>      </a:t>
            </a:r>
          </a:p>
          <a:p>
            <a:pPr algn="l"/>
            <a:r>
              <a:rPr lang="en-US" sz="2400" b="1" dirty="0" smtClean="0"/>
              <a:t>      Comparison</a:t>
            </a:r>
            <a:r>
              <a:rPr lang="en-US" sz="2400" dirty="0" smtClean="0"/>
              <a:t> :</a:t>
            </a:r>
          </a:p>
          <a:p>
            <a:pPr algn="l"/>
            <a:r>
              <a:rPr lang="en-US" sz="2400" b="1" i="1" dirty="0" smtClean="0"/>
              <a:t>      Notes for "The Nymph's Reply to the Shepherd."</a:t>
            </a:r>
          </a:p>
          <a:p>
            <a:pPr algn="l"/>
            <a:r>
              <a:rPr lang="en-US" sz="2400" dirty="0" smtClean="0"/>
              <a:t>      Raleigh argues that it is not society that taints sexual love.  We are already tainted before we enter society.  Raleigh combines </a:t>
            </a:r>
            <a:r>
              <a:rPr lang="en-US" sz="2400" i="1" dirty="0" smtClean="0"/>
              <a:t>carpe diem</a:t>
            </a:r>
            <a:r>
              <a:rPr lang="en-US" sz="2400" dirty="0" smtClean="0"/>
              <a:t> with </a:t>
            </a:r>
            <a:r>
              <a:rPr lang="en-US" sz="2400" i="1" dirty="0" smtClean="0"/>
              <a:t>tempus fugit</a:t>
            </a:r>
            <a:r>
              <a:rPr lang="en-US" sz="2400" dirty="0" smtClean="0"/>
              <a:t> in an unusual way.  Normally we should seize the day because time flies.  Raleigh argues that because time flies, we should NOT seize the day.  There will be consequences to their roll in the grass.  Time does not stand still; winter inevitably follows the spring; therefore, we cannot act on impulses until we have examined the consequences. </a:t>
            </a:r>
          </a:p>
          <a:p>
            <a:pPr algn="l"/>
            <a:endParaRPr lang="en-US" sz="24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lvl="0" algn="l"/>
            <a:endParaRPr lang="en-US" sz="2400" dirty="0" smtClean="0"/>
          </a:p>
          <a:p>
            <a:pPr lvl="0" algn="l"/>
            <a:r>
              <a:rPr lang="en-US" sz="2400" dirty="0" smtClean="0"/>
              <a:t> *rocks grow cold </a:t>
            </a:r>
          </a:p>
          <a:p>
            <a:pPr lvl="0" algn="l"/>
            <a:r>
              <a:rPr lang="en-US" sz="2400" dirty="0" smtClean="0"/>
              <a:t> *fields yield to the harvest </a:t>
            </a:r>
          </a:p>
          <a:p>
            <a:pPr lvl="0" algn="l"/>
            <a:r>
              <a:rPr lang="en-US" sz="2400" dirty="0" smtClean="0"/>
              <a:t> *the flocks are driven to fold in winter </a:t>
            </a:r>
          </a:p>
          <a:p>
            <a:pPr lvl="0" algn="l"/>
            <a:r>
              <a:rPr lang="en-US" sz="2400" dirty="0" smtClean="0"/>
              <a:t> *rivers rage </a:t>
            </a:r>
          </a:p>
          <a:p>
            <a:pPr lvl="0" algn="l"/>
            <a:r>
              <a:rPr lang="en-US" sz="2400" dirty="0" smtClean="0"/>
              <a:t> *birds complain of winter (a reference to the story of Philomela who was raped and turned into a nightingale). </a:t>
            </a:r>
            <a:br>
              <a:rPr lang="en-US" sz="2400" dirty="0" smtClean="0"/>
            </a:br>
            <a:r>
              <a:rPr lang="en-US" sz="2400" dirty="0" smtClean="0"/>
              <a:t>We live in a fallen world.  Free love in the grass in impossible now because the world is not in some eternal spring.  The seasons pass, as does time.  Nymphs grow old, and shepherds grow cold.</a:t>
            </a:r>
          </a:p>
          <a:p>
            <a:pPr algn="l"/>
            <a:endParaRPr lang="en-US" sz="24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"The Passionate Shepherd to His Love" is a pastoral poem written by Christopher Marlowe in the late sixteenth century. According to Dr. Debora B. Schwartz, Pastoral is a term that comes from the Latin word for (Schwartz). This poem was set in a shepherd's field or dwelling. The only information that we have about the speaker is that he is a shepherd and thinks romantically and idealistically. Marlowe does not focus much on the setting or character, but more on the argument that the shepherd is trying to make to the girl. The prominent theme of this poem is of idealistic love and pleasure. Carpe diem was a popular subject in </a:t>
            </a:r>
            <a:r>
              <a:rPr lang="en-US" sz="2400" u="sng" dirty="0" smtClean="0">
                <a:hlinkClick r:id="rId2" tooltip="poems"/>
              </a:rPr>
              <a:t>poems</a:t>
            </a:r>
            <a:r>
              <a:rPr lang="en-US" sz="2400" dirty="0" smtClean="0"/>
              <a:t> of this era, and this also shows as a theme. The speaker urges his love to live with him and enjoy the pleasures of the day.</a:t>
            </a:r>
            <a:br>
              <a:rPr lang="en-US" sz="2400" dirty="0" smtClean="0"/>
            </a:br>
            <a:endParaRPr lang="en-US" sz="24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Sir Walter Raleigh wrote a response to this poem in 1600 called "The Nymph's Reply to the Shepherd." He uses the young girl as the speaker, responding to the shepherd. There are no clues to the setting or the girl's physical appearance. The themes of this poem are doubt and the point that time changes things. The young girl thinks realistically and refutes the ideas of the idyllic world the young man had proposed to her. The shepherd seems to be very much of an optimist, whereas the young girl is a pessimist. The structure of these two  poems is exact. There are six stanzas consisting of four lines  each. This shows that "The Nymph's Reply to the Shepherd" is responding directly to the shepherd in "The Passionate Shepherd to His Love.</a:t>
            </a:r>
            <a:endParaRPr lang="en-US" sz="24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000" dirty="0" smtClean="0"/>
              <a:t>      "In each ideal proposal he gives, she gives him the realistic answer to why they cannot be together. The speaker in "The Passionate Shepherd to His Love" is a young shepherd who proposes a passionate love affair to the girl he desires. He uses nature largely to appeal to her senses. He tells her they will sit will have a life of pleasure and relaxation. He says he will make beds of  roses and give her fragrant posies. He promises to outfit her in fine clothes and that she will not want for anything. He uses all these tempting things to help his argument, but he does not make any mention of true love or marriage. It seems he only wants a passionate physical relationship. The pleasures and delights he speaks of are only temporary. His concept of time is only in the present, and he does not seem to think much about the future.</a:t>
            </a:r>
            <a:br>
              <a:rPr lang="en-US" sz="2000" dirty="0" smtClean="0"/>
            </a:br>
            <a:endParaRPr lang="en-US" sz="20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In "the Nymph's Reply to the Shepherd," the young girl is responding to the shepherd's plea. She thinks about life in a practical way, so the shepherd's words have no bearing on her decision. She rebuts his argument and says that if time had no end and every man told the truth, that the pleasures he had promised would convince her to be his lover. The theme of carpe diem is usually that one should "seize the day". However, the girl turns it around and says that because life is short, we should not seize the day. The serious decisions of life such as this one should not be taken lightly and acted upon irrationally. </a:t>
            </a:r>
            <a:endParaRPr lang="en-US" sz="24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000" dirty="0" smtClean="0"/>
              <a:t>      She states that flowers wither and die, and all the material possessions he offered would eventually break and be forgotten. She realizes that something substantial such as true love, is the only thing that will outlast the material items. In her mind, it is worth waiting for true love. Nothing he had to give can convince her, because she knows that he is only thinking about the present time and has no future plans for them. At the end of the poem, she reiterates the point she had made at the beginning:</a:t>
            </a:r>
            <a:br>
              <a:rPr lang="en-US" sz="2000" dirty="0" smtClean="0"/>
            </a:br>
            <a:r>
              <a:rPr lang="en-US" sz="2000" dirty="0" smtClean="0"/>
              <a:t/>
            </a:r>
            <a:br>
              <a:rPr lang="en-US" sz="2000" dirty="0" smtClean="0"/>
            </a:br>
            <a:r>
              <a:rPr lang="en-US" sz="2000" dirty="0" smtClean="0"/>
              <a:t>But could youth last and love still breed</a:t>
            </a:r>
            <a:br>
              <a:rPr lang="en-US" sz="2000" dirty="0" smtClean="0"/>
            </a:br>
            <a:r>
              <a:rPr lang="en-US" sz="2000" dirty="0" smtClean="0"/>
              <a:t/>
            </a:r>
            <a:br>
              <a:rPr lang="en-US" sz="2000" dirty="0" smtClean="0"/>
            </a:br>
            <a:r>
              <a:rPr lang="en-US" sz="2000" dirty="0" smtClean="0"/>
              <a:t>Had joys no date or age no need</a:t>
            </a:r>
            <a:br>
              <a:rPr lang="en-US" sz="2000" dirty="0" smtClean="0"/>
            </a:br>
            <a:r>
              <a:rPr lang="en-US" sz="2000" dirty="0" smtClean="0"/>
              <a:t/>
            </a:r>
            <a:br>
              <a:rPr lang="en-US" sz="2000" dirty="0" smtClean="0"/>
            </a:br>
            <a:r>
              <a:rPr lang="en-US" sz="2000" dirty="0" smtClean="0"/>
              <a:t>The these delights my mind might move</a:t>
            </a:r>
            <a:br>
              <a:rPr lang="en-US" sz="2000" dirty="0" smtClean="0"/>
            </a:br>
            <a:r>
              <a:rPr lang="en-US" sz="2000" dirty="0" smtClean="0"/>
              <a:t/>
            </a:r>
            <a:br>
              <a:rPr lang="en-US" sz="2000" dirty="0" smtClean="0"/>
            </a:br>
            <a:r>
              <a:rPr lang="en-US" sz="2000" dirty="0" smtClean="0"/>
              <a:t>To live with thee and be thy love (Raleigh 21-24).</a:t>
            </a:r>
          </a:p>
          <a:p>
            <a:pPr algn="l"/>
            <a:endParaRPr lang="en-US" sz="20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endParaRPr lang="en-US" sz="2000" dirty="0" smtClean="0"/>
          </a:p>
          <a:p>
            <a:pPr algn="l"/>
            <a:r>
              <a:rPr lang="en-US" sz="2000" dirty="0" smtClean="0"/>
              <a:t>     The use of imagery in "The Passionate Shepherd to His Love" is the main way that the shepherd's voice comes alive for the reader. He describes nature in such a vivid way that it makes them seem as if they accept his offer. The response sounds as if there is a bit of a mocking attitude towards the shepherd for his assumption that she will say yes to him. She is looking for something eternal, and all he has to offer to her are things that are fleeting. In the shepherd's poem, he alludes to the fact that he just wants a physical relationship with her. Because of this, she does not trust him and her words in the response seem to carry a negative connotation. Instead of the girl saying that time passes, she says that "Time drives the flocks from field to fold" (Raleigh 5). She speaks of rivers raging instead of running, and also speaks of the "reckoning" of the fields. The use of negative imagery really shows the distrust in the girl's mind and makes her refutation of the shepherd's pleas seem much more believable.</a:t>
            </a:r>
            <a:br>
              <a:rPr lang="en-US" sz="2000" dirty="0" smtClean="0"/>
            </a:br>
            <a:r>
              <a:rPr lang="en-US" sz="2000" dirty="0" smtClean="0"/>
              <a:t/>
            </a:r>
            <a:br>
              <a:rPr lang="en-US" sz="2000" dirty="0" smtClean="0"/>
            </a:br>
            <a:endParaRPr lang="en-US" sz="20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a:t>
            </a:r>
            <a:r>
              <a:rPr lang="en-US" sz="2400" dirty="0" smtClean="0"/>
              <a:t>These two </a:t>
            </a:r>
            <a:r>
              <a:rPr lang="en-US" sz="2400" u="sng" dirty="0" smtClean="0">
                <a:hlinkClick r:id="rId2" tooltip="poems"/>
              </a:rPr>
              <a:t>poems</a:t>
            </a:r>
            <a:r>
              <a:rPr lang="en-US" sz="2400" dirty="0" smtClean="0"/>
              <a:t> can teach a lesson even in the present day. The idealistic world that the shepherd dreamed of seemed like a wonderful thing, but there was nothing substantial to back it up. There are many instances of this in life, not just in love. The young girl had the presence of mind to realize that the things he was offering, though tempting, were not what she wished for in life. She knew that because time is short and life does not last forever, that one must think about the impact decisions made today will have on the future.</a:t>
            </a:r>
          </a:p>
          <a:p>
            <a:pPr algn="l"/>
            <a:r>
              <a:rPr lang="en-US" sz="2400" dirty="0" smtClean="0"/>
              <a:t>     </a:t>
            </a:r>
          </a:p>
          <a:p>
            <a:pPr algn="l"/>
            <a:r>
              <a:rPr lang="en-US" sz="2400" dirty="0" smtClean="0"/>
              <a:t>     - Prepared &amp; Compiled by Dr m n Naimi</a:t>
            </a:r>
            <a:r>
              <a:rPr lang="en-US" sz="2800" dirty="0" smtClean="0"/>
              <a:t/>
            </a:r>
            <a:br>
              <a:rPr lang="en-US" sz="2800" dirty="0" smtClean="0"/>
            </a:br>
            <a:r>
              <a:rPr lang="en-US" sz="2800" dirty="0" smtClean="0"/>
              <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1694</TotalTime>
  <Words>4650</Words>
  <Application>Microsoft Office PowerPoint</Application>
  <PresentationFormat>A4 Paper (210x297 mm)</PresentationFormat>
  <Paragraphs>186</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Slide 1</vt:lpstr>
      <vt:lpstr>Lecture 5</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135</cp:revision>
  <dcterms:created xsi:type="dcterms:W3CDTF">2009-10-14T19:14:34Z</dcterms:created>
  <dcterms:modified xsi:type="dcterms:W3CDTF">2011-03-26T11:51:51Z</dcterms:modified>
</cp:coreProperties>
</file>