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6" d="100"/>
          <a:sy n="66" d="100"/>
        </p:scale>
        <p:origin x="-396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00600" y="6400800"/>
            <a:ext cx="676275" cy="352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</a:rPr>
              <a:t> ]  </a:t>
            </a:r>
            <a:fld id="{E1D16D93-8795-4AD6-9A1F-54CC01E741BE}" type="slidenum">
              <a:rPr lang="ar-SA" sz="1200" smtClean="0">
                <a:solidFill>
                  <a:schemeClr val="bg1"/>
                </a:solidFill>
              </a:rPr>
              <a:pPr/>
              <a:t>‹#›</a:t>
            </a:fld>
            <a:r>
              <a:rPr lang="en-US" sz="1200" dirty="0" smtClean="0">
                <a:solidFill>
                  <a:schemeClr val="bg1"/>
                </a:solidFill>
              </a:rPr>
              <a:t> [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410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rtl="0"/>
            <a:r>
              <a:rPr lang="en-US" sz="2400" dirty="0" smtClean="0"/>
              <a:t>English Literature of the Renaissance</a:t>
            </a:r>
          </a:p>
          <a:p>
            <a:pPr algn="l" rtl="0"/>
            <a:endParaRPr lang="en-US" sz="2400" dirty="0" smtClean="0"/>
          </a:p>
          <a:p>
            <a:pPr algn="ctr" rtl="0"/>
            <a:r>
              <a:rPr lang="en-US" sz="2800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Dr. 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Mohammed Nour al-</a:t>
            </a:r>
            <a:r>
              <a:rPr lang="en-US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Naimi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32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Lecture</a:t>
            </a:r>
            <a:r>
              <a:rPr lang="en-US" sz="3200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9</a:t>
            </a: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Edmond Spenser (1552-1599)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1600" dirty="0" smtClean="0"/>
          </a:p>
          <a:p>
            <a:pPr algn="l"/>
            <a:r>
              <a:rPr lang="en-US" sz="2000" dirty="0" smtClean="0"/>
              <a:t>  </a:t>
            </a:r>
          </a:p>
          <a:p>
            <a:pPr algn="l"/>
            <a:r>
              <a:rPr lang="en-US" sz="2000" dirty="0" smtClean="0"/>
              <a:t>  There is not a great deal known about Spenser’s life. Spenser was born in London, </a:t>
            </a:r>
          </a:p>
          <a:p>
            <a:pPr algn="l"/>
            <a:r>
              <a:rPr lang="en-US" sz="2000" dirty="0" smtClean="0"/>
              <a:t>  England, most likely in 1552, and as a child attended a forward thinking grammar </a:t>
            </a:r>
          </a:p>
          <a:p>
            <a:pPr algn="l"/>
            <a:r>
              <a:rPr lang="en-US" sz="2000" dirty="0" smtClean="0"/>
              <a:t>  school. He was educated there for eight years, beginning in 1561. His education </a:t>
            </a:r>
          </a:p>
          <a:p>
            <a:pPr algn="l"/>
            <a:r>
              <a:rPr lang="en-US" sz="2000" dirty="0" smtClean="0"/>
              <a:t>  was  a classical one, meaning his studies centered on Latin  And Greek language,  </a:t>
            </a:r>
          </a:p>
          <a:p>
            <a:pPr algn="l"/>
            <a:r>
              <a:rPr lang="en-US" sz="2000" dirty="0" smtClean="0"/>
              <a:t>  philosophy, and literature. In 1569, Spenser attended college at Cambridge</a:t>
            </a:r>
          </a:p>
          <a:p>
            <a:pPr algn="l"/>
            <a:r>
              <a:rPr lang="en-US" sz="2000" dirty="0" smtClean="0"/>
              <a:t>  University. After receive a bachelor of arts degree in 1573, Spenser  studied for his </a:t>
            </a:r>
          </a:p>
          <a:p>
            <a:pPr algn="l"/>
            <a:r>
              <a:rPr lang="en-US" sz="2000" dirty="0" smtClean="0"/>
              <a:t>  master of arts degree, which he received in 1576. Cambridge at this time was</a:t>
            </a:r>
          </a:p>
          <a:p>
            <a:pPr algn="l"/>
            <a:r>
              <a:rPr lang="en-US" sz="2000" dirty="0" smtClean="0"/>
              <a:t>  largely populated by radical Puritans, although the impact of such teachings on</a:t>
            </a:r>
          </a:p>
          <a:p>
            <a:pPr algn="l"/>
            <a:r>
              <a:rPr lang="en-US" sz="2000" dirty="0" smtClean="0"/>
              <a:t>  Spenser has been debated.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  After receiving his master of arts degree, Spenser held a number of offices, working</a:t>
            </a:r>
          </a:p>
          <a:p>
            <a:pPr algn="l"/>
            <a:r>
              <a:rPr lang="en-US" sz="2000" dirty="0" smtClean="0"/>
              <a:t>  in 1578 as the secretary to the former master of Pembroke Hall, Edward Young, and</a:t>
            </a:r>
          </a:p>
          <a:p>
            <a:pPr algn="l"/>
            <a:r>
              <a:rPr lang="en-US" sz="2000" dirty="0" smtClean="0"/>
              <a:t>  in 1579 working in the household of the Earl of Leicester, uncle to Spenser’s friend </a:t>
            </a:r>
          </a:p>
          <a:p>
            <a:pPr algn="l"/>
            <a:r>
              <a:rPr lang="en-US" sz="2000" dirty="0" smtClean="0"/>
              <a:t>  and fellow poet Sir Philip Sidney. In 1580 Spenser traveled to Ireland  to work as </a:t>
            </a:r>
          </a:p>
          <a:p>
            <a:pPr algn="l"/>
            <a:r>
              <a:rPr lang="en-US" sz="2000" dirty="0" smtClean="0"/>
              <a:t>  secretary to Governor Arthur Lord Grey de Wilton. During this time, England was</a:t>
            </a:r>
          </a:p>
          <a:p>
            <a:pPr algn="l"/>
            <a:r>
              <a:rPr lang="en-US" sz="2000" dirty="0" smtClean="0"/>
              <a:t>  attempting to conquer Ireland, through violence as well as by encouraging the</a:t>
            </a:r>
          </a:p>
          <a:p>
            <a:pPr algn="l"/>
            <a:r>
              <a:rPr lang="en-US" sz="2000" dirty="0" smtClean="0"/>
              <a:t>  English to settle there. Spenser was an enthusiastic participant in this effort. He </a:t>
            </a:r>
          </a:p>
          <a:p>
            <a:pPr algn="l"/>
            <a:r>
              <a:rPr lang="en-US" sz="2000" dirty="0" smtClean="0"/>
              <a:t>  served in various capacities in Ireland during the 1580s and 1590s. He was granted</a:t>
            </a:r>
          </a:p>
          <a:p>
            <a:pPr algn="l"/>
            <a:r>
              <a:rPr lang="en-US" sz="2000" dirty="0" smtClean="0"/>
              <a:t>  a large estate, Kilcolman, in 1590.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 From his home in Ireland, Spenser began to write in earnest, having already </a:t>
            </a:r>
          </a:p>
          <a:p>
            <a:pPr algn="l"/>
            <a:r>
              <a:rPr lang="en-US" sz="2000" dirty="0" smtClean="0"/>
              <a:t> published  a series of pastoral poems, The Shepheardes Calendar, in 1579. He</a:t>
            </a:r>
          </a:p>
          <a:p>
            <a:pPr algn="l"/>
            <a:r>
              <a:rPr lang="en-US" sz="2000" dirty="0" smtClean="0"/>
              <a:t> published the first part of his famous epic poem, The Faerie Queene, in 1590,</a:t>
            </a:r>
          </a:p>
          <a:p>
            <a:pPr algn="l"/>
            <a:r>
              <a:rPr lang="en-US" sz="2000" dirty="0" smtClean="0"/>
              <a:t> and the second part in 1596. Spenser married Elizabeth Boyle in 1594, and in her </a:t>
            </a:r>
          </a:p>
          <a:p>
            <a:pPr algn="l"/>
            <a:r>
              <a:rPr lang="en-US" sz="2000" dirty="0" smtClean="0"/>
              <a:t>honor wrote the love poems and wedding song known collectively as Amoretti and </a:t>
            </a:r>
          </a:p>
          <a:p>
            <a:pPr algn="l"/>
            <a:r>
              <a:rPr lang="en-US" sz="2000" dirty="0" smtClean="0"/>
              <a:t>Epithalamion, published in 1595.  That is why he is considered as the only  sonneteer </a:t>
            </a:r>
          </a:p>
          <a:p>
            <a:pPr algn="l"/>
            <a:r>
              <a:rPr lang="en-US" sz="2000" dirty="0" smtClean="0"/>
              <a:t>who wrote  a sonnet sequence to his wife. After being appointed to the position of </a:t>
            </a:r>
          </a:p>
          <a:p>
            <a:pPr algn="l"/>
            <a:r>
              <a:rPr lang="en-US" sz="2000" dirty="0" smtClean="0"/>
              <a:t>High Sheriff of Cork in 1598, he was forced to return to London after rebels burned</a:t>
            </a:r>
          </a:p>
          <a:p>
            <a:pPr algn="l"/>
            <a:r>
              <a:rPr lang="en-US" sz="2000" dirty="0" smtClean="0"/>
              <a:t>down his home at Kilcolman. Spenser died in London of unknown causes on January </a:t>
            </a:r>
          </a:p>
          <a:p>
            <a:pPr algn="l"/>
            <a:r>
              <a:rPr lang="en-US" sz="2000" dirty="0" smtClean="0"/>
              <a:t>13, 1599, and was buried in Westminster Abbey.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2000" dirty="0" smtClean="0"/>
          </a:p>
          <a:p>
            <a:pPr algn="ctr"/>
            <a:r>
              <a:rPr lang="en-US" sz="2400" b="1" dirty="0" smtClean="0"/>
              <a:t>Sonnet 75</a:t>
            </a:r>
          </a:p>
          <a:p>
            <a:pPr algn="l"/>
            <a:endParaRPr lang="en-US" sz="2000" dirty="0" smtClean="0"/>
          </a:p>
          <a:p>
            <a:pPr algn="l"/>
            <a:r>
              <a:rPr lang="en-US" sz="2400" dirty="0" smtClean="0"/>
              <a:t>One day I wrote her name upon the strand,</a:t>
            </a:r>
          </a:p>
          <a:p>
            <a:pPr algn="l"/>
            <a:r>
              <a:rPr lang="en-US" sz="2400" dirty="0" smtClean="0"/>
              <a:t>But came the waves and washe` d it away:</a:t>
            </a:r>
          </a:p>
          <a:p>
            <a:pPr algn="l"/>
            <a:r>
              <a:rPr lang="en-US" sz="2400" dirty="0" smtClean="0"/>
              <a:t>Agayne I wrote it with a second hand,</a:t>
            </a:r>
          </a:p>
          <a:p>
            <a:pPr algn="l"/>
            <a:r>
              <a:rPr lang="en-US" sz="2400" dirty="0" smtClean="0"/>
              <a:t>But came the tyde, and made my paynes his pray.</a:t>
            </a:r>
          </a:p>
          <a:p>
            <a:pPr algn="l"/>
            <a:r>
              <a:rPr lang="en-US" sz="2400" dirty="0" smtClean="0"/>
              <a:t>‘‘Vayne man,’’ sayd she, ‘‘that doest in vaineassay,           5</a:t>
            </a:r>
          </a:p>
          <a:p>
            <a:pPr algn="l"/>
            <a:r>
              <a:rPr lang="en-US" sz="2400" dirty="0" smtClean="0"/>
              <a:t>A mortall thing so to immortalize,</a:t>
            </a:r>
          </a:p>
          <a:p>
            <a:pPr algn="l"/>
            <a:r>
              <a:rPr lang="en-US" sz="2400" dirty="0" smtClean="0"/>
              <a:t>For I my selve shall lyke to this decay,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l"/>
            <a:r>
              <a:rPr lang="en-US" sz="2400" dirty="0" smtClean="0"/>
              <a:t> And eek my name bee wype` d out lykewise.’’</a:t>
            </a:r>
          </a:p>
          <a:p>
            <a:pPr algn="l"/>
            <a:r>
              <a:rPr lang="en-US" sz="2400" dirty="0" smtClean="0"/>
              <a:t> ‘‘Not so,’’ quod I, ‘‘let baser thingsdevize,</a:t>
            </a:r>
          </a:p>
          <a:p>
            <a:pPr algn="l"/>
            <a:r>
              <a:rPr lang="en-US" sz="2400" dirty="0" smtClean="0"/>
              <a:t> To dy in dust, but you shall live by fame:                  10</a:t>
            </a:r>
          </a:p>
          <a:p>
            <a:pPr algn="l"/>
            <a:r>
              <a:rPr lang="en-US" sz="2400" dirty="0" smtClean="0"/>
              <a:t> My verse your vertues rare shall eternize,</a:t>
            </a:r>
          </a:p>
          <a:p>
            <a:pPr algn="l"/>
            <a:r>
              <a:rPr lang="en-US" sz="2400" dirty="0" smtClean="0"/>
              <a:t> And in the heavens wryte your glorious name.</a:t>
            </a:r>
          </a:p>
          <a:p>
            <a:pPr algn="l"/>
            <a:r>
              <a:rPr lang="en-US" sz="2400" dirty="0" smtClean="0"/>
              <a:t> Where whenas death shall all the world subdew,</a:t>
            </a:r>
          </a:p>
          <a:p>
            <a:pPr algn="l"/>
            <a:r>
              <a:rPr lang="en-US" sz="2400" dirty="0" smtClean="0"/>
              <a:t> Our love shall live, and later life renew.’’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 Lines 1–4</a:t>
            </a:r>
          </a:p>
          <a:p>
            <a:pPr algn="l"/>
            <a:r>
              <a:rPr lang="en-US" sz="2000" dirty="0" smtClean="0"/>
              <a:t> In Spenser’s ‘‘Sonnet 75,’’ the poet expresses in a straightforward manner his </a:t>
            </a:r>
          </a:p>
          <a:p>
            <a:pPr algn="l"/>
            <a:r>
              <a:rPr lang="en-US" sz="2000" dirty="0" smtClean="0"/>
              <a:t> conviction regarding the immortal nature of his affection for his lover. With the first</a:t>
            </a:r>
          </a:p>
          <a:p>
            <a:pPr algn="l"/>
            <a:r>
              <a:rPr lang="en-US" sz="2000" dirty="0" smtClean="0"/>
              <a:t> two lines the speaker establishes the framework for the poem. He relates how he </a:t>
            </a:r>
          </a:p>
          <a:p>
            <a:pPr algn="l"/>
            <a:r>
              <a:rPr lang="en-US" sz="2000" dirty="0" smtClean="0"/>
              <a:t> Wrote the name of his lover in the sand on the beach, only to have it washed away</a:t>
            </a:r>
          </a:p>
          <a:p>
            <a:pPr algn="l"/>
            <a:r>
              <a:rPr lang="en-US" sz="2000" dirty="0" smtClean="0"/>
              <a:t> by the waves. In the next two lines (lines 3 and 4), he reveals that he attempted to</a:t>
            </a:r>
          </a:p>
          <a:p>
            <a:pPr algn="l"/>
            <a:r>
              <a:rPr lang="en-US" sz="2000" dirty="0" smtClean="0"/>
              <a:t> write her name again, only to have the ocean tide once more erase his efforts. </a:t>
            </a:r>
          </a:p>
          <a:p>
            <a:pPr algn="l"/>
            <a:r>
              <a:rPr lang="en-US" sz="2000" dirty="0" smtClean="0"/>
              <a:t> Through these lines, the speaker’s diligence is revealed. Despite the fact that the </a:t>
            </a:r>
          </a:p>
          <a:p>
            <a:pPr algn="l"/>
            <a:r>
              <a:rPr lang="en-US" sz="2000" dirty="0" smtClean="0"/>
              <a:t> waves wash away his lover’s name, he repeats what is clearly a futile effort.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Lines 5–8</a:t>
            </a:r>
          </a:p>
          <a:p>
            <a:pPr algn="l"/>
            <a:r>
              <a:rPr lang="en-US" sz="2000" dirty="0" smtClean="0"/>
              <a:t>The next four lines of the poem (lines 5–8) reveal that the poem is not simply the</a:t>
            </a:r>
          </a:p>
          <a:p>
            <a:pPr algn="l"/>
            <a:r>
              <a:rPr lang="en-US" sz="2000" dirty="0" smtClean="0"/>
              <a:t> speaker’s expression of his feelings, but a recollection of a dialogue with his lover. </a:t>
            </a:r>
          </a:p>
          <a:p>
            <a:pPr algn="l"/>
            <a:r>
              <a:rPr lang="en-US" sz="2000" dirty="0" smtClean="0"/>
              <a:t>He explains in these lines what his lover stated when she witnessed his actions. The </a:t>
            </a:r>
          </a:p>
          <a:p>
            <a:pPr algn="l"/>
            <a:r>
              <a:rPr lang="en-US" sz="2000" dirty="0" smtClean="0"/>
              <a:t>lover’s response to the speaker’s endeavors to inscribe her name in so impermanent</a:t>
            </a:r>
          </a:p>
          <a:p>
            <a:pPr algn="l"/>
            <a:r>
              <a:rPr lang="en-US" sz="2000" dirty="0" smtClean="0"/>
              <a:t>a medium as wet sand is gently chastising in tone. Apparently a practical woman, </a:t>
            </a:r>
          </a:p>
          <a:p>
            <a:pPr algn="l"/>
            <a:r>
              <a:rPr lang="en-US" sz="2000" dirty="0" smtClean="0"/>
              <a:t>she tells the speaker that he exerts himself to no end. The lover goes on to compare</a:t>
            </a:r>
          </a:p>
          <a:p>
            <a:pPr algn="l"/>
            <a:r>
              <a:rPr lang="en-US" sz="2000" dirty="0" smtClean="0"/>
              <a:t> her name written in the sand, and its being washed away by the tide, to her own</a:t>
            </a:r>
          </a:p>
          <a:p>
            <a:pPr algn="l"/>
            <a:r>
              <a:rPr lang="en-US" sz="2000" dirty="0" smtClean="0"/>
              <a:t>existence, and its inevitable end one day by death. Her tone and her words </a:t>
            </a:r>
          </a:p>
          <a:p>
            <a:pPr algn="l"/>
            <a:r>
              <a:rPr lang="en-US" sz="2000" dirty="0" smtClean="0"/>
              <a:t>reprimand the speaker for attempting such a prideful display. She accuses him both </a:t>
            </a:r>
          </a:p>
          <a:p>
            <a:pPr algn="l"/>
            <a:r>
              <a:rPr lang="en-US" sz="2000" dirty="0" smtClean="0"/>
              <a:t>of being vain for making such an effort and acting in vain, for his desire to affix their </a:t>
            </a:r>
          </a:p>
          <a:p>
            <a:pPr algn="l"/>
            <a:r>
              <a:rPr lang="en-US" sz="2000" dirty="0" smtClean="0"/>
              <a:t>love to a specific time and place is ultimately, and obviously, a fruitless one.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Lines 9–12</a:t>
            </a:r>
          </a:p>
          <a:p>
            <a:pPr algn="l"/>
            <a:r>
              <a:rPr lang="en-US" sz="2000" dirty="0" smtClean="0"/>
              <a:t>In lines 9–12, the speaker responds to his lover’s protests. Here his idealism and the</a:t>
            </a:r>
          </a:p>
          <a:p>
            <a:pPr algn="l"/>
            <a:r>
              <a:rPr lang="en-US" sz="2000" dirty="0" smtClean="0"/>
              <a:t> fullness of his love is revealed. He tells her that only lower, less worthy creatures </a:t>
            </a:r>
          </a:p>
          <a:p>
            <a:pPr algn="l"/>
            <a:r>
              <a:rPr lang="en-US" sz="2000" dirty="0" smtClean="0"/>
              <a:t>will die and be reduced to dust. She, rather, will certainly live on through the fame</a:t>
            </a:r>
          </a:p>
          <a:p>
            <a:pPr algn="l"/>
            <a:r>
              <a:rPr lang="en-US" sz="2000" dirty="0" smtClean="0"/>
              <a:t>he will create for her with his poetic verses. His poetry, he assures her, will record </a:t>
            </a:r>
          </a:p>
          <a:p>
            <a:pPr algn="l"/>
            <a:r>
              <a:rPr lang="en-US" sz="2000" dirty="0" smtClean="0"/>
              <a:t>forever her singular virtues, thereby immortalizing her name.</a:t>
            </a:r>
          </a:p>
          <a:p>
            <a:pPr algn="l"/>
            <a:r>
              <a:rPr lang="en-US" sz="2000" dirty="0" smtClean="0"/>
              <a:t>Lines 13–14</a:t>
            </a:r>
          </a:p>
          <a:p>
            <a:pPr algn="l"/>
            <a:r>
              <a:rPr lang="en-US" sz="2000" dirty="0" smtClean="0"/>
              <a:t>In the last two lines of the poem, the speaker makes plain that not only will his lover </a:t>
            </a:r>
          </a:p>
          <a:p>
            <a:pPr algn="l"/>
            <a:r>
              <a:rPr lang="en-US" sz="2000" dirty="0" smtClean="0"/>
              <a:t>live on forever through his poetry, but also that when death conquers the world, </a:t>
            </a:r>
          </a:p>
          <a:p>
            <a:pPr algn="l"/>
            <a:r>
              <a:rPr lang="en-US" sz="2000" dirty="0" smtClean="0"/>
              <a:t>their love will remain and be renewed in the next life. The last lines suggest the </a:t>
            </a:r>
          </a:p>
          <a:p>
            <a:pPr algn="l"/>
            <a:r>
              <a:rPr lang="en-US" sz="2000" dirty="0" smtClean="0"/>
              <a:t>speaker’s belief in some form of life after death, although whether he describes</a:t>
            </a:r>
          </a:p>
          <a:p>
            <a:pPr algn="l"/>
            <a:r>
              <a:rPr lang="en-US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en-US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 a bodily or spiritual existence remains unclear. In a sense, the speaker’s intention to </a:t>
            </a:r>
          </a:p>
          <a:p>
            <a:pPr algn="l"/>
            <a:r>
              <a:rPr lang="en-US" sz="2000" dirty="0" smtClean="0"/>
              <a:t> immortalize his lover through his poetry validates his lover’s accusation that he is </a:t>
            </a:r>
          </a:p>
          <a:p>
            <a:pPr algn="l"/>
            <a:r>
              <a:rPr lang="en-US" sz="2000" dirty="0" smtClean="0"/>
              <a:t> vain. His boasts about his ability to create such lasting fame for her reveals his grand </a:t>
            </a:r>
          </a:p>
          <a:p>
            <a:pPr algn="l"/>
            <a:r>
              <a:rPr lang="en-US" sz="2000" dirty="0" smtClean="0"/>
              <a:t> opinion of his skill as a poet. Despite this vanity, however, the final lines of the </a:t>
            </a:r>
          </a:p>
          <a:p>
            <a:pPr algn="l"/>
            <a:r>
              <a:rPr lang="en-US" sz="2000" dirty="0" smtClean="0"/>
              <a:t>poem make clear the depth of his love and his belief that the feelings they share will </a:t>
            </a:r>
          </a:p>
          <a:p>
            <a:pPr algn="l"/>
            <a:r>
              <a:rPr lang="en-US" sz="2000" dirty="0" smtClean="0"/>
              <a:t>live in after death.</a:t>
            </a:r>
          </a:p>
          <a:p>
            <a:pPr algn="l"/>
            <a:r>
              <a:rPr lang="en-US" sz="2000" b="1" dirty="0" smtClean="0"/>
              <a:t>* </a:t>
            </a:r>
            <a:r>
              <a:rPr lang="en-US" sz="2000" b="1" u="sng" dirty="0" smtClean="0"/>
              <a:t>Themes</a:t>
            </a:r>
            <a:r>
              <a:rPr lang="en-US" sz="2000" dirty="0" smtClean="0"/>
              <a:t> : love and Immortality Like most Elizabethan sonnets, Spenser’s ‘‘Sonnet</a:t>
            </a:r>
          </a:p>
          <a:p>
            <a:pPr algn="l"/>
            <a:r>
              <a:rPr lang="en-US" sz="2000" dirty="0" smtClean="0"/>
              <a:t>75’’ is concerned with an amorous relationship. Often such sonnets itemize a lover’s</a:t>
            </a:r>
          </a:p>
          <a:p>
            <a:pPr algn="l"/>
            <a:r>
              <a:rPr lang="en-US" sz="2000" dirty="0" smtClean="0"/>
              <a:t> virtues or reveal the extent of a lover’s passion. In this poem, rather than focusing</a:t>
            </a:r>
          </a:p>
          <a:p>
            <a:pPr algn="l"/>
            <a:r>
              <a:rPr lang="en-US" sz="2000" dirty="0" smtClean="0"/>
              <a:t> on the qualities of his lover that inspire his admiration, the speaker explores the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enduring nature of his love for the woman in question. He dismisses his lover’s</a:t>
            </a:r>
          </a:p>
          <a:p>
            <a:pPr algn="l"/>
            <a:r>
              <a:rPr lang="en-US" sz="2000" dirty="0" smtClean="0"/>
              <a:t> matter-of-fact expressions of the notion that her name, and their love, is transitory.</a:t>
            </a:r>
          </a:p>
          <a:p>
            <a:pPr algn="l"/>
            <a:r>
              <a:rPr lang="en-US" sz="2000" dirty="0" smtClean="0"/>
              <a:t> She quite clearly states that their relationship is a mortal one. She is adamant</a:t>
            </a:r>
          </a:p>
          <a:p>
            <a:pPr algn="l"/>
            <a:r>
              <a:rPr lang="en-US" sz="2000" dirty="0" smtClean="0"/>
              <a:t>that she will, in fact, die, and the memory of her presence on earth be extinguished,</a:t>
            </a:r>
          </a:p>
          <a:p>
            <a:pPr algn="l"/>
            <a:r>
              <a:rPr lang="en-US" sz="2000" dirty="0" smtClean="0"/>
              <a:t> erased like her name in the sand. However, the speaker is quick to deflate her </a:t>
            </a:r>
          </a:p>
          <a:p>
            <a:pPr algn="l"/>
            <a:r>
              <a:rPr lang="en-US" sz="2000" dirty="0" smtClean="0"/>
              <a:t> argument. Only low, base creatures are destined to die, the speaker replies</a:t>
            </a:r>
          </a:p>
          <a:p>
            <a:pPr algn="l">
              <a:buFontTx/>
              <a:buChar char="-"/>
            </a:pPr>
            <a:endParaRPr lang="en-US" sz="2000" dirty="0" smtClean="0"/>
          </a:p>
          <a:p>
            <a:pPr algn="l"/>
            <a:r>
              <a:rPr lang="en-US" sz="2000" dirty="0" smtClean="0"/>
              <a:t>The language of the sonnet is archaic. He also mentions the tide washing away the</a:t>
            </a:r>
          </a:p>
          <a:p>
            <a:pPr algn="l"/>
            <a:r>
              <a:rPr lang="en-US" sz="2000" dirty="0" smtClean="0"/>
              <a:t>  name he had written in the sand. Therefore, we know the beach must have  been</a:t>
            </a:r>
          </a:p>
          <a:p>
            <a:pPr algn="l"/>
            <a:r>
              <a:rPr lang="en-US" sz="2000" dirty="0" smtClean="0"/>
              <a:t> near the ocean, rather than a lake, as lakes do not cover enough area to be</a:t>
            </a:r>
          </a:p>
          <a:p>
            <a:pPr algn="l"/>
            <a:r>
              <a:rPr lang="en-US" sz="2000" dirty="0" smtClean="0"/>
              <a:t>effected by the gravitational pull of the moon and consequently do not have tides.</a:t>
            </a:r>
          </a:p>
          <a:p>
            <a:pPr algn="l"/>
            <a:endParaRPr lang="ar-SA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At the end of ‘‘Sonnet 75,’’ Spenser references the notion of an afterlife. It is</a:t>
            </a:r>
          </a:p>
          <a:p>
            <a:pPr algn="l"/>
            <a:r>
              <a:rPr lang="en-US" sz="2000" dirty="0" smtClean="0"/>
              <a:t> known  that Spenser was a Protestant, perhaps of the more radical variety known as</a:t>
            </a:r>
          </a:p>
          <a:p>
            <a:pPr algn="l"/>
            <a:r>
              <a:rPr lang="en-US" sz="2000" dirty="0" smtClean="0"/>
              <a:t> a  Puritan. Research the beliefs of sixteenth-century Protestants regarding</a:t>
            </a:r>
          </a:p>
          <a:p>
            <a:pPr algn="l"/>
            <a:r>
              <a:rPr lang="en-US" sz="2000" dirty="0" smtClean="0"/>
              <a:t> predestination, death, and the resurrection of the soul.</a:t>
            </a:r>
          </a:p>
          <a:p>
            <a:pPr algn="l"/>
            <a:r>
              <a:rPr lang="en-US" sz="2000" dirty="0" smtClean="0"/>
              <a:t>The Power of Language:</a:t>
            </a:r>
          </a:p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The speaker in Spenser’s ‘‘Sonnet 75’’ displays supreme confidence in the power of</a:t>
            </a:r>
          </a:p>
          <a:p>
            <a:pPr algn="l"/>
            <a:r>
              <a:rPr lang="en-US" sz="2000" dirty="0" smtClean="0"/>
              <a:t> his own written words. He claims that through his poetic verses he will eternalize</a:t>
            </a:r>
          </a:p>
          <a:p>
            <a:pPr algn="l"/>
            <a:r>
              <a:rPr lang="en-US" sz="2000" dirty="0" smtClean="0"/>
              <a:t> his lover’s goodness, her best qualities. Through his words, her name and her glory</a:t>
            </a:r>
          </a:p>
          <a:p>
            <a:pPr algn="l"/>
            <a:r>
              <a:rPr lang="en-US" sz="2000" dirty="0" smtClean="0"/>
              <a:t> will be written for all time.</a:t>
            </a:r>
            <a:endParaRPr lang="ar-SA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The speaker has faith that after death their love will live on; this concept is as much</a:t>
            </a:r>
          </a:p>
          <a:p>
            <a:pPr algn="l"/>
            <a:r>
              <a:rPr lang="en-US" sz="2000" dirty="0" smtClean="0"/>
              <a:t> related to religious faith in the nature of the immortal soul as it is to the couple’s</a:t>
            </a:r>
          </a:p>
          <a:p>
            <a:pPr algn="l"/>
            <a:r>
              <a:rPr lang="en-US" sz="2000" dirty="0" smtClean="0"/>
              <a:t> faith in the depth of their love for one another. Yet what the speaker vows to</a:t>
            </a:r>
          </a:p>
          <a:p>
            <a:pPr algn="l"/>
            <a:r>
              <a:rPr lang="en-US" sz="2000" dirty="0" smtClean="0"/>
              <a:t> achieve through his writing is quite different than what will transpire for the faithful</a:t>
            </a:r>
          </a:p>
          <a:p>
            <a:pPr algn="l"/>
            <a:r>
              <a:rPr lang="en-US" sz="2000" dirty="0" smtClean="0"/>
              <a:t> after the death of the body. The revival in the afterlife of the relationship between</a:t>
            </a:r>
          </a:p>
          <a:p>
            <a:pPr algn="l"/>
            <a:r>
              <a:rPr lang="en-US" sz="2000" dirty="0" smtClean="0"/>
              <a:t> the speaker and his lover is generated by the strength of the couple’s love. Yet the </a:t>
            </a:r>
          </a:p>
          <a:p>
            <a:pPr algn="l"/>
            <a:r>
              <a:rPr lang="en-US" sz="2000" dirty="0" smtClean="0"/>
              <a:t>speaker promises that his lover’s immortality on earth will be assured by the</a:t>
            </a:r>
          </a:p>
          <a:p>
            <a:pPr algn="l"/>
            <a:r>
              <a:rPr lang="en-US" sz="2000" dirty="0" smtClean="0"/>
              <a:t> strength of his poetry alone. Mere words written by the speaker will be enough, he</a:t>
            </a:r>
          </a:p>
          <a:p>
            <a:pPr algn="l"/>
            <a:r>
              <a:rPr lang="en-US" sz="2000" dirty="0" smtClean="0"/>
              <a:t> insists, to insure that his lover’s name will never be forgotten.</a:t>
            </a:r>
            <a:endParaRPr lang="ar-SA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b="1" dirty="0" smtClean="0"/>
              <a:t>Spenserian Sonnet</a:t>
            </a:r>
            <a:r>
              <a:rPr lang="en-US" sz="2000" dirty="0" smtClean="0"/>
              <a:t>:</a:t>
            </a:r>
          </a:p>
          <a:p>
            <a:pPr algn="l"/>
            <a:r>
              <a:rPr lang="en-US" sz="2000" dirty="0" smtClean="0"/>
              <a:t>Spenser, through the poems in Amoretti and Epithalamion, developed a style of</a:t>
            </a:r>
          </a:p>
          <a:p>
            <a:pPr algn="l"/>
            <a:r>
              <a:rPr lang="en-US" sz="2000" dirty="0" smtClean="0"/>
              <a:t> sonnet that incorporated the use of an interlocking rhyme scheme; this became</a:t>
            </a:r>
          </a:p>
          <a:p>
            <a:pPr algn="l"/>
            <a:r>
              <a:rPr lang="en-US" sz="2000" dirty="0" smtClean="0"/>
              <a:t> known as the Spenserian sonnet. In such a rhyme scheme, the rhyming words at the</a:t>
            </a:r>
          </a:p>
          <a:p>
            <a:pPr algn="l"/>
            <a:r>
              <a:rPr lang="en-US" sz="2000" dirty="0" smtClean="0"/>
              <a:t> end of each line (or end rhymes) form a pattern in which each section of the poem</a:t>
            </a:r>
          </a:p>
          <a:p>
            <a:pPr algn="l"/>
            <a:r>
              <a:rPr lang="en-US" sz="2000" dirty="0" smtClean="0"/>
              <a:t>is linked with the following section through the repetition of the rhyming words.</a:t>
            </a:r>
          </a:p>
          <a:p>
            <a:pPr algn="l"/>
            <a:r>
              <a:rPr lang="en-US" sz="2000" dirty="0" smtClean="0"/>
              <a:t> When discussing rhyme schemes, lines are assigned a letter in order to show the</a:t>
            </a:r>
          </a:p>
          <a:p>
            <a:pPr algn="l"/>
            <a:r>
              <a:rPr lang="en-US" sz="2000" dirty="0" smtClean="0"/>
              <a:t> repetition of the rhyme. The Spenserian sonnet rhyme scheme is: abab bcbc cdcd</a:t>
            </a:r>
          </a:p>
          <a:p>
            <a:pPr algn="l"/>
            <a:r>
              <a:rPr lang="en-US" sz="2000" dirty="0" smtClean="0"/>
              <a:t>ee. The effect of this rhyme scheme is a structuring of the poem into three quatrains</a:t>
            </a:r>
          </a:p>
          <a:p>
            <a:pPr algn="l"/>
            <a:r>
              <a:rPr lang="en-US" sz="2000" dirty="0" smtClean="0"/>
              <a:t> (a section of a poem consisting of four lines of verse) and a couplet (a section</a:t>
            </a:r>
          </a:p>
          <a:p>
            <a:pPr algn="l"/>
            <a:r>
              <a:rPr lang="en-US" sz="2000" dirty="0" smtClean="0"/>
              <a:t> consisting of two lines of verse).</a:t>
            </a:r>
            <a:endParaRPr lang="ar-SA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Arial" pitchFamily="34" charset="0"/>
              </a:rPr>
              <a:t>Edmond Spenser</a:t>
            </a:r>
            <a:endParaRPr lang="ar-SA" sz="2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 This physical structure relates to the poem’s meaning. The first quatrain describes</a:t>
            </a:r>
          </a:p>
          <a:p>
            <a:pPr algn="l"/>
            <a:r>
              <a:rPr lang="en-US" sz="2000" dirty="0" smtClean="0"/>
              <a:t>  the speaker’s actions on the beach, the second quatrain reveals the presence of</a:t>
            </a:r>
          </a:p>
          <a:p>
            <a:pPr algn="l"/>
            <a:r>
              <a:rPr lang="en-US" sz="2000" dirty="0" smtClean="0"/>
              <a:t>  the lover and her objections, the third quatrain contains the speaker’s response,</a:t>
            </a:r>
          </a:p>
          <a:p>
            <a:pPr algn="l"/>
            <a:r>
              <a:rPr lang="en-US" sz="2000" dirty="0" smtClean="0"/>
              <a:t>  and the final couplet sums up the speaker’s argument.</a:t>
            </a:r>
          </a:p>
          <a:p>
            <a:pPr algn="l"/>
            <a:endParaRPr lang="en-US" sz="2000" dirty="0" smtClean="0"/>
          </a:p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 Prepared and Compiled by Dr. M N Naimi</a:t>
            </a:r>
            <a:endParaRPr lang="ar-SA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1947</Words>
  <Application>Microsoft Office PowerPoint</Application>
  <PresentationFormat>A4 Paper (210x297 mm)‎</PresentationFormat>
  <Paragraphs>172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الشريحة 1</vt:lpstr>
      <vt:lpstr>Lecture 9</vt:lpstr>
      <vt:lpstr>Edmond Spenser</vt:lpstr>
      <vt:lpstr>Edmond Spenser</vt:lpstr>
      <vt:lpstr>Edmond Spenser</vt:lpstr>
      <vt:lpstr>Edmond Spenser</vt:lpstr>
      <vt:lpstr>Edmond Spenser</vt:lpstr>
      <vt:lpstr>Edmond Spenser</vt:lpstr>
      <vt:lpstr>Edmond Spenser</vt:lpstr>
      <vt:lpstr>Edmond Spenser</vt:lpstr>
      <vt:lpstr>Edmond Spenser</vt:lpstr>
      <vt:lpstr>Edmond Spenser</vt:lpstr>
      <vt:lpstr>Edmond Spenser</vt:lpstr>
      <vt:lpstr>Edmond Spenser</vt:lpstr>
      <vt:lpstr>Edmond Spenser</vt:lpstr>
      <vt:lpstr>Edmond Spenser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136</cp:revision>
  <dcterms:created xsi:type="dcterms:W3CDTF">2009-10-14T19:14:34Z</dcterms:created>
  <dcterms:modified xsi:type="dcterms:W3CDTF">2011-04-19T06:25:05Z</dcterms:modified>
</cp:coreProperties>
</file>