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70" r:id="rId4"/>
    <p:sldId id="271" r:id="rId5"/>
    <p:sldId id="267" r:id="rId6"/>
    <p:sldId id="268" r:id="rId7"/>
    <p:sldId id="269" r:id="rId8"/>
    <p:sldId id="276" r:id="rId9"/>
    <p:sldId id="277" r:id="rId10"/>
    <p:sldId id="272" r:id="rId11"/>
    <p:sldId id="273" r:id="rId12"/>
    <p:sldId id="274" r:id="rId13"/>
    <p:sldId id="275"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88" d="100"/>
          <a:sy n="88" d="100"/>
        </p:scale>
        <p:origin x="-852"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4/30/2011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a:t>
            </a:r>
            <a:r>
              <a:rPr lang="en-US" sz="3200" spc="-150" dirty="0" smtClean="0">
                <a:solidFill>
                  <a:srgbClr val="376092"/>
                </a:solidFill>
                <a:latin typeface="ae_AlMateen" pitchFamily="2" charset="-78"/>
                <a:cs typeface="ae_AlMateen" pitchFamily="2" charset="-78"/>
              </a:rPr>
              <a:t> 12</a:t>
            </a: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The Cavalier Poets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r>
              <a:rPr lang="en-US" sz="3200" b="1" dirty="0" smtClean="0">
                <a:solidFill>
                  <a:schemeClr val="tx1"/>
                </a:solidFill>
                <a:cs typeface="Arial" pitchFamily="34" charset="0"/>
              </a:rPr>
              <a:t>The Cavalier Poets</a:t>
            </a:r>
          </a:p>
        </p:txBody>
      </p:sp>
      <p:sp>
        <p:nvSpPr>
          <p:cNvPr id="3" name="عنصر نائب للمحتوى 2"/>
          <p:cNvSpPr>
            <a:spLocks noGrp="1"/>
          </p:cNvSpPr>
          <p:nvPr>
            <p:ph idx="1"/>
          </p:nvPr>
        </p:nvSpPr>
        <p:spPr/>
        <p:txBody>
          <a:bodyPr/>
          <a:lstStyle/>
          <a:p>
            <a:pPr algn="l"/>
            <a:endParaRPr lang="en-US" sz="1800" dirty="0" smtClean="0"/>
          </a:p>
          <a:p>
            <a:pPr algn="l"/>
            <a:r>
              <a:rPr lang="en-US" sz="1800" dirty="0" smtClean="0"/>
              <a:t>      </a:t>
            </a:r>
            <a:r>
              <a:rPr lang="en-US" sz="2000" dirty="0" smtClean="0"/>
              <a:t>The ‘cavalier’ poets, who are usually said to include Robert Herrick, Richard Lovelace, Sir John Suckling and Thomas Carew, take their name from the term used to describe those who supported the royalist cause in the English Civil War. As this connection suggests, they share a belief in loyalty to the monarch and are generally royalist in sympathy. As writers mostly active in the Caroline era, this meant that they participated in the royal idealisation of the relationship between Charles I and Henrietta Maria, composing poems which celebrated Platonic (as well as sensual) love of the kind the royal couple expressed, and loyal devotion to the beloved ruler . Other shared values include a prizing of friendship, hospitality and a commitment to the classical concept of the ‘Good Life’. Many of these values, and the neo-classical poetic style with which they are associated, were inherited from Ben Jonson.</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cs typeface="Arial" pitchFamily="34" charset="0"/>
              </a:rPr>
              <a:t>The Cavalier Poets</a:t>
            </a:r>
            <a:br>
              <a:rPr lang="en-US" sz="3200" b="1" dirty="0" smtClean="0">
                <a:solidFill>
                  <a:schemeClr val="tx1"/>
                </a:solidFill>
                <a:cs typeface="Arial" pitchFamily="34" charset="0"/>
              </a:rPr>
            </a:br>
            <a:endParaRPr lang="en-US" sz="32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a:t>
            </a:r>
          </a:p>
          <a:p>
            <a:pPr algn="l"/>
            <a:r>
              <a:rPr lang="en-US" sz="2000" dirty="0" smtClean="0"/>
              <a:t>      Alongside the  fourishing of the religious lyric and new types of love lyric, the early seventeenth century witnessed a fashion for various forms of  occasional poetry and encomiastic verse (poetry of praise), such as verse epistles praising individuals, epithalamiums (or wedding poems), epitaphs and elegies. In similar fashion, a number of early seventeenth-century poets wrote poems which celebrated particular places or buildings. Probably, the most famous of these are the so-called ‘country-house’ poems which became popular following the publication of Aemilia Lanyer’s ‘The Description of Cookham’ (1611) and Ben Jonson’s ‘To Penshurst’ (1616) (see below).</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r>
              <a:rPr lang="en-US" sz="3200" b="1" dirty="0" smtClean="0">
                <a:solidFill>
                  <a:schemeClr val="tx1"/>
                </a:solidFill>
                <a:cs typeface="Arial" pitchFamily="34" charset="0"/>
              </a:rPr>
              <a:t>The Cavalier Poets</a:t>
            </a:r>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In contrast to Donne (as we have already seen in his poem, A Valediction Forbidding Mourning) stood the writing of Ben Jonson. The Jonsonian tradition was, broadly, that of social verse, written with a Classical clarity and weight and deeply informed by ideals of civilized reasonableness, ceremonious respect, and inner self-sufficiency derived from Seneca. It is a poetry of publicly shared values and norms. Ben Jonson’s own verse was occasional. It addresses other  individuals, distributes praise and blame, and promulgates ( declares) serious ethical attitudes. His favored forms were the ode, elegy, satire, epistle, and epigram, and they are always beautifully crafted objects, achieving a Classical harmony and monumentality. For Jonson, the unornamented style meant not  colloquiality but labour, restraint, and control. A good poet had first to be a good man, and his verses lead his society toward an ethic of gracious but responsible living.</a:t>
            </a:r>
          </a:p>
          <a:p>
            <a:pPr algn="l"/>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r>
              <a:rPr lang="en-US" sz="3200" b="1" dirty="0" smtClean="0">
                <a:solidFill>
                  <a:schemeClr val="tx1"/>
                </a:solidFill>
                <a:cs typeface="Arial" pitchFamily="34" charset="0"/>
              </a:rPr>
              <a:t>The Cavalier Poets</a:t>
            </a:r>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With the Cavalier poets who succeeded Jonson, the element of urbanity and  conviviality  (pleasant and sociable life) tended to loom larger. Robert Herrick was perhaps England’s first poet to express impatience with the tediousness (boring) of country life. However, Herrick’s “The Country Life” and “The Hock Cart” rival Jonson’s  ‘To Penshurst’ as panegyrics to (praising) the Horatian ideal of the “good life,” calm and retirement, but Herrick’s poems gain retrospective poignancy  (looking at the past with pain and sadness) by their implied contrast with the disruptions of the Civil Wars. The courtiers Carew, Sir John Suckling, and Richard Lovelace developed a manner of ease and naturalness suitable to the world of gentlemanly pleasure in which they moved. Suckling’s A </a:t>
            </a:r>
            <a:r>
              <a:rPr lang="en-US" sz="2000" i="1" dirty="0" smtClean="0"/>
              <a:t>Session of the Poets </a:t>
            </a:r>
            <a:r>
              <a:rPr lang="en-US" sz="2000" dirty="0" smtClean="0"/>
              <a:t>(1637; published 1646) lists more than 20 wits then in town.</a:t>
            </a:r>
          </a:p>
          <a:p>
            <a:pPr algn="l"/>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cs typeface="Arial" pitchFamily="34" charset="0"/>
              </a:rPr>
              <a:t>The Cavalier Poets</a:t>
            </a:r>
            <a:endParaRPr lang="en-US" sz="3200" dirty="0"/>
          </a:p>
        </p:txBody>
      </p:sp>
      <p:sp>
        <p:nvSpPr>
          <p:cNvPr id="3" name="عنصر نائب للمحتوى 2"/>
          <p:cNvSpPr>
            <a:spLocks noGrp="1"/>
          </p:cNvSpPr>
          <p:nvPr>
            <p:ph idx="1"/>
          </p:nvPr>
        </p:nvSpPr>
        <p:spPr/>
        <p:txBody>
          <a:bodyPr/>
          <a:lstStyle/>
          <a:p>
            <a:pPr algn="l"/>
            <a:endParaRPr lang="en-US" sz="1800" dirty="0" smtClean="0"/>
          </a:p>
          <a:p>
            <a:pPr algn="l"/>
            <a:r>
              <a:rPr lang="en-US" sz="1800" dirty="0" smtClean="0"/>
              <a:t>      </a:t>
            </a:r>
            <a:r>
              <a:rPr lang="en-US" sz="2000" dirty="0" smtClean="0"/>
              <a:t>The Cavalier poets were writing England’s first verse about the society, lyrics of compliments and casual liaisons, often cynical, occasionally sensual</a:t>
            </a:r>
            <a:r>
              <a:rPr lang="en-US" sz="2000" dirty="0" smtClean="0"/>
              <a:t>.</a:t>
            </a:r>
          </a:p>
          <a:p>
            <a:pPr algn="l"/>
            <a:r>
              <a:rPr lang="en-US" sz="2000" dirty="0" smtClean="0"/>
              <a:t> </a:t>
            </a:r>
          </a:p>
          <a:p>
            <a:pPr algn="l"/>
            <a:endParaRPr lang="en-US" sz="2000" dirty="0" smtClean="0"/>
          </a:p>
          <a:p>
            <a:pPr algn="l"/>
            <a:r>
              <a:rPr lang="en-US" sz="2000" dirty="0" smtClean="0"/>
              <a:t>  </a:t>
            </a:r>
            <a:endParaRPr lang="en-US" sz="2000" dirty="0" smtClean="0"/>
          </a:p>
          <a:p>
            <a:pPr algn="l"/>
            <a:endParaRPr lang="en-US" sz="20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2113978" y="1801661"/>
          <a:ext cx="6725221" cy="3608539"/>
        </p:xfrm>
        <a:graphic>
          <a:graphicData uri="http://schemas.openxmlformats.org/drawingml/2006/table">
            <a:tbl>
              <a:tblPr/>
              <a:tblGrid>
                <a:gridCol w="3994383"/>
                <a:gridCol w="2730838"/>
              </a:tblGrid>
              <a:tr h="329519">
                <a:tc>
                  <a:txBody>
                    <a:bodyPr/>
                    <a:lstStyle/>
                    <a:p>
                      <a:endParaRPr lang="ar-SA" sz="1500" dirty="0"/>
                    </a:p>
                  </a:txBody>
                  <a:tcPr marL="78619" marR="78619" marT="39310" marB="39310" anchor="ctr">
                    <a:lnL>
                      <a:noFill/>
                    </a:lnL>
                    <a:lnR>
                      <a:noFill/>
                    </a:lnR>
                    <a:lnT>
                      <a:noFill/>
                    </a:lnT>
                    <a:lnB>
                      <a:noFill/>
                    </a:lnB>
                    <a:solidFill>
                      <a:srgbClr val="C2CDC4"/>
                    </a:solidFill>
                  </a:tcPr>
                </a:tc>
                <a:tc>
                  <a:txBody>
                    <a:bodyPr/>
                    <a:lstStyle/>
                    <a:p>
                      <a:pPr rtl="1"/>
                      <a:r>
                        <a:rPr lang="en-US" sz="1500" dirty="0" smtClean="0"/>
                        <a:t>          UPON JULIA'S CLOTHES</a:t>
                      </a:r>
                      <a:endParaRPr lang="ar-SA" sz="1500" dirty="0"/>
                    </a:p>
                  </a:txBody>
                  <a:tcPr marL="78619" marR="78619" marT="39310" marB="39310">
                    <a:lnL>
                      <a:noFill/>
                    </a:lnL>
                  </a:tcPr>
                </a:tc>
              </a:tr>
              <a:tr h="3251881">
                <a:tc>
                  <a:txBody>
                    <a:bodyPr/>
                    <a:lstStyle/>
                    <a:p>
                      <a:r>
                        <a:rPr lang="en-US" sz="1500" dirty="0"/>
                        <a:t>UPON JULIA'S CLOTHES.</a:t>
                      </a:r>
                      <a:br>
                        <a:rPr lang="en-US" sz="1500" dirty="0"/>
                      </a:br>
                      <a:r>
                        <a:rPr lang="en-US" sz="1500" dirty="0"/>
                        <a:t>by Robert Herrick</a:t>
                      </a:r>
                      <a:br>
                        <a:rPr lang="en-US" sz="1500" dirty="0"/>
                      </a:br>
                      <a:r>
                        <a:rPr lang="en-US" sz="1500" dirty="0"/>
                        <a:t/>
                      </a:r>
                      <a:br>
                        <a:rPr lang="en-US" sz="1500" dirty="0"/>
                      </a:br>
                      <a:r>
                        <a:rPr lang="en-US" sz="1500" dirty="0"/>
                        <a:t/>
                      </a:r>
                      <a:br>
                        <a:rPr lang="en-US" sz="1500" dirty="0"/>
                      </a:br>
                      <a:r>
                        <a:rPr lang="en-US" sz="1500" dirty="0"/>
                        <a:t>WHENAS in silks my Julia goes,</a:t>
                      </a:r>
                      <a:br>
                        <a:rPr lang="en-US" sz="1500" dirty="0"/>
                      </a:br>
                      <a:r>
                        <a:rPr lang="en-US" sz="1500" dirty="0"/>
                        <a:t>Then, then, methinks, how sweetly flows</a:t>
                      </a:r>
                      <a:br>
                        <a:rPr lang="en-US" sz="1500" dirty="0"/>
                      </a:br>
                      <a:r>
                        <a:rPr lang="en-US" sz="1500" dirty="0"/>
                        <a:t>That liquefaction of her clothes.</a:t>
                      </a:r>
                      <a:br>
                        <a:rPr lang="en-US" sz="1500" dirty="0"/>
                      </a:br>
                      <a:r>
                        <a:rPr lang="en-US" sz="1500" dirty="0"/>
                        <a:t/>
                      </a:r>
                      <a:br>
                        <a:rPr lang="en-US" sz="1500" dirty="0"/>
                      </a:br>
                      <a:r>
                        <a:rPr lang="en-US" sz="1500" dirty="0"/>
                        <a:t>Next, when I cast mine eyes and see</a:t>
                      </a:r>
                      <a:br>
                        <a:rPr lang="en-US" sz="1500" dirty="0"/>
                      </a:br>
                      <a:r>
                        <a:rPr lang="en-US" sz="1500" dirty="0"/>
                        <a:t>That brave vibration each way free ;</a:t>
                      </a:r>
                      <a:br>
                        <a:rPr lang="en-US" sz="1500" dirty="0"/>
                      </a:br>
                      <a:r>
                        <a:rPr lang="en-US" sz="1500" dirty="0"/>
                        <a:t>O how that glittering taketh me ! </a:t>
                      </a:r>
                      <a:br>
                        <a:rPr lang="en-US" sz="1500" dirty="0"/>
                      </a:br>
                      <a:r>
                        <a:rPr lang="en-US" sz="1500" dirty="0"/>
                        <a:t/>
                      </a:r>
                      <a:br>
                        <a:rPr lang="en-US" sz="1500" dirty="0"/>
                      </a:br>
                      <a:r>
                        <a:rPr lang="en-US" sz="1500" dirty="0"/>
                        <a:t/>
                      </a:r>
                      <a:br>
                        <a:rPr lang="en-US" sz="1500" dirty="0"/>
                      </a:br>
                      <a:endParaRPr lang="en-US" sz="1500" dirty="0"/>
                    </a:p>
                  </a:txBody>
                  <a:tcPr marL="78619" marR="78619" marT="39310" marB="39310">
                    <a:lnL>
                      <a:noFill/>
                    </a:lnL>
                    <a:lnR>
                      <a:noFill/>
                    </a:lnR>
                    <a:lnT>
                      <a:noFill/>
                    </a:lnT>
                    <a:lnB>
                      <a:noFill/>
                    </a:lnB>
                    <a:solidFill>
                      <a:srgbClr val="C2CDC4"/>
                    </a:solidFill>
                  </a:tcPr>
                </a:tc>
                <a:tc>
                  <a:txBody>
                    <a:bodyPr/>
                    <a:lstStyle/>
                    <a:p>
                      <a:r>
                        <a:rPr lang="en-US" sz="1500" dirty="0"/>
                        <a:t/>
                      </a:r>
                      <a:br>
                        <a:rPr lang="en-US" sz="1500" dirty="0"/>
                      </a:br>
                      <a:endParaRPr lang="en-US" sz="1500" dirty="0"/>
                    </a:p>
                  </a:txBody>
                  <a:tcPr marL="78619" marR="78619" marT="39310" marB="39310">
                    <a:lnL>
                      <a:noFill/>
                    </a:lnL>
                    <a:lnR>
                      <a:noFill/>
                    </a:lnR>
                    <a:lnB>
                      <a:noFill/>
                    </a:lnB>
                    <a:solidFill>
                      <a:srgbClr val="C2CDC4"/>
                    </a:solidFill>
                  </a:tcPr>
                </a:tc>
              </a:tr>
            </a:tbl>
          </a:graphicData>
        </a:graphic>
      </p:graphicFrame>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Arial" pitchFamily="34" charset="0"/>
                <a:cs typeface="Arial" pitchFamily="34" charset="0"/>
              </a:rPr>
              <a:t/>
            </a:r>
            <a:br>
              <a:rPr kumimoji="0" lang="ar-SA" sz="1800" b="0" i="0" u="none" strike="noStrike" cap="none" normalizeH="0" baseline="0" smtClean="0">
                <a:ln>
                  <a:noFill/>
                </a:ln>
                <a:solidFill>
                  <a:schemeClr val="tx1"/>
                </a:solidFill>
                <a:effectLst/>
                <a:latin typeface="Arial" pitchFamily="34" charset="0"/>
                <a:cs typeface="Arial" pitchFamily="34" charset="0"/>
              </a:rPr>
            </a:br>
            <a:r>
              <a:rPr kumimoji="0" lang="ar-SA" sz="1800" b="0" i="0" u="none" strike="noStrike" cap="none" normalizeH="0" baseline="0" smtClean="0">
                <a:ln>
                  <a:noFill/>
                </a:ln>
                <a:solidFill>
                  <a:schemeClr val="tx1"/>
                </a:solidFill>
                <a:effectLst/>
                <a:latin typeface="Arial" pitchFamily="34" charset="0"/>
                <a:cs typeface="Arial" pitchFamily="34" charset="0"/>
              </a:rPr>
              <a:t/>
            </a:r>
            <a:br>
              <a:rPr kumimoji="0" lang="ar-SA" sz="1800" b="0" i="0" u="none" strike="noStrike" cap="none" normalizeH="0" baseline="0" smtClean="0">
                <a:ln>
                  <a:noFill/>
                </a:ln>
                <a:solidFill>
                  <a:schemeClr val="tx1"/>
                </a:solidFill>
                <a:effectLst/>
                <a:latin typeface="Arial" pitchFamily="34" charset="0"/>
                <a:cs typeface="Arial" pitchFamily="34" charset="0"/>
              </a:rPr>
            </a:b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pic>
        <p:nvPicPr>
          <p:cNvPr id="5" name="Picture 1" descr="Abraham van den Tempel: The town of Leyden receives the cloth industry. 1651."/>
          <p:cNvPicPr>
            <a:picLocks noChangeAspect="1" noChangeArrowheads="1"/>
          </p:cNvPicPr>
          <p:nvPr/>
        </p:nvPicPr>
        <p:blipFill>
          <a:blip r:embed="rId2" cstate="print"/>
          <a:srcRect/>
          <a:stretch>
            <a:fillRect/>
          </a:stretch>
        </p:blipFill>
        <p:spPr bwMode="auto">
          <a:xfrm>
            <a:off x="6477000" y="2819400"/>
            <a:ext cx="1905000" cy="24003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cs typeface="Arial" pitchFamily="34" charset="0"/>
              </a:rPr>
              <a:t>The Cavalier Poets</a:t>
            </a:r>
            <a:endParaRPr lang="ar-SA" sz="3200" dirty="0"/>
          </a:p>
        </p:txBody>
      </p:sp>
      <p:sp>
        <p:nvSpPr>
          <p:cNvPr id="3" name="عنصر نائب للمحتوى 2"/>
          <p:cNvSpPr>
            <a:spLocks noGrp="1"/>
          </p:cNvSpPr>
          <p:nvPr>
            <p:ph idx="1"/>
          </p:nvPr>
        </p:nvSpPr>
        <p:spPr/>
        <p:txBody>
          <a:bodyPr/>
          <a:lstStyle/>
          <a:p>
            <a:pPr algn="l"/>
            <a:r>
              <a:rPr lang="en-US" b="1" dirty="0" smtClean="0"/>
              <a:t> </a:t>
            </a:r>
            <a:endParaRPr lang="en-US" b="1" dirty="0" smtClean="0"/>
          </a:p>
          <a:p>
            <a:pPr algn="l"/>
            <a:r>
              <a:rPr lang="en-US" sz="2000" b="1" dirty="0" smtClean="0"/>
              <a:t> </a:t>
            </a:r>
            <a:r>
              <a:rPr lang="en-US" sz="2000" b="1" dirty="0" smtClean="0"/>
              <a:t>   “</a:t>
            </a:r>
            <a:r>
              <a:rPr lang="en-US" sz="2000" b="1" dirty="0" smtClean="0"/>
              <a:t>UPON JULIA’S CLOTHES” ROBERT HERRICK (1648):</a:t>
            </a:r>
            <a:endParaRPr lang="en-US" sz="2000" dirty="0" smtClean="0"/>
          </a:p>
          <a:p>
            <a:pPr algn="l"/>
            <a:endParaRPr lang="en-US" sz="2000" dirty="0" smtClean="0"/>
          </a:p>
          <a:p>
            <a:pPr algn="l"/>
            <a:r>
              <a:rPr lang="en-US" sz="2000" dirty="0" smtClean="0"/>
              <a:t>  -  The </a:t>
            </a:r>
            <a:r>
              <a:rPr lang="en-US" sz="2000" dirty="0" smtClean="0"/>
              <a:t>poem is a response to a dress worn by an imaginary woman called Julia.</a:t>
            </a:r>
          </a:p>
          <a:p>
            <a:pPr algn="l"/>
            <a:r>
              <a:rPr lang="en-US" sz="2000" dirty="0" smtClean="0"/>
              <a:t>  - The poet likes the flowing, liquid effect of the silk dress. </a:t>
            </a:r>
          </a:p>
          <a:p>
            <a:pPr algn="l"/>
            <a:r>
              <a:rPr lang="en-US" sz="2000" dirty="0" smtClean="0"/>
              <a:t>  -  The woman appears to be attractive when she wears this style, but the emphasis</a:t>
            </a:r>
          </a:p>
          <a:p>
            <a:pPr algn="l"/>
            <a:r>
              <a:rPr lang="en-US" sz="2000" dirty="0" smtClean="0"/>
              <a:t>     is on the look of the clothes. </a:t>
            </a:r>
          </a:p>
          <a:p>
            <a:pPr algn="l"/>
            <a:r>
              <a:rPr lang="en-US" sz="2000" dirty="0" smtClean="0"/>
              <a:t>  - In the second stanza Herrick praises the shiny fluttering of the dress. </a:t>
            </a:r>
            <a:endParaRPr lang="en-US" sz="2000" dirty="0" smtClean="0"/>
          </a:p>
          <a:p>
            <a:pPr algn="l"/>
            <a:r>
              <a:rPr lang="en-US" sz="2000" dirty="0" smtClean="0"/>
              <a:t> </a:t>
            </a:r>
            <a:r>
              <a:rPr lang="en-US" sz="2000" dirty="0" smtClean="0"/>
              <a:t>  - He </a:t>
            </a:r>
            <a:r>
              <a:rPr lang="en-US" sz="2000" dirty="0" smtClean="0"/>
              <a:t>claims to be very attracted to the effect it creates. </a:t>
            </a:r>
            <a:endParaRPr lang="en-US" sz="20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cs typeface="Arial" pitchFamily="34" charset="0"/>
              </a:rPr>
              <a:t>The Cavalier Poets</a:t>
            </a:r>
            <a:endParaRPr lang="en-US" sz="3200" dirty="0"/>
          </a:p>
        </p:txBody>
      </p:sp>
      <p:sp>
        <p:nvSpPr>
          <p:cNvPr id="3" name="عنصر نائب للمحتوى 2"/>
          <p:cNvSpPr>
            <a:spLocks noGrp="1"/>
          </p:cNvSpPr>
          <p:nvPr>
            <p:ph idx="1"/>
          </p:nvPr>
        </p:nvSpPr>
        <p:spPr/>
        <p:txBody>
          <a:bodyPr/>
          <a:lstStyle/>
          <a:p>
            <a:pPr algn="l"/>
            <a:r>
              <a:rPr lang="en-US" sz="2000" b="1" dirty="0" smtClean="0"/>
              <a:t>    </a:t>
            </a:r>
          </a:p>
          <a:p>
            <a:pPr algn="l"/>
            <a:endParaRPr lang="en-US" sz="2000" b="1" dirty="0" smtClean="0"/>
          </a:p>
          <a:p>
            <a:pPr algn="l"/>
            <a:r>
              <a:rPr lang="en-US" sz="2000" dirty="0" smtClean="0"/>
              <a:t>      A brief but popular poem, ROBERT HERRICK’s  “Upon Julia’s Clothes” often appears in anthologies. Its six lines offer a masterful imagery with a unity of purpose, rhythm, and RHYME that combine to elevate its common subject matter above its proper station. The speaker begins, “When as in silks my Julia</a:t>
            </a:r>
          </a:p>
          <a:p>
            <a:pPr algn="l"/>
            <a:r>
              <a:rPr lang="en-US" sz="2000" dirty="0" smtClean="0"/>
              <a:t>       goes,” and Herrick adds repetition in the next line, “Then, then (me thinks) how sweetly flows.” The parenthetical remark gives a touch of realism to the sentiment, while the flow of Herrick’s words imitates that of the silk he describes. The noun in the third line represents the height of sensuality, as the speaker describes what flows so sweetly, “That liquefaction of her clothes.”</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cs typeface="Arial" pitchFamily="34" charset="0"/>
              </a:rPr>
              <a:t>The Cavalier Poets</a:t>
            </a:r>
            <a:endParaRPr lang="en-US" sz="3200" dirty="0"/>
          </a:p>
        </p:txBody>
      </p:sp>
      <p:sp>
        <p:nvSpPr>
          <p:cNvPr id="3" name="عنصر نائب للمحتوى 2"/>
          <p:cNvSpPr>
            <a:spLocks noGrp="1"/>
          </p:cNvSpPr>
          <p:nvPr>
            <p:ph idx="1"/>
          </p:nvPr>
        </p:nvSpPr>
        <p:spPr/>
        <p:txBody>
          <a:bodyPr/>
          <a:lstStyle/>
          <a:p>
            <a:pPr algn="l"/>
            <a:endParaRPr lang="en-US" sz="1600" dirty="0" smtClean="0"/>
          </a:p>
          <a:p>
            <a:pPr algn="l"/>
            <a:r>
              <a:rPr lang="en-US" sz="2000" dirty="0" smtClean="0"/>
              <a:t>      </a:t>
            </a:r>
          </a:p>
          <a:p>
            <a:pPr algn="l"/>
            <a:r>
              <a:rPr lang="en-US" sz="2000" dirty="0" smtClean="0"/>
              <a:t>      Herrick’s introduction of the scientific term </a:t>
            </a:r>
            <a:r>
              <a:rPr lang="en-US" sz="2000" i="1" dirty="0" smtClean="0"/>
              <a:t>liquefaction into his obviously artistic creation evokes a </a:t>
            </a:r>
            <a:r>
              <a:rPr lang="en-US" sz="2000" dirty="0" smtClean="0"/>
              <a:t>hardy contrast and emphasizes the grace within the silks required to reduce them to a liquid, organic skin that flows about Julia’s body. The final triplet is the expression of a man exulting in woman’s beauty, as Herrick writes, </a:t>
            </a:r>
          </a:p>
          <a:p>
            <a:pPr algn="l"/>
            <a:endParaRPr lang="en-US" sz="2000" dirty="0" smtClean="0"/>
          </a:p>
          <a:p>
            <a:pPr algn="l"/>
            <a:r>
              <a:rPr lang="en-US" sz="2000" dirty="0" smtClean="0"/>
              <a:t>      Next, when I cast mine eyes and see </a:t>
            </a:r>
          </a:p>
          <a:p>
            <a:pPr algn="l"/>
            <a:r>
              <a:rPr lang="en-US" sz="2000" dirty="0" smtClean="0"/>
              <a:t>      That brave Vibration each way free; </a:t>
            </a:r>
          </a:p>
          <a:p>
            <a:pPr algn="l"/>
            <a:r>
              <a:rPr lang="en-US" sz="2000" dirty="0" smtClean="0"/>
              <a:t>      O how that glittering take me.</a:t>
            </a:r>
          </a:p>
          <a:p>
            <a:pPr algn="l"/>
            <a:endParaRPr lang="en-US" sz="16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cs typeface="Arial" pitchFamily="34" charset="0"/>
              </a:rPr>
              <a:t>The Cavalier Poets</a:t>
            </a:r>
            <a:endParaRPr lang="en-US" sz="3200" dirty="0"/>
          </a:p>
        </p:txBody>
      </p:sp>
      <p:sp>
        <p:nvSpPr>
          <p:cNvPr id="3" name="عنصر نائب للمحتوى 2"/>
          <p:cNvSpPr>
            <a:spLocks noGrp="1"/>
          </p:cNvSpPr>
          <p:nvPr>
            <p:ph idx="1"/>
          </p:nvPr>
        </p:nvSpPr>
        <p:spPr/>
        <p:txBody>
          <a:bodyPr/>
          <a:lstStyle/>
          <a:p>
            <a:endParaRPr lang="en-US" dirty="0" smtClean="0"/>
          </a:p>
          <a:p>
            <a:pPr algn="l"/>
            <a:r>
              <a:rPr lang="en-US" sz="2000" dirty="0" smtClean="0"/>
              <a:t>     The speaker notes the liberated movement of Julia’s body with a gaze that is  deliberately “cast” in Julia’s direction. The speaker remains consumed by Julia’s “brave Vibration,” seeing her body as a glittering mass that threatens to consume him, as does his passion</a:t>
            </a:r>
            <a:r>
              <a:rPr lang="en-US" sz="2000" dirty="0" smtClean="0"/>
              <a:t>.</a:t>
            </a:r>
          </a:p>
          <a:p>
            <a:pPr algn="l"/>
            <a:endParaRPr lang="en-US" sz="2000" dirty="0" smtClean="0"/>
          </a:p>
          <a:p>
            <a:pPr algn="l"/>
            <a:r>
              <a:rPr lang="en-US" sz="2000" b="1" dirty="0" smtClean="0"/>
              <a:t>Imagery</a:t>
            </a:r>
            <a:r>
              <a:rPr lang="en-US" sz="2000" dirty="0" smtClean="0"/>
              <a:t> The poem is built around an image of a woman named Julia wearing a </a:t>
            </a:r>
            <a:r>
              <a:rPr lang="en-US" sz="2000" dirty="0" smtClean="0"/>
              <a:t>free</a:t>
            </a:r>
          </a:p>
          <a:p>
            <a:pPr algn="l"/>
            <a:r>
              <a:rPr lang="en-US" sz="2000" dirty="0" smtClean="0"/>
              <a:t> </a:t>
            </a:r>
            <a:r>
              <a:rPr lang="en-US" sz="2000" dirty="0" smtClean="0"/>
              <a:t>               </a:t>
            </a:r>
            <a:r>
              <a:rPr lang="en-US" sz="2000" dirty="0" smtClean="0"/>
              <a:t>flowing silk dress. He probably picked the name ‘Julia’ to fit in with </a:t>
            </a:r>
            <a:r>
              <a:rPr lang="en-US" sz="2000" dirty="0" smtClean="0"/>
              <a:t>the</a:t>
            </a:r>
          </a:p>
          <a:p>
            <a:pPr algn="l"/>
            <a:r>
              <a:rPr lang="en-US" sz="2000" dirty="0" smtClean="0"/>
              <a:t> </a:t>
            </a:r>
            <a:r>
              <a:rPr lang="en-US" sz="2000" dirty="0" smtClean="0"/>
              <a:t>              </a:t>
            </a:r>
            <a:r>
              <a:rPr lang="en-US" sz="2000" dirty="0" smtClean="0"/>
              <a:t>picture of the flowing dress. </a:t>
            </a:r>
          </a:p>
          <a:p>
            <a:pPr algn="l"/>
            <a:r>
              <a:rPr lang="en-US" sz="2000" b="1" dirty="0" smtClean="0"/>
              <a:t>Metaphor</a:t>
            </a:r>
            <a:r>
              <a:rPr lang="en-US" sz="2000" dirty="0" smtClean="0"/>
              <a:t> The movement of the dress is compared to flowing liquid: ‘liquefaction’. </a:t>
            </a:r>
            <a:r>
              <a:rPr lang="en-US" sz="2000" dirty="0" smtClean="0"/>
              <a:t>It</a:t>
            </a:r>
          </a:p>
          <a:p>
            <a:pPr algn="l"/>
            <a:r>
              <a:rPr lang="en-US" sz="2000" dirty="0" smtClean="0"/>
              <a:t> </a:t>
            </a:r>
            <a:r>
              <a:rPr lang="en-US" sz="2000" dirty="0" smtClean="0"/>
              <a:t>              </a:t>
            </a:r>
            <a:r>
              <a:rPr lang="en-US" sz="2000" dirty="0" smtClean="0"/>
              <a:t>also glitters or shines like jewels. </a:t>
            </a:r>
          </a:p>
          <a:p>
            <a:pPr algn="l"/>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cs typeface="Arial" pitchFamily="34" charset="0"/>
              </a:rPr>
              <a:t>The Cavalier Poets</a:t>
            </a:r>
            <a:endParaRPr lang="ar-SA" sz="3200" dirty="0"/>
          </a:p>
        </p:txBody>
      </p:sp>
      <p:sp>
        <p:nvSpPr>
          <p:cNvPr id="3" name="عنصر نائب للمحتوى 2"/>
          <p:cNvSpPr>
            <a:spLocks noGrp="1"/>
          </p:cNvSpPr>
          <p:nvPr>
            <p:ph idx="1"/>
          </p:nvPr>
        </p:nvSpPr>
        <p:spPr/>
        <p:txBody>
          <a:bodyPr/>
          <a:lstStyle/>
          <a:p>
            <a:pPr algn="l"/>
            <a:r>
              <a:rPr lang="en-US" sz="2000" b="1" dirty="0" smtClean="0"/>
              <a:t>Paradox</a:t>
            </a:r>
            <a:r>
              <a:rPr lang="en-US" sz="2000" dirty="0" smtClean="0"/>
              <a:t> [apparent contradiction] Silk, a solid material, is compared to </a:t>
            </a:r>
            <a:r>
              <a:rPr lang="en-US" sz="2000" dirty="0" smtClean="0"/>
              <a:t>something</a:t>
            </a:r>
          </a:p>
          <a:p>
            <a:pPr algn="l"/>
            <a:r>
              <a:rPr lang="en-US" sz="2000" dirty="0" smtClean="0"/>
              <a:t> </a:t>
            </a:r>
            <a:r>
              <a:rPr lang="en-US" sz="2000" dirty="0" smtClean="0"/>
              <a:t>               </a:t>
            </a:r>
            <a:r>
              <a:rPr lang="en-US" sz="2000" dirty="0" smtClean="0"/>
              <a:t>liquid. </a:t>
            </a:r>
          </a:p>
          <a:p>
            <a:pPr algn="l"/>
            <a:r>
              <a:rPr lang="en-US" sz="2000" b="1" dirty="0" smtClean="0"/>
              <a:t>Assonance</a:t>
            </a:r>
            <a:r>
              <a:rPr lang="en-US" sz="2000" dirty="0" smtClean="0"/>
              <a:t> Notice the musical effect of vowel repetition in the second and </a:t>
            </a:r>
            <a:r>
              <a:rPr lang="en-US" sz="2000" dirty="0" smtClean="0"/>
              <a:t>fourth</a:t>
            </a:r>
          </a:p>
          <a:p>
            <a:pPr algn="l"/>
            <a:r>
              <a:rPr lang="en-US" sz="2000" dirty="0" smtClean="0"/>
              <a:t> </a:t>
            </a:r>
            <a:r>
              <a:rPr lang="en-US" sz="2000" dirty="0" smtClean="0"/>
              <a:t>               </a:t>
            </a:r>
            <a:r>
              <a:rPr lang="en-US" sz="2000" dirty="0" smtClean="0"/>
              <a:t>lines where the ‘e’ sound is repeated. </a:t>
            </a:r>
          </a:p>
          <a:p>
            <a:pPr algn="l"/>
            <a:r>
              <a:rPr lang="en-US" sz="2000" b="1" dirty="0" smtClean="0"/>
              <a:t>Consonance</a:t>
            </a:r>
            <a:r>
              <a:rPr lang="en-US" sz="2000" dirty="0" smtClean="0"/>
              <a:t> [repetition of a consonant sound anywhere in a word</a:t>
            </a:r>
            <a:r>
              <a:rPr lang="en-US" sz="2000" dirty="0" smtClean="0"/>
              <a:t>] The </a:t>
            </a:r>
            <a:r>
              <a:rPr lang="en-US" sz="2000" dirty="0" smtClean="0"/>
              <a:t>six ‘l’ </a:t>
            </a:r>
            <a:r>
              <a:rPr lang="en-US" sz="2000" dirty="0" smtClean="0"/>
              <a:t>sounds</a:t>
            </a:r>
          </a:p>
          <a:p>
            <a:pPr algn="l"/>
            <a:r>
              <a:rPr lang="en-US" sz="2000" dirty="0" smtClean="0"/>
              <a:t> </a:t>
            </a:r>
            <a:r>
              <a:rPr lang="en-US" sz="2000" dirty="0" smtClean="0"/>
              <a:t>               </a:t>
            </a:r>
            <a:r>
              <a:rPr lang="en-US" sz="2000" dirty="0" smtClean="0"/>
              <a:t>of the first stanza emphasise the flowing or liquid movement of the </a:t>
            </a:r>
            <a:r>
              <a:rPr lang="en-US" sz="2000" dirty="0" smtClean="0"/>
              <a:t>silk</a:t>
            </a:r>
          </a:p>
          <a:p>
            <a:pPr algn="l"/>
            <a:r>
              <a:rPr lang="en-US" sz="2000" dirty="0" smtClean="0"/>
              <a:t> </a:t>
            </a:r>
            <a:r>
              <a:rPr lang="en-US" sz="2000" dirty="0" smtClean="0"/>
              <a:t>               dress</a:t>
            </a:r>
            <a:r>
              <a:rPr lang="en-US" sz="2000" dirty="0" smtClean="0"/>
              <a:t>.</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1550</TotalTime>
  <Words>1240</Words>
  <Application>Microsoft Office PowerPoint</Application>
  <PresentationFormat>A4 Paper (210x297 mm)‎</PresentationFormat>
  <Paragraphs>75</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Lecture 12</vt:lpstr>
      <vt:lpstr>The Cavalier Poets</vt:lpstr>
      <vt:lpstr>The Cavalier Poets </vt:lpstr>
      <vt:lpstr>The Cavalier Poets</vt:lpstr>
      <vt:lpstr>The Cavalier Poets</vt:lpstr>
      <vt:lpstr>The Cavalier Poets</vt:lpstr>
      <vt:lpstr>الشريحة 8</vt:lpstr>
      <vt:lpstr>The Cavalier Poets</vt:lpstr>
      <vt:lpstr>The Cavalier Poets</vt:lpstr>
      <vt:lpstr>The Cavalier Poets</vt:lpstr>
      <vt:lpstr>The Cavalier Poets</vt:lpstr>
      <vt:lpstr>The Cavalier Poets</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malnaimi</cp:lastModifiedBy>
  <cp:revision>120</cp:revision>
  <dcterms:created xsi:type="dcterms:W3CDTF">2009-10-14T19:14:34Z</dcterms:created>
  <dcterms:modified xsi:type="dcterms:W3CDTF">2011-04-30T07:29:51Z</dcterms:modified>
</cp:coreProperties>
</file>