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68" r:id="rId5"/>
    <p:sldId id="283" r:id="rId6"/>
    <p:sldId id="269" r:id="rId7"/>
    <p:sldId id="270" r:id="rId8"/>
    <p:sldId id="272" r:id="rId9"/>
    <p:sldId id="273" r:id="rId10"/>
    <p:sldId id="279" r:id="rId11"/>
    <p:sldId id="271" r:id="rId12"/>
    <p:sldId id="275" r:id="rId13"/>
    <p:sldId id="276" r:id="rId14"/>
    <p:sldId id="277" r:id="rId15"/>
    <p:sldId id="278" r:id="rId16"/>
    <p:sldId id="281" r:id="rId17"/>
    <p:sldId id="282" r:id="rId18"/>
    <p:sldId id="280" r:id="rId19"/>
    <p:sldId id="28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74" d="100"/>
          <a:sy n="74" d="100"/>
        </p:scale>
        <p:origin x="-870" y="-9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a:t>
            </a:r>
            <a:r>
              <a:rPr lang="en-US" sz="3200" spc="-150" dirty="0" smtClean="0">
                <a:solidFill>
                  <a:srgbClr val="376092"/>
                </a:solidFill>
                <a:latin typeface="ae_AlMateen" pitchFamily="2" charset="-78"/>
                <a:cs typeface="ae_AlMateen" pitchFamily="2" charset="-78"/>
              </a:rPr>
              <a:t> 13</a:t>
            </a:r>
          </a:p>
        </p:txBody>
      </p:sp>
      <p:sp>
        <p:nvSpPr>
          <p:cNvPr id="6147" name="Subtitle 5"/>
          <p:cNvSpPr>
            <a:spLocks noGrp="1"/>
          </p:cNvSpPr>
          <p:nvPr>
            <p:ph type="subTitle" idx="1"/>
          </p:nvPr>
        </p:nvSpPr>
        <p:spPr>
          <a:xfrm>
            <a:off x="990600" y="3886200"/>
            <a:ext cx="7429500" cy="838200"/>
          </a:xfrm>
        </p:spPr>
        <p:txBody>
          <a:bodyPr/>
          <a:lstStyle/>
          <a:p>
            <a:pPr eaLnBrk="1" hangingPunct="1"/>
            <a:r>
              <a:rPr lang="en-US" b="1" dirty="0" smtClean="0"/>
              <a:t>Humanism in the Renaissance</a:t>
            </a:r>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b="1" dirty="0" smtClean="0"/>
          </a:p>
          <a:p>
            <a:pPr algn="l"/>
            <a:r>
              <a:rPr lang="en-US" sz="2000" b="1" dirty="0" smtClean="0"/>
              <a:t>       Emergence of Humanism :</a:t>
            </a:r>
          </a:p>
          <a:p>
            <a:pPr algn="l"/>
            <a:r>
              <a:rPr lang="en-US" sz="2000" dirty="0" smtClean="0"/>
              <a:t>       Books helped to spread awareness of a new philosophy that emerged when Renaissance scholars known as humanists returned to the works of ancient writers. Previously, during the Middle Ages, scholars had been guided by the teachings of the church, and people had concerned themselves with actions leading to heavenly rewards. The writings of ancient, Greece and Rome, called the "classics," had been greatly ignored. To study the classics, humanists learned to read Greek and ancient Latin, and they sought out manuscripts that had lain undisturbed for nearly 2,000 years. </a:t>
            </a:r>
          </a:p>
          <a:p>
            <a:pPr algn="l"/>
            <a:r>
              <a:rPr lang="en-US" sz="2000" dirty="0" smtClean="0"/>
              <a:t>      The humanists rediscovered writings on scientific matters, government, rhetoric, philosophy, and art. They were influenced by the knowledge of these ancient civilizations and by the emphasis placed on man, his intellect, and his life on Earth. </a:t>
            </a:r>
          </a:p>
          <a:p>
            <a:pPr algn="l"/>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b="1" dirty="0" smtClean="0"/>
          </a:p>
          <a:p>
            <a:pPr algn="l"/>
            <a:r>
              <a:rPr lang="en-US" sz="2000" b="1" dirty="0" smtClean="0"/>
              <a:t>      The Humanist Philosophy :</a:t>
            </a:r>
          </a:p>
          <a:p>
            <a:pPr algn="l"/>
            <a:r>
              <a:rPr lang="en-US" sz="2000" dirty="0" smtClean="0"/>
              <a:t>      The new interest in secular life led to beliefs about education and society that came from Greece and Rome. The secular, humanist idea held that the church should not rule civic matters, but should guide only spiritual matters. The church disdained the accumulation of wealth and worldly goods, supported a strong but limited education, and believed that moral and ethical behavior was dictated by scripture. Humanists, however, believed that wealth enabled them to do fine, noble deeds, that good citizens needed a good, well-rounded education (such as that advocated by the Greeks and Romans), and that moral and ethical issues were related more to secular society than to spiritual concerns.</a:t>
            </a: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صورة 7" descr="http://www.learner.org/interactives/renaissance/images/print2.gif"/>
          <p:cNvPicPr>
            <a:picLocks noChangeAspect="1" noChangeArrowheads="1"/>
          </p:cNvPicPr>
          <p:nvPr/>
        </p:nvPicPr>
        <p:blipFill>
          <a:blip r:embed="rId2"/>
          <a:srcRect/>
          <a:stretch>
            <a:fillRect/>
          </a:stretch>
        </p:blipFill>
        <p:spPr bwMode="auto">
          <a:xfrm>
            <a:off x="1143000" y="938212"/>
            <a:ext cx="8077200" cy="462438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b="1" dirty="0" smtClean="0"/>
          </a:p>
          <a:p>
            <a:pPr algn="l"/>
            <a:r>
              <a:rPr lang="en-US" sz="2000" b="1" dirty="0" smtClean="0"/>
              <a:t>     Rebirth of Classical Studies :</a:t>
            </a:r>
          </a:p>
          <a:p>
            <a:pPr algn="l"/>
            <a:endParaRPr lang="en-US" sz="2000" dirty="0" smtClean="0"/>
          </a:p>
          <a:p>
            <a:pPr algn="l"/>
            <a:r>
              <a:rPr lang="en-US" sz="2000" dirty="0" smtClean="0"/>
              <a:t>     The rebirth of classical studies contributed to the development of all forms of art during the Renaissance. Literature was probably the first to show signs of classical influence. The Italian poet </a:t>
            </a:r>
            <a:r>
              <a:rPr lang="en-US" sz="2000" u="sng" dirty="0" smtClean="0"/>
              <a:t>Petrarch</a:t>
            </a:r>
            <a:r>
              <a:rPr lang="en-US" sz="2000" dirty="0" smtClean="0"/>
              <a:t> (1304-1374) delighted in studying the works of </a:t>
            </a:r>
            <a:r>
              <a:rPr lang="en-US" sz="2000" u="sng" dirty="0" smtClean="0"/>
              <a:t>Cicero</a:t>
            </a:r>
            <a:r>
              <a:rPr lang="en-US" sz="2000" dirty="0" smtClean="0"/>
              <a:t> and </a:t>
            </a:r>
            <a:r>
              <a:rPr lang="en-US" sz="2000" u="sng" dirty="0" smtClean="0"/>
              <a:t>Virgil</a:t>
            </a:r>
            <a:r>
              <a:rPr lang="en-US" sz="2000" dirty="0" smtClean="0"/>
              <a:t>, two great writers of the Roman age, and he modeled some of his own writings on their works. Although he often wrote in Latin, attempting to imitate Cicero's style, Petrarch is most renowned for his poetry in Italian. As one of the first humanists, and as a writer held in high esteem in his own time, he influenced the spread of humanism--first among his admirers, and later throughout the European world.</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dirty="0" smtClean="0"/>
          </a:p>
          <a:p>
            <a:pPr algn="l"/>
            <a:endParaRPr lang="en-US" sz="2000" dirty="0" smtClean="0"/>
          </a:p>
          <a:p>
            <a:pPr algn="l"/>
            <a:r>
              <a:rPr lang="en-US" sz="2000" dirty="0" smtClean="0"/>
              <a:t>      The defining concept of the Renaissance was </a:t>
            </a:r>
            <a:r>
              <a:rPr lang="en-US" sz="2000" i="1" dirty="0" smtClean="0"/>
              <a:t>humanism,</a:t>
            </a:r>
            <a:r>
              <a:rPr lang="en-US" sz="2000" dirty="0" smtClean="0"/>
              <a:t> a literary movement that began in Italy during the fourteenth century. Humanism was a distinct movement because it broke from the medieval tradition of having pious religious motivation for creating art or works of literature. Humanist writers were concerned with worldly or secular  subjects rather than strictly religious themes. Such emphasis on the mundane was the result of a more materialistic view of the world. Unlike the Medieval Era, Renaissance people were concerned with </a:t>
            </a:r>
            <a:r>
              <a:rPr lang="en-US" sz="2000" u="sng" dirty="0" smtClean="0"/>
              <a:t>money</a:t>
            </a:r>
            <a:r>
              <a:rPr lang="en-US" sz="2000" dirty="0" smtClean="0"/>
              <a:t> and </a:t>
            </a:r>
            <a:r>
              <a:rPr lang="en-US" sz="2000" u="sng" dirty="0" smtClean="0"/>
              <a:t>the enjoyment of life</a:t>
            </a:r>
            <a:r>
              <a:rPr lang="en-US" sz="2000" dirty="0" smtClean="0"/>
              <a:t> and all its </a:t>
            </a:r>
            <a:r>
              <a:rPr lang="en-US" sz="2000" u="sng" dirty="0" smtClean="0"/>
              <a:t>worldly pleasures</a:t>
            </a:r>
            <a:r>
              <a:rPr lang="en-US" sz="2000" dirty="0" smtClean="0"/>
              <a:t>. Humanist writers </a:t>
            </a:r>
            <a:r>
              <a:rPr lang="en-US" sz="2000" u="sng" dirty="0" smtClean="0"/>
              <a:t>glorified the individual </a:t>
            </a:r>
            <a:r>
              <a:rPr lang="en-US" sz="2000" dirty="0" smtClean="0"/>
              <a:t>and believed that </a:t>
            </a:r>
            <a:r>
              <a:rPr lang="en-US" sz="2000" u="sng" dirty="0" smtClean="0"/>
              <a:t>man was the measure of all things and had unlimited potential</a:t>
            </a:r>
            <a:r>
              <a:rPr lang="en-US" sz="2000" dirty="0" smtClean="0"/>
              <a:t>. </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endParaRPr lang="en-US" dirty="0" smtClean="0"/>
          </a:p>
          <a:p>
            <a:pPr algn="l"/>
            <a:r>
              <a:rPr lang="en-US" sz="2000" dirty="0" smtClean="0"/>
              <a:t>      Humanist writers sought to understand human nature through a study of classical writers such as </a:t>
            </a:r>
            <a:r>
              <a:rPr lang="en-US" sz="2000" u="sng" dirty="0" smtClean="0"/>
              <a:t>Plato</a:t>
            </a:r>
            <a:r>
              <a:rPr lang="en-US" sz="2000" dirty="0" smtClean="0"/>
              <a:t> and </a:t>
            </a:r>
            <a:r>
              <a:rPr lang="en-US" sz="2000" u="sng" dirty="0" smtClean="0"/>
              <a:t>Aristotle</a:t>
            </a:r>
            <a:r>
              <a:rPr lang="en-US" sz="2000" dirty="0" smtClean="0"/>
              <a:t>. They believed that the classical writers of Ancient Greece and Rome could teach important ideas about life, </a:t>
            </a:r>
            <a:r>
              <a:rPr lang="en-US" sz="2000" u="sng" dirty="0" smtClean="0"/>
              <a:t>love, and beauty</a:t>
            </a:r>
            <a:r>
              <a:rPr lang="en-US" sz="2000" dirty="0" smtClean="0"/>
              <a:t>. The revival of interest in the classical models of Greece and Rome was centered primarily among the educated people of the Italian city-states and focused on literature and writing. </a:t>
            </a:r>
          </a:p>
          <a:p>
            <a:pPr algn="l"/>
            <a:endParaRPr lang="en-US" sz="2000" dirty="0" smtClean="0"/>
          </a:p>
          <a:p>
            <a:pPr algn="l"/>
            <a:r>
              <a:rPr lang="en-US" sz="2000" dirty="0" smtClean="0"/>
              <a:t>      During the Middle Ages in Western Europe, Latin was the language of the Church and the educated people. The Humanist writers began to use the </a:t>
            </a:r>
            <a:r>
              <a:rPr lang="en-US" sz="2000" i="1" dirty="0" smtClean="0"/>
              <a:t>vernacular</a:t>
            </a:r>
            <a:r>
              <a:rPr lang="en-US" sz="2000" dirty="0" smtClean="0"/>
              <a:t>, the national languages of a country, in addition to Latin. </a:t>
            </a:r>
          </a:p>
          <a:p>
            <a:pPr algn="l"/>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r>
              <a:rPr lang="en-US" sz="2000" dirty="0" smtClean="0"/>
              <a:t>      </a:t>
            </a:r>
            <a:r>
              <a:rPr lang="en-US" sz="2000" b="1" dirty="0" smtClean="0"/>
              <a:t>Some important Italian Humanists are</a:t>
            </a:r>
            <a:r>
              <a:rPr lang="en-US" sz="2000" dirty="0" smtClean="0"/>
              <a:t>: </a:t>
            </a:r>
          </a:p>
          <a:p>
            <a:pPr algn="l"/>
            <a:r>
              <a:rPr lang="en-US" sz="2000" b="1" dirty="0" smtClean="0"/>
              <a:t>      1 - Giovanni Pico della Mirandola</a:t>
            </a:r>
            <a:r>
              <a:rPr lang="en-US" sz="2000" dirty="0" smtClean="0"/>
              <a:t> (1463-1494) was an Italian who lived in Florence and who expressed in his writings </a:t>
            </a:r>
            <a:r>
              <a:rPr lang="en-US" sz="2000" u="sng" dirty="0" smtClean="0"/>
              <a:t>the belief that there were no limits to what man could accomplish.</a:t>
            </a:r>
          </a:p>
          <a:p>
            <a:pPr algn="l"/>
            <a:r>
              <a:rPr lang="en-US" sz="2000" b="1" dirty="0" smtClean="0"/>
              <a:t>      2 - Francesco Petrarca,</a:t>
            </a:r>
            <a:r>
              <a:rPr lang="en-US" sz="2000" dirty="0" smtClean="0"/>
              <a:t> known as Petrarch (1304-1374) was the </a:t>
            </a:r>
            <a:r>
              <a:rPr lang="en-US" sz="2000" u="sng" dirty="0" smtClean="0"/>
              <a:t>Father of Humanism</a:t>
            </a:r>
            <a:r>
              <a:rPr lang="en-US" sz="2000" dirty="0" smtClean="0"/>
              <a:t>, a Florentine who spent his youth in Tuscany and lived in Milan and Venice. He was a collector of old manuscripts and through his efforts the speeches of Cicero and the poems of Homer and Virgil became known to Western Europe. Petrarch's works also led to the rise of people known as </a:t>
            </a:r>
            <a:r>
              <a:rPr lang="en-US" sz="2000" i="1" dirty="0" smtClean="0"/>
              <a:t>Civic Humanists</a:t>
            </a:r>
            <a:r>
              <a:rPr lang="en-US" sz="2000" dirty="0" smtClean="0"/>
              <a:t>, or those individuals who were </a:t>
            </a:r>
            <a:r>
              <a:rPr lang="en-US" sz="2000" u="sng" dirty="0" smtClean="0"/>
              <a:t>civic-minded and looked to the governments of the ancient worlds for inspiration</a:t>
            </a:r>
            <a:r>
              <a:rPr lang="en-US" sz="2000" dirty="0" smtClean="0"/>
              <a:t>. Petrarch also wrote sonnets in Italian. Many of these sonnets expressed his love for the beautiful Laura. His sonnets greatly influenced other writers of the time.</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b="1" dirty="0" smtClean="0"/>
          </a:p>
          <a:p>
            <a:pPr algn="l"/>
            <a:r>
              <a:rPr lang="en-US" sz="2000" b="1" dirty="0" smtClean="0"/>
              <a:t>     3 - Leonardo Bruni </a:t>
            </a:r>
            <a:r>
              <a:rPr lang="en-US" sz="2000" dirty="0" smtClean="0"/>
              <a:t>(1369-1444), who wrote a biography of Cicero, encouraged people to become active in the political as well as the cultural life of their cities. He was a historian who today is most famous for </a:t>
            </a:r>
            <a:r>
              <a:rPr lang="en-US" sz="2000" i="1" dirty="0" smtClean="0"/>
              <a:t>The History of the Florentine Peoples</a:t>
            </a:r>
            <a:r>
              <a:rPr lang="en-US" sz="2000" dirty="0" smtClean="0"/>
              <a:t>, a 12-volume work. He was also the Chancellor of Florence from 1427 until 1444.</a:t>
            </a:r>
          </a:p>
          <a:p>
            <a:pPr lvl="0" algn="l"/>
            <a:r>
              <a:rPr lang="en-US" sz="2000" b="1" dirty="0" smtClean="0"/>
              <a:t>      4 - Giovanni Boccaccio</a:t>
            </a:r>
            <a:r>
              <a:rPr lang="en-US" sz="2000" dirty="0" smtClean="0"/>
              <a:t> (1313-1375) wrote </a:t>
            </a:r>
            <a:r>
              <a:rPr lang="en-US" sz="2000" i="1" dirty="0" smtClean="0"/>
              <a:t>The Decameron</a:t>
            </a:r>
            <a:r>
              <a:rPr lang="en-US" sz="2000" dirty="0" smtClean="0"/>
              <a:t>. These hundred short stories were related by a group of young men and women who fled to a villa outside Florence to escape the Black Death. Boccaccio's work is considered to be the best prose of the Renaissance.</a:t>
            </a:r>
          </a:p>
          <a:p>
            <a:pPr lvl="0" algn="l"/>
            <a:r>
              <a:rPr lang="en-US" sz="2000" b="1" dirty="0" smtClean="0"/>
              <a:t>      5 - Baldassare Castiglione</a:t>
            </a:r>
            <a:r>
              <a:rPr lang="en-US" sz="2000" dirty="0" smtClean="0"/>
              <a:t> (1478-1529) wrote one of the most widely read books, </a:t>
            </a:r>
            <a:r>
              <a:rPr lang="en-US" sz="2000" i="1" dirty="0" smtClean="0"/>
              <a:t>The Courtier</a:t>
            </a:r>
            <a:r>
              <a:rPr lang="en-US" sz="2000" dirty="0" smtClean="0"/>
              <a:t>, which set forth the criteria on </a:t>
            </a:r>
            <a:r>
              <a:rPr lang="en-US" sz="2000" u="sng" dirty="0" smtClean="0"/>
              <a:t>how to be the ideal Renaissance man</a:t>
            </a:r>
            <a:r>
              <a:rPr lang="en-US" sz="2000" dirty="0" smtClean="0"/>
              <a:t>. Castiglione's ideal courtier was a well-educated, mannered aristocrat who was a master in many fields from poetry to music to sports.</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t>
            </a:r>
          </a:p>
          <a:p>
            <a:pPr algn="l"/>
            <a:r>
              <a:rPr lang="en-US" sz="2000" dirty="0" smtClean="0"/>
              <a:t>      Humanism had far-reaching effects throughout Italy and Europe. The advent of humanism </a:t>
            </a:r>
            <a:r>
              <a:rPr lang="en-US" sz="2000" u="sng" dirty="0" smtClean="0"/>
              <a:t>ended the church dominance</a:t>
            </a:r>
            <a:r>
              <a:rPr lang="en-US" sz="2000" dirty="0" smtClean="0"/>
              <a:t> of written history. Humanist writers secularized the view of history by writing from a non-religious viewpoint. </a:t>
            </a:r>
          </a:p>
          <a:p>
            <a:pPr algn="l"/>
            <a:endParaRPr lang="en-US" sz="2000" dirty="0" smtClean="0"/>
          </a:p>
          <a:p>
            <a:pPr algn="l"/>
            <a:r>
              <a:rPr lang="en-US" sz="2000" dirty="0" smtClean="0"/>
              <a:t>      The Humanists also had a great effect on education. They believed that education </a:t>
            </a:r>
            <a:r>
              <a:rPr lang="en-US" sz="2000" u="sng" dirty="0" smtClean="0"/>
              <a:t>stimulated the creative powers of the individual</a:t>
            </a:r>
            <a:r>
              <a:rPr lang="en-US" sz="2000" dirty="0" smtClean="0"/>
              <a:t>. They supported studying grammar, poetry, and history, as well as mathematics, astronomy, and music. Humanists promoted the concept of the well-rounded, or Renaissance man, who was proficient (well skilled) in both intellectual and physical endeavors. </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rtl="1"/>
            <a:endParaRPr lang="en-US" sz="2000" dirty="0" smtClean="0"/>
          </a:p>
          <a:p>
            <a:pPr algn="l" rtl="1"/>
            <a:r>
              <a:rPr lang="en-US" sz="2000" dirty="0" smtClean="0"/>
              <a:t>Humanism is a concept that has changed since the sixteenth century. </a:t>
            </a:r>
            <a:r>
              <a:rPr lang="en-US" sz="2000" u="sng" dirty="0" smtClean="0"/>
              <a:t>Its original meaning was the belief in the validity of the human spirit that coincided with piety for God</a:t>
            </a:r>
            <a:r>
              <a:rPr lang="en-US" sz="2000" dirty="0" smtClean="0"/>
              <a:t>. </a:t>
            </a:r>
            <a:r>
              <a:rPr lang="en-US" sz="2000" u="sng" dirty="0" smtClean="0"/>
              <a:t>Now, humanism refers to the glorification of man</a:t>
            </a:r>
            <a:r>
              <a:rPr lang="en-US" sz="2000" dirty="0" smtClean="0"/>
              <a:t>. The passing of time has transformed the concept of love, also. In our present society, one "loves" pizza or one "loves" a spouse. </a:t>
            </a:r>
          </a:p>
          <a:p>
            <a:pPr algn="l"/>
            <a:r>
              <a:rPr lang="en-US" sz="2000" dirty="0" smtClean="0"/>
              <a:t>Currently, love encompasses a vast majority of ideas and intensities. The sonnets </a:t>
            </a:r>
          </a:p>
          <a:p>
            <a:pPr algn="l"/>
            <a:r>
              <a:rPr lang="en-US" sz="2000" dirty="0" smtClean="0"/>
              <a:t>and poems of Surrey, Sidney, Spenser, and Wyatt consider love as a consuming </a:t>
            </a:r>
          </a:p>
          <a:p>
            <a:pPr algn="l"/>
            <a:r>
              <a:rPr lang="en-US" sz="2000" dirty="0" smtClean="0"/>
              <a:t>passion. To the sixteenth century poet, love is a powerful force that creates misery, </a:t>
            </a:r>
          </a:p>
          <a:p>
            <a:pPr algn="l"/>
            <a:r>
              <a:rPr lang="en-US" sz="2000" dirty="0" smtClean="0"/>
              <a:t>but surpasses the pain to be a worthy endeavor. Love is a personified superior entity </a:t>
            </a:r>
          </a:p>
          <a:p>
            <a:pPr algn="l"/>
            <a:r>
              <a:rPr lang="en-US" sz="2000" dirty="0" smtClean="0"/>
              <a:t>which must be obeyed. In Wyatt's The Love That in My Thought Doth Harbor, love is </a:t>
            </a:r>
          </a:p>
          <a:p>
            <a:pPr algn="l"/>
            <a:r>
              <a:rPr lang="en-US" sz="2000" dirty="0" smtClean="0"/>
              <a:t>his "master" (441; ln. 12). His master controls his heart, and endeavors to reign. </a:t>
            </a:r>
          </a:p>
          <a:p>
            <a:pPr algn="l"/>
            <a:r>
              <a:rPr lang="en-US" sz="2000" dirty="0" smtClean="0"/>
              <a:t>Even when love retreats in fear from shame the poet still supports him.</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In Astrophil and Stella, love's decrees must be followed, since they have such power (Sidney 460; sonnet 2, ln. 4). Love can act such as wringing (squeeze or twist) one's heart and giving wounds (Surrey 452; ln. 6; Sidney 460; sonnet 2, ln. 2). Love possesses one's self to produce much affliction (pain). Wyatt wrote a</a:t>
            </a:r>
            <a:br>
              <a:rPr lang="en-US" sz="2000" dirty="0" smtClean="0"/>
            </a:br>
            <a:r>
              <a:rPr lang="en-US" sz="2000" dirty="0" smtClean="0"/>
              <a:t>poem, Farewell Love, to express his tumultuous emotions. He desired for love to leave him after years of suffering at love's mercy (Wyatt 440). In My Lute, Awake, Wyatt addresses </a:t>
            </a:r>
            <a:r>
              <a:rPr lang="en-US" sz="2000" u="sng" dirty="0" smtClean="0"/>
              <a:t>love as an illness</a:t>
            </a:r>
            <a:r>
              <a:rPr lang="en-US" sz="2000" dirty="0" smtClean="0"/>
              <a:t>: "I am past remedy" (442; ln.14). Wyatt also desires to watch his former love suffer for the pain she inflicted on him. Surrey considers love the reason for his discomfort in Alas! So All Things Now Do Hold Their Peace (452; ln. 11). Sidney endeavors to ignore love, yet at the same time "with a feeling skill I paint my hell" (460; sonnet 2, ln. 13-4). Love's pain produces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t>
            </a:r>
          </a:p>
          <a:p>
            <a:pPr algn="l"/>
            <a:r>
              <a:rPr lang="en-US" sz="2000" dirty="0" smtClean="0"/>
              <a:t>      a type of hell and a disease for those ensnared (trapped) that cannot be ignored. The misery love produces cannot surpass the benefit of love. Surrey considers love his lord and writes "Yet from my lord shall not my foot remove: Sweet is the death that taketh end by love" (451; ln. 13-4). Death is even pleasurable if caused from love. Sidney addresses love by writing, "I call it praise to suffer tyranny" (460; ln. 11). Later in Astrophil and Stella, Sidney says that love's effect caused anguish (extreme anxiety), but that "the cause more sweet could be" (471; sonnet 87, ln. 12-3). The rule of love is still worthy of praise, regardless of the affliction.</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According to Spenser's Amoretti, "love is the lesson which the Lord us taught" (737; sonnet 68, ln. 14). Love would be desirous because God uses it to teach us. Love painfully invaded the lives of the poets, but resulted in an eventual joy, even if the joy was at death. Love dominated their poetry as it dominated their lives. Today, our spouses may afflict our emotions, but love of pizza will probably never leave a deep emotional attachment. Our society has downgraded love in our life from what was considered the normal experience. Despite the hermeneutical transformation applied to the concept of love, the words of the nineteenth century poet Tennyson ring true today as they would have in the sixteenth century: "'tis better to have loved and lost, than to have never loved at all" (qtd. in Stevenson 1463). </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a:xfrm>
            <a:off x="457200" y="1676400"/>
            <a:ext cx="8915400" cy="4525963"/>
          </a:xfrm>
        </p:spPr>
        <p:txBody>
          <a:bodyPr/>
          <a:lstStyle/>
          <a:p>
            <a:pPr algn="l"/>
            <a:endParaRPr lang="en-US" sz="2000" dirty="0" smtClean="0"/>
          </a:p>
          <a:p>
            <a:pPr algn="l"/>
            <a:r>
              <a:rPr lang="en-US" sz="2000" dirty="0" smtClean="0"/>
              <a:t>      In the Renaissance, the highest cultural values were usually associated with active involvement in public life, in moral, political, and military action, and in service to the state. Of course, the traditional religious values coexisted with the new secular values; in fact, some of the most important Humanists, like </a:t>
            </a:r>
            <a:r>
              <a:rPr lang="en-US" sz="2000" u="sng" dirty="0" smtClean="0"/>
              <a:t>Erasmus</a:t>
            </a:r>
            <a:r>
              <a:rPr lang="en-US" sz="2000" dirty="0" smtClean="0"/>
              <a:t>, were Churchmen. Also, individual achievement, breadth of knowledge, and personal aspiration (as personified by Doctor Faustus) were valued. The concept of the "Renaissance Man" refers to an individual who, in addition to participating actively in the affairs of public life, possesses knowledge of and skill in many subject areas. (Such figures included Leonardo Da Vinci and John Milton, as well as Francis Bacon, who had declared, "I have taken all knowledge to be my province.") </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t>
            </a:r>
            <a:r>
              <a:rPr lang="en-US" sz="2400" dirty="0" smtClean="0"/>
              <a:t>Nevertheless, individual aspiration was not the major concern of Renaissance Humanists, who focused rather on teaching people how to participate in and rule a society (though only the nobility and some members of the middle class were included in this ideal). Overall, in consciously attempting to revive the thought and culture of classical antiquity, perhaps the most important value the Humanists extracted from their studies of classical literature, history, and moral philosophy was the social nature of humanity. </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800" dirty="0" smtClean="0"/>
              <a:t>Humanism in the Renaissance</a:t>
            </a:r>
            <a:endParaRPr lang="en-US" sz="28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 common oversimplification of Humanism suggests that it gave renewed emphasis to life in this world instead of to the otherworldly, spiritual life associated with the Middle Ages. Oversimplified as it is, there is nevertheless truth to the idea that Renaissance Humanists placed great emphasis upon the dignity of man and upon the expanded possibilities of human life in this world. For the most part, it regarded human beings as social creatures who could create meaningful lives only in association with other social beings. </a:t>
            </a:r>
          </a:p>
          <a:p>
            <a:pPr algn="l"/>
            <a:r>
              <a:rPr lang="en-US" sz="2000" dirty="0" smtClean="0"/>
              <a:t>     </a:t>
            </a:r>
          </a:p>
          <a:p>
            <a:pPr algn="l"/>
            <a:r>
              <a:rPr lang="en-US" sz="2000" dirty="0" smtClean="0"/>
              <a:t>      In the terms used in the Renaissance itself, Humanism represented a shift from the "contemplative life" to the "active life." In the Middle Ages, great value had often been attached to the life of contemplation and religious devotion, away from the world (though this ideal applied to only a small number of people).</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dirty="0" smtClean="0"/>
              <a:t>Humanism in the Renaissance</a:t>
            </a:r>
            <a:endParaRPr lang="en-US" sz="3200" dirty="0"/>
          </a:p>
        </p:txBody>
      </p:sp>
      <p:sp>
        <p:nvSpPr>
          <p:cNvPr id="3" name="عنصر نائب للمحتوى 2"/>
          <p:cNvSpPr>
            <a:spLocks noGrp="1"/>
          </p:cNvSpPr>
          <p:nvPr>
            <p:ph idx="1"/>
          </p:nvPr>
        </p:nvSpPr>
        <p:spPr/>
        <p:txBody>
          <a:bodyPr/>
          <a:lstStyle/>
          <a:p>
            <a:endParaRPr lang="en-US" dirty="0" smtClean="0"/>
          </a:p>
          <a:p>
            <a:pPr algn="l"/>
            <a:r>
              <a:rPr lang="en-US" sz="2400" b="1" u="sng" dirty="0" smtClean="0"/>
              <a:t>Humanism :</a:t>
            </a:r>
          </a:p>
          <a:p>
            <a:pPr algn="l"/>
            <a:endParaRPr lang="en-US" sz="2400" u="sng" dirty="0" smtClean="0"/>
          </a:p>
          <a:p>
            <a:pPr algn="l"/>
            <a:r>
              <a:rPr lang="en-US" sz="2400" dirty="0" smtClean="0"/>
              <a:t> An </a:t>
            </a:r>
            <a:r>
              <a:rPr lang="en-US" sz="2400" dirty="0" smtClean="0"/>
              <a:t>intellectual movement originating in </a:t>
            </a:r>
            <a:r>
              <a:rPr lang="en-US" sz="2400" dirty="0" smtClean="0"/>
              <a:t>renaissance  Italy that </a:t>
            </a:r>
          </a:p>
          <a:p>
            <a:pPr algn="l"/>
            <a:r>
              <a:rPr lang="en-US" sz="2400" dirty="0" smtClean="0"/>
              <a:t>encouraged </a:t>
            </a:r>
            <a:r>
              <a:rPr lang="en-US" sz="2400" dirty="0" smtClean="0"/>
              <a:t>the fresh study of classical </a:t>
            </a:r>
            <a:r>
              <a:rPr lang="en-US" sz="2400" dirty="0" smtClean="0"/>
              <a:t>literature</a:t>
            </a:r>
            <a:r>
              <a:rPr lang="en-US" sz="2400" dirty="0" smtClean="0"/>
              <a:t>, and which </a:t>
            </a:r>
            <a:endParaRPr lang="en-US" sz="2400" dirty="0" smtClean="0"/>
          </a:p>
          <a:p>
            <a:pPr algn="l"/>
            <a:r>
              <a:rPr lang="en-US" sz="2400" dirty="0" smtClean="0"/>
              <a:t>emphasized </a:t>
            </a:r>
            <a:r>
              <a:rPr lang="en-US" sz="2400" dirty="0" smtClean="0"/>
              <a:t>the importance </a:t>
            </a:r>
            <a:r>
              <a:rPr lang="en-US" sz="2400" dirty="0" smtClean="0"/>
              <a:t>of  </a:t>
            </a:r>
            <a:r>
              <a:rPr lang="en-US" sz="2400" dirty="0" smtClean="0"/>
              <a:t>learning as a means of improving </a:t>
            </a:r>
            <a:r>
              <a:rPr lang="en-US" sz="2400" dirty="0" smtClean="0"/>
              <a:t>one’s</a:t>
            </a:r>
          </a:p>
          <a:p>
            <a:pPr algn="l"/>
            <a:r>
              <a:rPr lang="en-US" sz="2400" dirty="0" smtClean="0"/>
              <a:t> </a:t>
            </a:r>
            <a:r>
              <a:rPr lang="en-US" sz="2400" dirty="0" smtClean="0"/>
              <a:t>self.</a:t>
            </a:r>
          </a:p>
          <a:p>
            <a:pPr algn="l"/>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1506</TotalTime>
  <Words>2146</Words>
  <Application>Microsoft Office PowerPoint</Application>
  <PresentationFormat>A4 Paper (210x297 mm)‎</PresentationFormat>
  <Paragraphs>88</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Lecture 13</vt:lpstr>
      <vt:lpstr>Humanism in the Renaissance</vt:lpstr>
      <vt:lpstr>Humanism in the Renaissance</vt:lpstr>
      <vt:lpstr>الشريحة 5</vt:lpstr>
      <vt:lpstr>Humanism in the Renaissance</vt:lpstr>
      <vt:lpstr>Humanism in the Renaissance</vt:lpstr>
      <vt:lpstr>Humanism in the Renaissance</vt:lpstr>
      <vt:lpstr>Humanism in the Renaissance</vt:lpstr>
      <vt:lpstr>Humanism in the Renaissance</vt:lpstr>
      <vt:lpstr>Humanism in the Renaissance</vt:lpstr>
      <vt:lpstr>Humanism in the Renaissance</vt:lpstr>
      <vt:lpstr>Humanism in the Renaissance</vt:lpstr>
      <vt:lpstr>Humanism in the Renaissance</vt:lpstr>
      <vt:lpstr>Humanism in the Renaissance</vt:lpstr>
      <vt:lpstr>Humanism in the Renaissance</vt:lpstr>
      <vt:lpstr>Humanism in the Renaissance</vt:lpstr>
      <vt:lpstr>Humanism in the Renaissance</vt:lpstr>
      <vt:lpstr>Humanism in the Renaissance</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118</cp:revision>
  <dcterms:created xsi:type="dcterms:W3CDTF">2009-10-14T19:14:34Z</dcterms:created>
  <dcterms:modified xsi:type="dcterms:W3CDTF">2011-05-06T11:58:31Z</dcterms:modified>
</cp:coreProperties>
</file>