
<file path=[Content_Types].xml><?xml version="1.0" encoding="utf-8"?>
<Types xmlns="http://schemas.openxmlformats.org/package/2006/content-types">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quickStyle15.xml" ContentType="application/vnd.openxmlformats-officedocument.drawingml.diagramStyle+xml"/>
  <Override PartName="/ppt/diagrams/layout17.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layout15.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colors14.xml" ContentType="application/vnd.openxmlformats-officedocument.drawingml.diagramColors+xml"/>
  <Override PartName="/ppt/diagrams/colors16.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colors12.xml" ContentType="application/vnd.openxmlformats-officedocument.drawingml.diagramColors+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diagrams/quickStyle16.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7" r:id="rId4"/>
    <p:sldId id="300" r:id="rId5"/>
    <p:sldId id="302" r:id="rId6"/>
    <p:sldId id="297" r:id="rId7"/>
    <p:sldId id="303" r:id="rId8"/>
    <p:sldId id="304" r:id="rId9"/>
    <p:sldId id="317" r:id="rId10"/>
    <p:sldId id="305" r:id="rId11"/>
    <p:sldId id="318" r:id="rId12"/>
    <p:sldId id="306" r:id="rId13"/>
    <p:sldId id="307" r:id="rId14"/>
    <p:sldId id="308" r:id="rId15"/>
    <p:sldId id="309" r:id="rId16"/>
    <p:sldId id="315" r:id="rId17"/>
    <p:sldId id="314" r:id="rId18"/>
    <p:sldId id="313" r:id="rId19"/>
    <p:sldId id="319" r:id="rId20"/>
    <p:sldId id="312" r:id="rId21"/>
    <p:sldId id="320" r:id="rId22"/>
    <p:sldId id="311" r:id="rId23"/>
    <p:sldId id="321" r:id="rId24"/>
    <p:sldId id="316" r:id="rId25"/>
    <p:sldId id="322" r:id="rId26"/>
    <p:sldId id="310"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15" autoAdjust="0"/>
    <p:restoredTop sz="94624" autoAdjust="0"/>
  </p:normalViewPr>
  <p:slideViewPr>
    <p:cSldViewPr>
      <p:cViewPr>
        <p:scale>
          <a:sx n="64" d="100"/>
          <a:sy n="64" d="100"/>
        </p:scale>
        <p:origin x="-1332" y="-12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043020E4-7CEE-4959-8679-B944DE21E32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79E7453-C3B0-401C-AA8A-05BE6979D4E6}">
      <dgm:prSet/>
      <dgm:spPr/>
      <dgm:t>
        <a:bodyPr/>
        <a:lstStyle/>
        <a:p>
          <a:pPr algn="ctr" rtl="0"/>
          <a:r>
            <a:rPr lang="en-US" b="1" baseline="0" dirty="0" smtClean="0"/>
            <a:t>Introduction</a:t>
          </a:r>
          <a:endParaRPr lang="en-US" b="1" baseline="0" dirty="0"/>
        </a:p>
      </dgm:t>
    </dgm:pt>
    <dgm:pt modelId="{7BA0E402-14E5-46A1-95E8-A541E99201B2}" type="parTrans" cxnId="{ABC0621A-37E5-41EB-B923-B0F766A64F13}">
      <dgm:prSet/>
      <dgm:spPr/>
      <dgm:t>
        <a:bodyPr/>
        <a:lstStyle/>
        <a:p>
          <a:endParaRPr lang="en-US"/>
        </a:p>
      </dgm:t>
    </dgm:pt>
    <dgm:pt modelId="{6AC06141-5249-42BB-A7CF-8D127C6395B2}" type="sibTrans" cxnId="{ABC0621A-37E5-41EB-B923-B0F766A64F13}">
      <dgm:prSet/>
      <dgm:spPr/>
      <dgm:t>
        <a:bodyPr/>
        <a:lstStyle/>
        <a:p>
          <a:endParaRPr lang="en-US"/>
        </a:p>
      </dgm:t>
    </dgm:pt>
    <dgm:pt modelId="{B4C520EC-D1D8-4978-864B-9594E986EDD5}" type="pres">
      <dgm:prSet presAssocID="{043020E4-7CEE-4959-8679-B944DE21E324}" presName="linear" presStyleCnt="0">
        <dgm:presLayoutVars>
          <dgm:animLvl val="lvl"/>
          <dgm:resizeHandles val="exact"/>
        </dgm:presLayoutVars>
      </dgm:prSet>
      <dgm:spPr/>
      <dgm:t>
        <a:bodyPr/>
        <a:lstStyle/>
        <a:p>
          <a:endParaRPr lang="en-US"/>
        </a:p>
      </dgm:t>
    </dgm:pt>
    <dgm:pt modelId="{1239FB78-C268-474C-9678-401CAF271D41}" type="pres">
      <dgm:prSet presAssocID="{379E7453-C3B0-401C-AA8A-05BE6979D4E6}" presName="parentText" presStyleLbl="node1" presStyleIdx="0" presStyleCnt="1">
        <dgm:presLayoutVars>
          <dgm:chMax val="0"/>
          <dgm:bulletEnabled val="1"/>
        </dgm:presLayoutVars>
      </dgm:prSet>
      <dgm:spPr/>
      <dgm:t>
        <a:bodyPr/>
        <a:lstStyle/>
        <a:p>
          <a:endParaRPr lang="en-US"/>
        </a:p>
      </dgm:t>
    </dgm:pt>
  </dgm:ptLst>
  <dgm:cxnLst>
    <dgm:cxn modelId="{ABC0621A-37E5-41EB-B923-B0F766A64F13}" srcId="{043020E4-7CEE-4959-8679-B944DE21E324}" destId="{379E7453-C3B0-401C-AA8A-05BE6979D4E6}" srcOrd="0" destOrd="0" parTransId="{7BA0E402-14E5-46A1-95E8-A541E99201B2}" sibTransId="{6AC06141-5249-42BB-A7CF-8D127C6395B2}"/>
    <dgm:cxn modelId="{06C94AAD-B93B-4ECB-B2DB-5540D48056DE}" type="presOf" srcId="{043020E4-7CEE-4959-8679-B944DE21E324}" destId="{B4C520EC-D1D8-4978-864B-9594E986EDD5}" srcOrd="0" destOrd="0" presId="urn:microsoft.com/office/officeart/2005/8/layout/vList2"/>
    <dgm:cxn modelId="{F9A5C176-0AD9-49F9-A615-B4799CBB7AA4}" type="presOf" srcId="{379E7453-C3B0-401C-AA8A-05BE6979D4E6}" destId="{1239FB78-C268-474C-9678-401CAF271D41}" srcOrd="0" destOrd="0" presId="urn:microsoft.com/office/officeart/2005/8/layout/vList2"/>
    <dgm:cxn modelId="{CB8A1C1C-8FA2-4EFE-B32F-9E330AA8895D}" type="presParOf" srcId="{B4C520EC-D1D8-4978-864B-9594E986EDD5}" destId="{1239FB78-C268-474C-9678-401CAF271D41}"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C655B7DC-BBA1-47FC-9E54-4C73524B86B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77A6C96-F27E-4636-9173-6E6AB0E5661A}">
      <dgm:prSet/>
      <dgm:spPr/>
      <dgm:t>
        <a:bodyPr/>
        <a:lstStyle/>
        <a:p>
          <a:pPr algn="ctr" rtl="0"/>
          <a:r>
            <a:rPr lang="en-US" b="1" baseline="0" dirty="0" smtClean="0"/>
            <a:t>Second language learning</a:t>
          </a:r>
          <a:endParaRPr lang="en-US" b="1" baseline="0" dirty="0"/>
        </a:p>
      </dgm:t>
    </dgm:pt>
    <dgm:pt modelId="{9FF5D914-4239-4FD3-8DB2-5B57ADB56362}" type="parTrans" cxnId="{EE0707E3-0D2C-45C3-8F3B-651F1833993D}">
      <dgm:prSet/>
      <dgm:spPr/>
      <dgm:t>
        <a:bodyPr/>
        <a:lstStyle/>
        <a:p>
          <a:endParaRPr lang="en-US"/>
        </a:p>
      </dgm:t>
    </dgm:pt>
    <dgm:pt modelId="{2823C604-8F1F-40D9-B32B-8FDCA6DE0739}" type="sibTrans" cxnId="{EE0707E3-0D2C-45C3-8F3B-651F1833993D}">
      <dgm:prSet/>
      <dgm:spPr/>
      <dgm:t>
        <a:bodyPr/>
        <a:lstStyle/>
        <a:p>
          <a:endParaRPr lang="en-US"/>
        </a:p>
      </dgm:t>
    </dgm:pt>
    <dgm:pt modelId="{EEC60185-D813-4A6C-90C2-4EAB74549041}" type="pres">
      <dgm:prSet presAssocID="{C655B7DC-BBA1-47FC-9E54-4C73524B86B6}" presName="linear" presStyleCnt="0">
        <dgm:presLayoutVars>
          <dgm:animLvl val="lvl"/>
          <dgm:resizeHandles val="exact"/>
        </dgm:presLayoutVars>
      </dgm:prSet>
      <dgm:spPr/>
      <dgm:t>
        <a:bodyPr/>
        <a:lstStyle/>
        <a:p>
          <a:endParaRPr lang="en-US"/>
        </a:p>
      </dgm:t>
    </dgm:pt>
    <dgm:pt modelId="{2671BD73-5E7A-43E8-8850-9E1EDD15828C}" type="pres">
      <dgm:prSet presAssocID="{077A6C96-F27E-4636-9173-6E6AB0E5661A}" presName="parentText" presStyleLbl="node1" presStyleIdx="0" presStyleCnt="1">
        <dgm:presLayoutVars>
          <dgm:chMax val="0"/>
          <dgm:bulletEnabled val="1"/>
        </dgm:presLayoutVars>
      </dgm:prSet>
      <dgm:spPr/>
      <dgm:t>
        <a:bodyPr/>
        <a:lstStyle/>
        <a:p>
          <a:endParaRPr lang="en-US"/>
        </a:p>
      </dgm:t>
    </dgm:pt>
  </dgm:ptLst>
  <dgm:cxnLst>
    <dgm:cxn modelId="{EE0707E3-0D2C-45C3-8F3B-651F1833993D}" srcId="{C655B7DC-BBA1-47FC-9E54-4C73524B86B6}" destId="{077A6C96-F27E-4636-9173-6E6AB0E5661A}" srcOrd="0" destOrd="0" parTransId="{9FF5D914-4239-4FD3-8DB2-5B57ADB56362}" sibTransId="{2823C604-8F1F-40D9-B32B-8FDCA6DE0739}"/>
    <dgm:cxn modelId="{7CDE63BB-7C2F-41EE-B8BE-E0FEFD598660}" type="presOf" srcId="{C655B7DC-BBA1-47FC-9E54-4C73524B86B6}" destId="{EEC60185-D813-4A6C-90C2-4EAB74549041}" srcOrd="0" destOrd="0" presId="urn:microsoft.com/office/officeart/2005/8/layout/vList2"/>
    <dgm:cxn modelId="{FEC7BF25-0861-43F5-B354-DD62A42638A8}" type="presOf" srcId="{077A6C96-F27E-4636-9173-6E6AB0E5661A}" destId="{2671BD73-5E7A-43E8-8850-9E1EDD15828C}" srcOrd="0" destOrd="0" presId="urn:microsoft.com/office/officeart/2005/8/layout/vList2"/>
    <dgm:cxn modelId="{3D0824D7-DAC7-4325-9968-7FFD0EF06677}" type="presParOf" srcId="{EEC60185-D813-4A6C-90C2-4EAB74549041}" destId="{2671BD73-5E7A-43E8-8850-9E1EDD15828C}" srcOrd="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E328EB6E-39BE-4BE9-B05A-AD139C4019A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EC0BD10-8BA2-44F6-A3A5-99A9032F0D92}">
      <dgm:prSet/>
      <dgm:spPr/>
      <dgm:t>
        <a:bodyPr/>
        <a:lstStyle/>
        <a:p>
          <a:pPr algn="ctr" rtl="0"/>
          <a:r>
            <a:rPr lang="en-US" b="1" baseline="0" dirty="0" smtClean="0"/>
            <a:t>Acquisition and learning</a:t>
          </a:r>
          <a:endParaRPr lang="en-US" b="1" baseline="0" dirty="0"/>
        </a:p>
      </dgm:t>
    </dgm:pt>
    <dgm:pt modelId="{B240D930-80F7-49C1-BEC3-D10160495668}" type="parTrans" cxnId="{97626CAB-8745-4B7C-AE91-E1A45874A559}">
      <dgm:prSet/>
      <dgm:spPr/>
      <dgm:t>
        <a:bodyPr/>
        <a:lstStyle/>
        <a:p>
          <a:endParaRPr lang="en-US"/>
        </a:p>
      </dgm:t>
    </dgm:pt>
    <dgm:pt modelId="{BA8B3C74-B06C-43E3-9A03-C84AD5770897}" type="sibTrans" cxnId="{97626CAB-8745-4B7C-AE91-E1A45874A559}">
      <dgm:prSet/>
      <dgm:spPr/>
      <dgm:t>
        <a:bodyPr/>
        <a:lstStyle/>
        <a:p>
          <a:endParaRPr lang="en-US"/>
        </a:p>
      </dgm:t>
    </dgm:pt>
    <dgm:pt modelId="{83C91C14-80BC-4804-BC37-F966766DC302}" type="pres">
      <dgm:prSet presAssocID="{E328EB6E-39BE-4BE9-B05A-AD139C4019A7}" presName="linear" presStyleCnt="0">
        <dgm:presLayoutVars>
          <dgm:animLvl val="lvl"/>
          <dgm:resizeHandles val="exact"/>
        </dgm:presLayoutVars>
      </dgm:prSet>
      <dgm:spPr/>
      <dgm:t>
        <a:bodyPr/>
        <a:lstStyle/>
        <a:p>
          <a:endParaRPr lang="en-US"/>
        </a:p>
      </dgm:t>
    </dgm:pt>
    <dgm:pt modelId="{35E96992-4476-486C-BE62-8F6A6F15B231}" type="pres">
      <dgm:prSet presAssocID="{5EC0BD10-8BA2-44F6-A3A5-99A9032F0D92}" presName="parentText" presStyleLbl="node1" presStyleIdx="0" presStyleCnt="1">
        <dgm:presLayoutVars>
          <dgm:chMax val="0"/>
          <dgm:bulletEnabled val="1"/>
        </dgm:presLayoutVars>
      </dgm:prSet>
      <dgm:spPr/>
      <dgm:t>
        <a:bodyPr/>
        <a:lstStyle/>
        <a:p>
          <a:endParaRPr lang="en-US"/>
        </a:p>
      </dgm:t>
    </dgm:pt>
  </dgm:ptLst>
  <dgm:cxnLst>
    <dgm:cxn modelId="{6DC26398-478F-4A9E-A8FD-17026E958255}" type="presOf" srcId="{5EC0BD10-8BA2-44F6-A3A5-99A9032F0D92}" destId="{35E96992-4476-486C-BE62-8F6A6F15B231}" srcOrd="0" destOrd="0" presId="urn:microsoft.com/office/officeart/2005/8/layout/vList2"/>
    <dgm:cxn modelId="{C5EBB95D-73BE-482F-8213-5B4420812D91}" type="presOf" srcId="{E328EB6E-39BE-4BE9-B05A-AD139C4019A7}" destId="{83C91C14-80BC-4804-BC37-F966766DC302}" srcOrd="0" destOrd="0" presId="urn:microsoft.com/office/officeart/2005/8/layout/vList2"/>
    <dgm:cxn modelId="{97626CAB-8745-4B7C-AE91-E1A45874A559}" srcId="{E328EB6E-39BE-4BE9-B05A-AD139C4019A7}" destId="{5EC0BD10-8BA2-44F6-A3A5-99A9032F0D92}" srcOrd="0" destOrd="0" parTransId="{B240D930-80F7-49C1-BEC3-D10160495668}" sibTransId="{BA8B3C74-B06C-43E3-9A03-C84AD5770897}"/>
    <dgm:cxn modelId="{567C8624-65D6-4FBB-8015-F202C172D843}" type="presParOf" srcId="{83C91C14-80BC-4804-BC37-F966766DC302}" destId="{35E96992-4476-486C-BE62-8F6A6F15B231}" srcOrd="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23984FE8-60ED-49ED-8C6E-D1C87527DED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535C90F-D6FB-468C-B520-7BAAF8F3F122}">
      <dgm:prSet/>
      <dgm:spPr/>
      <dgm:t>
        <a:bodyPr/>
        <a:lstStyle/>
        <a:p>
          <a:pPr algn="ctr" rtl="0"/>
          <a:r>
            <a:rPr lang="en-US" b="1" baseline="0" dirty="0" smtClean="0"/>
            <a:t>Acquisition barriers</a:t>
          </a:r>
          <a:endParaRPr lang="en-US" b="1" baseline="0" dirty="0"/>
        </a:p>
      </dgm:t>
    </dgm:pt>
    <dgm:pt modelId="{CF80003B-B0AD-4787-A22D-349DFC364BF8}" type="parTrans" cxnId="{D70F9178-6BA5-40F4-9EDA-A34099D7B60F}">
      <dgm:prSet/>
      <dgm:spPr/>
      <dgm:t>
        <a:bodyPr/>
        <a:lstStyle/>
        <a:p>
          <a:endParaRPr lang="en-US"/>
        </a:p>
      </dgm:t>
    </dgm:pt>
    <dgm:pt modelId="{7E1385F9-ADD2-45BF-B938-79BE342ADDA8}" type="sibTrans" cxnId="{D70F9178-6BA5-40F4-9EDA-A34099D7B60F}">
      <dgm:prSet/>
      <dgm:spPr/>
      <dgm:t>
        <a:bodyPr/>
        <a:lstStyle/>
        <a:p>
          <a:endParaRPr lang="en-US"/>
        </a:p>
      </dgm:t>
    </dgm:pt>
    <dgm:pt modelId="{CEDA7710-8FA7-4DA6-B7B1-BBF3EDBD12CE}" type="pres">
      <dgm:prSet presAssocID="{23984FE8-60ED-49ED-8C6E-D1C87527DED7}" presName="linear" presStyleCnt="0">
        <dgm:presLayoutVars>
          <dgm:animLvl val="lvl"/>
          <dgm:resizeHandles val="exact"/>
        </dgm:presLayoutVars>
      </dgm:prSet>
      <dgm:spPr/>
      <dgm:t>
        <a:bodyPr/>
        <a:lstStyle/>
        <a:p>
          <a:endParaRPr lang="en-US"/>
        </a:p>
      </dgm:t>
    </dgm:pt>
    <dgm:pt modelId="{72822A89-7166-46D2-9278-D69CE2CFFBD4}" type="pres">
      <dgm:prSet presAssocID="{0535C90F-D6FB-468C-B520-7BAAF8F3F122}" presName="parentText" presStyleLbl="node1" presStyleIdx="0" presStyleCnt="1">
        <dgm:presLayoutVars>
          <dgm:chMax val="0"/>
          <dgm:bulletEnabled val="1"/>
        </dgm:presLayoutVars>
      </dgm:prSet>
      <dgm:spPr/>
      <dgm:t>
        <a:bodyPr/>
        <a:lstStyle/>
        <a:p>
          <a:endParaRPr lang="en-US"/>
        </a:p>
      </dgm:t>
    </dgm:pt>
  </dgm:ptLst>
  <dgm:cxnLst>
    <dgm:cxn modelId="{D70F9178-6BA5-40F4-9EDA-A34099D7B60F}" srcId="{23984FE8-60ED-49ED-8C6E-D1C87527DED7}" destId="{0535C90F-D6FB-468C-B520-7BAAF8F3F122}" srcOrd="0" destOrd="0" parTransId="{CF80003B-B0AD-4787-A22D-349DFC364BF8}" sibTransId="{7E1385F9-ADD2-45BF-B938-79BE342ADDA8}"/>
    <dgm:cxn modelId="{175ACF02-D6B3-4954-ADCA-985CF423D0F3}" type="presOf" srcId="{23984FE8-60ED-49ED-8C6E-D1C87527DED7}" destId="{CEDA7710-8FA7-4DA6-B7B1-BBF3EDBD12CE}" srcOrd="0" destOrd="0" presId="urn:microsoft.com/office/officeart/2005/8/layout/vList2"/>
    <dgm:cxn modelId="{7163AD12-DAE1-41CC-82F8-F11612125D66}" type="presOf" srcId="{0535C90F-D6FB-468C-B520-7BAAF8F3F122}" destId="{72822A89-7166-46D2-9278-D69CE2CFFBD4}" srcOrd="0" destOrd="0" presId="urn:microsoft.com/office/officeart/2005/8/layout/vList2"/>
    <dgm:cxn modelId="{5EDF2710-6AF8-46BB-8356-33E2D83D15BF}" type="presParOf" srcId="{CEDA7710-8FA7-4DA6-B7B1-BBF3EDBD12CE}" destId="{72822A89-7166-46D2-9278-D69CE2CFFBD4}" srcOrd="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DB25565F-3F44-47B9-A0B6-B7998D0CC33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CD78DD1-1581-41FB-9CA2-73A0AC15DCB8}">
      <dgm:prSet/>
      <dgm:spPr/>
      <dgm:t>
        <a:bodyPr/>
        <a:lstStyle/>
        <a:p>
          <a:pPr algn="ctr" rtl="0"/>
          <a:r>
            <a:rPr lang="en-US" b="1" baseline="0" dirty="0" smtClean="0"/>
            <a:t>Affective factors</a:t>
          </a:r>
          <a:endParaRPr lang="en-US" b="1" baseline="0" dirty="0"/>
        </a:p>
      </dgm:t>
    </dgm:pt>
    <dgm:pt modelId="{F32F8F1E-407B-43A4-96CD-0206F1D576C5}" type="parTrans" cxnId="{0E452704-A107-4F9B-A0AB-82BE9A4327D0}">
      <dgm:prSet/>
      <dgm:spPr/>
      <dgm:t>
        <a:bodyPr/>
        <a:lstStyle/>
        <a:p>
          <a:endParaRPr lang="en-US"/>
        </a:p>
      </dgm:t>
    </dgm:pt>
    <dgm:pt modelId="{E212AA2D-78B4-41D0-890C-7ADB1F3D834C}" type="sibTrans" cxnId="{0E452704-A107-4F9B-A0AB-82BE9A4327D0}">
      <dgm:prSet/>
      <dgm:spPr/>
      <dgm:t>
        <a:bodyPr/>
        <a:lstStyle/>
        <a:p>
          <a:endParaRPr lang="en-US"/>
        </a:p>
      </dgm:t>
    </dgm:pt>
    <dgm:pt modelId="{A726AB37-595A-49BB-81E2-8A2AF24B66CE}" type="pres">
      <dgm:prSet presAssocID="{DB25565F-3F44-47B9-A0B6-B7998D0CC33B}" presName="linear" presStyleCnt="0">
        <dgm:presLayoutVars>
          <dgm:animLvl val="lvl"/>
          <dgm:resizeHandles val="exact"/>
        </dgm:presLayoutVars>
      </dgm:prSet>
      <dgm:spPr/>
      <dgm:t>
        <a:bodyPr/>
        <a:lstStyle/>
        <a:p>
          <a:endParaRPr lang="en-US"/>
        </a:p>
      </dgm:t>
    </dgm:pt>
    <dgm:pt modelId="{FC9E1D81-0FFF-4CE7-9D1B-3621B5A98241}" type="pres">
      <dgm:prSet presAssocID="{6CD78DD1-1581-41FB-9CA2-73A0AC15DCB8}" presName="parentText" presStyleLbl="node1" presStyleIdx="0" presStyleCnt="1">
        <dgm:presLayoutVars>
          <dgm:chMax val="0"/>
          <dgm:bulletEnabled val="1"/>
        </dgm:presLayoutVars>
      </dgm:prSet>
      <dgm:spPr/>
      <dgm:t>
        <a:bodyPr/>
        <a:lstStyle/>
        <a:p>
          <a:endParaRPr lang="en-US"/>
        </a:p>
      </dgm:t>
    </dgm:pt>
  </dgm:ptLst>
  <dgm:cxnLst>
    <dgm:cxn modelId="{E74186F0-440B-4B7A-80C5-A54FE0BFA1EB}" type="presOf" srcId="{DB25565F-3F44-47B9-A0B6-B7998D0CC33B}" destId="{A726AB37-595A-49BB-81E2-8A2AF24B66CE}" srcOrd="0" destOrd="0" presId="urn:microsoft.com/office/officeart/2005/8/layout/vList2"/>
    <dgm:cxn modelId="{E6FECB46-18F5-488D-9D9C-D2D9B041FFA6}" type="presOf" srcId="{6CD78DD1-1581-41FB-9CA2-73A0AC15DCB8}" destId="{FC9E1D81-0FFF-4CE7-9D1B-3621B5A98241}" srcOrd="0" destOrd="0" presId="urn:microsoft.com/office/officeart/2005/8/layout/vList2"/>
    <dgm:cxn modelId="{0E452704-A107-4F9B-A0AB-82BE9A4327D0}" srcId="{DB25565F-3F44-47B9-A0B6-B7998D0CC33B}" destId="{6CD78DD1-1581-41FB-9CA2-73A0AC15DCB8}" srcOrd="0" destOrd="0" parTransId="{F32F8F1E-407B-43A4-96CD-0206F1D576C5}" sibTransId="{E212AA2D-78B4-41D0-890C-7ADB1F3D834C}"/>
    <dgm:cxn modelId="{5E0F3511-7F15-426E-B1DA-FE7905941A72}" type="presParOf" srcId="{A726AB37-595A-49BB-81E2-8A2AF24B66CE}" destId="{FC9E1D81-0FFF-4CE7-9D1B-3621B5A98241}" srcOrd="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5A9AC073-7192-4D10-84EB-D9CDF00A6AB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0DC27E0-C79C-4029-9687-0806718A5145}">
      <dgm:prSet/>
      <dgm:spPr/>
      <dgm:t>
        <a:bodyPr/>
        <a:lstStyle/>
        <a:p>
          <a:pPr algn="ctr" rtl="0"/>
          <a:r>
            <a:rPr lang="en-US" b="1" baseline="0" dirty="0" smtClean="0"/>
            <a:t>Focus on method</a:t>
          </a:r>
          <a:endParaRPr lang="en-US" b="1" baseline="0" dirty="0"/>
        </a:p>
      </dgm:t>
    </dgm:pt>
    <dgm:pt modelId="{C6CD1439-F10F-4FC2-AF99-C78B1DEDC815}" type="parTrans" cxnId="{98C1A165-21FE-453E-8615-DB20638B1318}">
      <dgm:prSet/>
      <dgm:spPr/>
      <dgm:t>
        <a:bodyPr/>
        <a:lstStyle/>
        <a:p>
          <a:endParaRPr lang="en-US"/>
        </a:p>
      </dgm:t>
    </dgm:pt>
    <dgm:pt modelId="{F80E7B2D-01E7-4F96-8EED-B41331B724AA}" type="sibTrans" cxnId="{98C1A165-21FE-453E-8615-DB20638B1318}">
      <dgm:prSet/>
      <dgm:spPr/>
      <dgm:t>
        <a:bodyPr/>
        <a:lstStyle/>
        <a:p>
          <a:endParaRPr lang="en-US"/>
        </a:p>
      </dgm:t>
    </dgm:pt>
    <dgm:pt modelId="{B6330B34-8E8B-43CF-8B10-7F7608CD5945}" type="pres">
      <dgm:prSet presAssocID="{5A9AC073-7192-4D10-84EB-D9CDF00A6ABC}" presName="linear" presStyleCnt="0">
        <dgm:presLayoutVars>
          <dgm:animLvl val="lvl"/>
          <dgm:resizeHandles val="exact"/>
        </dgm:presLayoutVars>
      </dgm:prSet>
      <dgm:spPr/>
      <dgm:t>
        <a:bodyPr/>
        <a:lstStyle/>
        <a:p>
          <a:endParaRPr lang="en-US"/>
        </a:p>
      </dgm:t>
    </dgm:pt>
    <dgm:pt modelId="{0F751C66-DDD2-4B8C-9A01-7861F344D74C}" type="pres">
      <dgm:prSet presAssocID="{90DC27E0-C79C-4029-9687-0806718A5145}" presName="parentText" presStyleLbl="node1" presStyleIdx="0" presStyleCnt="1">
        <dgm:presLayoutVars>
          <dgm:chMax val="0"/>
          <dgm:bulletEnabled val="1"/>
        </dgm:presLayoutVars>
      </dgm:prSet>
      <dgm:spPr/>
      <dgm:t>
        <a:bodyPr/>
        <a:lstStyle/>
        <a:p>
          <a:endParaRPr lang="en-US"/>
        </a:p>
      </dgm:t>
    </dgm:pt>
  </dgm:ptLst>
  <dgm:cxnLst>
    <dgm:cxn modelId="{DE185CF5-0222-4BDC-AE94-CFDEB638E883}" type="presOf" srcId="{90DC27E0-C79C-4029-9687-0806718A5145}" destId="{0F751C66-DDD2-4B8C-9A01-7861F344D74C}" srcOrd="0" destOrd="0" presId="urn:microsoft.com/office/officeart/2005/8/layout/vList2"/>
    <dgm:cxn modelId="{98C1A165-21FE-453E-8615-DB20638B1318}" srcId="{5A9AC073-7192-4D10-84EB-D9CDF00A6ABC}" destId="{90DC27E0-C79C-4029-9687-0806718A5145}" srcOrd="0" destOrd="0" parTransId="{C6CD1439-F10F-4FC2-AF99-C78B1DEDC815}" sibTransId="{F80E7B2D-01E7-4F96-8EED-B41331B724AA}"/>
    <dgm:cxn modelId="{F102DF7F-CF91-496A-B423-70BFDB0B20EB}" type="presOf" srcId="{5A9AC073-7192-4D10-84EB-D9CDF00A6ABC}" destId="{B6330B34-8E8B-43CF-8B10-7F7608CD5945}" srcOrd="0" destOrd="0" presId="urn:microsoft.com/office/officeart/2005/8/layout/vList2"/>
    <dgm:cxn modelId="{E216EF91-F2E9-4165-9179-C498AE23F12A}" type="presParOf" srcId="{B6330B34-8E8B-43CF-8B10-7F7608CD5945}" destId="{0F751C66-DDD2-4B8C-9A01-7861F344D74C}" srcOrd="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A7B31571-1A98-4E14-9DC9-72361310FA2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1FA98E2-6123-4455-AF68-B2E477F3FB0C}">
      <dgm:prSet/>
      <dgm:spPr/>
      <dgm:t>
        <a:bodyPr/>
        <a:lstStyle/>
        <a:p>
          <a:pPr rtl="0"/>
          <a:r>
            <a:rPr lang="en-US" b="1" baseline="0" dirty="0" smtClean="0"/>
            <a:t>The grammar–translation method</a:t>
          </a:r>
          <a:endParaRPr lang="en-US" b="1" baseline="0" dirty="0"/>
        </a:p>
      </dgm:t>
    </dgm:pt>
    <dgm:pt modelId="{FDC488AB-CF33-4F1D-9465-D7B833C5EABC}" type="parTrans" cxnId="{771099DC-7211-4523-9D40-ADA69B5F4168}">
      <dgm:prSet/>
      <dgm:spPr/>
      <dgm:t>
        <a:bodyPr/>
        <a:lstStyle/>
        <a:p>
          <a:endParaRPr lang="en-US"/>
        </a:p>
      </dgm:t>
    </dgm:pt>
    <dgm:pt modelId="{1E4EA032-782F-428A-89A0-BBEA30929FEF}" type="sibTrans" cxnId="{771099DC-7211-4523-9D40-ADA69B5F4168}">
      <dgm:prSet/>
      <dgm:spPr/>
      <dgm:t>
        <a:bodyPr/>
        <a:lstStyle/>
        <a:p>
          <a:endParaRPr lang="en-US"/>
        </a:p>
      </dgm:t>
    </dgm:pt>
    <dgm:pt modelId="{0446535E-5BCF-4144-8D23-3E77199CFDC0}" type="pres">
      <dgm:prSet presAssocID="{A7B31571-1A98-4E14-9DC9-72361310FA2C}" presName="linear" presStyleCnt="0">
        <dgm:presLayoutVars>
          <dgm:animLvl val="lvl"/>
          <dgm:resizeHandles val="exact"/>
        </dgm:presLayoutVars>
      </dgm:prSet>
      <dgm:spPr/>
      <dgm:t>
        <a:bodyPr/>
        <a:lstStyle/>
        <a:p>
          <a:endParaRPr lang="en-US"/>
        </a:p>
      </dgm:t>
    </dgm:pt>
    <dgm:pt modelId="{B2355DBA-E411-429E-9076-CCEB5F1D2C25}" type="pres">
      <dgm:prSet presAssocID="{81FA98E2-6123-4455-AF68-B2E477F3FB0C}" presName="parentText" presStyleLbl="node1" presStyleIdx="0" presStyleCnt="1">
        <dgm:presLayoutVars>
          <dgm:chMax val="0"/>
          <dgm:bulletEnabled val="1"/>
        </dgm:presLayoutVars>
      </dgm:prSet>
      <dgm:spPr/>
      <dgm:t>
        <a:bodyPr/>
        <a:lstStyle/>
        <a:p>
          <a:endParaRPr lang="en-US"/>
        </a:p>
      </dgm:t>
    </dgm:pt>
  </dgm:ptLst>
  <dgm:cxnLst>
    <dgm:cxn modelId="{4B38B4D7-00F4-455B-B8F1-E4AFFC7E4962}" type="presOf" srcId="{81FA98E2-6123-4455-AF68-B2E477F3FB0C}" destId="{B2355DBA-E411-429E-9076-CCEB5F1D2C25}" srcOrd="0" destOrd="0" presId="urn:microsoft.com/office/officeart/2005/8/layout/vList2"/>
    <dgm:cxn modelId="{771099DC-7211-4523-9D40-ADA69B5F4168}" srcId="{A7B31571-1A98-4E14-9DC9-72361310FA2C}" destId="{81FA98E2-6123-4455-AF68-B2E477F3FB0C}" srcOrd="0" destOrd="0" parTransId="{FDC488AB-CF33-4F1D-9465-D7B833C5EABC}" sibTransId="{1E4EA032-782F-428A-89A0-BBEA30929FEF}"/>
    <dgm:cxn modelId="{D6C5BDCF-FC2E-474B-96F1-AEA3278ACD19}" type="presOf" srcId="{A7B31571-1A98-4E14-9DC9-72361310FA2C}" destId="{0446535E-5BCF-4144-8D23-3E77199CFDC0}" srcOrd="0" destOrd="0" presId="urn:microsoft.com/office/officeart/2005/8/layout/vList2"/>
    <dgm:cxn modelId="{33167B9E-2B4E-49D4-9878-EB0D0381F8B7}" type="presParOf" srcId="{0446535E-5BCF-4144-8D23-3E77199CFDC0}" destId="{B2355DBA-E411-429E-9076-CCEB5F1D2C25}" srcOrd="0"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66E37904-CCFA-4B0F-B19D-10C2F6BCDF2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F44365F-856E-424D-A1E5-A7DAB2A830D6}">
      <dgm:prSet/>
      <dgm:spPr/>
      <dgm:t>
        <a:bodyPr/>
        <a:lstStyle/>
        <a:p>
          <a:pPr algn="ctr" rtl="0"/>
          <a:r>
            <a:rPr lang="en-US" b="1" baseline="0" dirty="0" smtClean="0"/>
            <a:t>The audiolingual method</a:t>
          </a:r>
          <a:endParaRPr lang="en-US" b="1" baseline="0" dirty="0"/>
        </a:p>
      </dgm:t>
    </dgm:pt>
    <dgm:pt modelId="{AEA9C465-DE47-4961-BB3E-ADCA6F53EFBD}" type="parTrans" cxnId="{6BF27B1C-BE5B-4970-9230-39E0992592B3}">
      <dgm:prSet/>
      <dgm:spPr/>
      <dgm:t>
        <a:bodyPr/>
        <a:lstStyle/>
        <a:p>
          <a:endParaRPr lang="en-US"/>
        </a:p>
      </dgm:t>
    </dgm:pt>
    <dgm:pt modelId="{0C78CEA0-62DB-4632-B72A-5509F900E05C}" type="sibTrans" cxnId="{6BF27B1C-BE5B-4970-9230-39E0992592B3}">
      <dgm:prSet/>
      <dgm:spPr/>
      <dgm:t>
        <a:bodyPr/>
        <a:lstStyle/>
        <a:p>
          <a:endParaRPr lang="en-US"/>
        </a:p>
      </dgm:t>
    </dgm:pt>
    <dgm:pt modelId="{F473DDDF-7763-451B-B618-DEFC7C571D30}" type="pres">
      <dgm:prSet presAssocID="{66E37904-CCFA-4B0F-B19D-10C2F6BCDF27}" presName="linear" presStyleCnt="0">
        <dgm:presLayoutVars>
          <dgm:animLvl val="lvl"/>
          <dgm:resizeHandles val="exact"/>
        </dgm:presLayoutVars>
      </dgm:prSet>
      <dgm:spPr/>
      <dgm:t>
        <a:bodyPr/>
        <a:lstStyle/>
        <a:p>
          <a:endParaRPr lang="en-US"/>
        </a:p>
      </dgm:t>
    </dgm:pt>
    <dgm:pt modelId="{80187395-096F-4FE1-80C8-24CFA7D8F673}" type="pres">
      <dgm:prSet presAssocID="{3F44365F-856E-424D-A1E5-A7DAB2A830D6}" presName="parentText" presStyleLbl="node1" presStyleIdx="0" presStyleCnt="1">
        <dgm:presLayoutVars>
          <dgm:chMax val="0"/>
          <dgm:bulletEnabled val="1"/>
        </dgm:presLayoutVars>
      </dgm:prSet>
      <dgm:spPr/>
      <dgm:t>
        <a:bodyPr/>
        <a:lstStyle/>
        <a:p>
          <a:endParaRPr lang="en-US"/>
        </a:p>
      </dgm:t>
    </dgm:pt>
  </dgm:ptLst>
  <dgm:cxnLst>
    <dgm:cxn modelId="{EED6EDAC-1643-4C13-AE41-DF715E5A9C16}" type="presOf" srcId="{66E37904-CCFA-4B0F-B19D-10C2F6BCDF27}" destId="{F473DDDF-7763-451B-B618-DEFC7C571D30}" srcOrd="0" destOrd="0" presId="urn:microsoft.com/office/officeart/2005/8/layout/vList2"/>
    <dgm:cxn modelId="{6BF27B1C-BE5B-4970-9230-39E0992592B3}" srcId="{66E37904-CCFA-4B0F-B19D-10C2F6BCDF27}" destId="{3F44365F-856E-424D-A1E5-A7DAB2A830D6}" srcOrd="0" destOrd="0" parTransId="{AEA9C465-DE47-4961-BB3E-ADCA6F53EFBD}" sibTransId="{0C78CEA0-62DB-4632-B72A-5509F900E05C}"/>
    <dgm:cxn modelId="{98146192-571B-41A0-B691-C24951B69507}" type="presOf" srcId="{3F44365F-856E-424D-A1E5-A7DAB2A830D6}" destId="{80187395-096F-4FE1-80C8-24CFA7D8F673}" srcOrd="0" destOrd="0" presId="urn:microsoft.com/office/officeart/2005/8/layout/vList2"/>
    <dgm:cxn modelId="{E5968EE9-8AE5-43DE-A3F2-E8F8B77E38DB}" type="presParOf" srcId="{F473DDDF-7763-451B-B618-DEFC7C571D30}" destId="{80187395-096F-4FE1-80C8-24CFA7D8F673}" srcOrd="0"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5B0F738D-FF96-404C-B46A-6DD2A923CD6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02A10A7-BBA3-4188-AC88-74A7567CEE85}">
      <dgm:prSet/>
      <dgm:spPr/>
      <dgm:t>
        <a:bodyPr/>
        <a:lstStyle/>
        <a:p>
          <a:pPr algn="ctr" rtl="0"/>
          <a:r>
            <a:rPr lang="en-US" b="1" baseline="0" dirty="0" smtClean="0"/>
            <a:t>Communicative approaches</a:t>
          </a:r>
          <a:endParaRPr lang="en-US" b="1" baseline="0" dirty="0"/>
        </a:p>
      </dgm:t>
    </dgm:pt>
    <dgm:pt modelId="{BEF69655-5677-466E-BF83-EF62374FA760}" type="parTrans" cxnId="{6320E3E7-9AB9-4BB6-B62C-CB850119761F}">
      <dgm:prSet/>
      <dgm:spPr/>
      <dgm:t>
        <a:bodyPr/>
        <a:lstStyle/>
        <a:p>
          <a:endParaRPr lang="en-US"/>
        </a:p>
      </dgm:t>
    </dgm:pt>
    <dgm:pt modelId="{4B483799-6AAD-4DB2-9EF0-65E06F4877E8}" type="sibTrans" cxnId="{6320E3E7-9AB9-4BB6-B62C-CB850119761F}">
      <dgm:prSet/>
      <dgm:spPr/>
      <dgm:t>
        <a:bodyPr/>
        <a:lstStyle/>
        <a:p>
          <a:endParaRPr lang="en-US"/>
        </a:p>
      </dgm:t>
    </dgm:pt>
    <dgm:pt modelId="{00F505DD-3C04-45A1-9DD0-CD71DA332E1E}" type="pres">
      <dgm:prSet presAssocID="{5B0F738D-FF96-404C-B46A-6DD2A923CD61}" presName="linear" presStyleCnt="0">
        <dgm:presLayoutVars>
          <dgm:animLvl val="lvl"/>
          <dgm:resizeHandles val="exact"/>
        </dgm:presLayoutVars>
      </dgm:prSet>
      <dgm:spPr/>
      <dgm:t>
        <a:bodyPr/>
        <a:lstStyle/>
        <a:p>
          <a:endParaRPr lang="en-US"/>
        </a:p>
      </dgm:t>
    </dgm:pt>
    <dgm:pt modelId="{3EDBFE7C-158D-4EF3-AB96-0ADDCDBC2EF0}" type="pres">
      <dgm:prSet presAssocID="{402A10A7-BBA3-4188-AC88-74A7567CEE85}" presName="parentText" presStyleLbl="node1" presStyleIdx="0" presStyleCnt="1">
        <dgm:presLayoutVars>
          <dgm:chMax val="0"/>
          <dgm:bulletEnabled val="1"/>
        </dgm:presLayoutVars>
      </dgm:prSet>
      <dgm:spPr/>
      <dgm:t>
        <a:bodyPr/>
        <a:lstStyle/>
        <a:p>
          <a:endParaRPr lang="en-US"/>
        </a:p>
      </dgm:t>
    </dgm:pt>
  </dgm:ptLst>
  <dgm:cxnLst>
    <dgm:cxn modelId="{6320E3E7-9AB9-4BB6-B62C-CB850119761F}" srcId="{5B0F738D-FF96-404C-B46A-6DD2A923CD61}" destId="{402A10A7-BBA3-4188-AC88-74A7567CEE85}" srcOrd="0" destOrd="0" parTransId="{BEF69655-5677-466E-BF83-EF62374FA760}" sibTransId="{4B483799-6AAD-4DB2-9EF0-65E06F4877E8}"/>
    <dgm:cxn modelId="{CBE6A0DC-42D2-4C44-B998-EFDD557F928F}" type="presOf" srcId="{402A10A7-BBA3-4188-AC88-74A7567CEE85}" destId="{3EDBFE7C-158D-4EF3-AB96-0ADDCDBC2EF0}" srcOrd="0" destOrd="0" presId="urn:microsoft.com/office/officeart/2005/8/layout/vList2"/>
    <dgm:cxn modelId="{25BE9ABF-9A80-45CD-9A11-74B3EA8CA7A3}" type="presOf" srcId="{5B0F738D-FF96-404C-B46A-6DD2A923CD61}" destId="{00F505DD-3C04-45A1-9DD0-CD71DA332E1E}" srcOrd="0" destOrd="0" presId="urn:microsoft.com/office/officeart/2005/8/layout/vList2"/>
    <dgm:cxn modelId="{CEB0A20A-75B2-4068-AB66-0A09A85B85D0}" type="presParOf" srcId="{00F505DD-3C04-45A1-9DD0-CD71DA332E1E}" destId="{3EDBFE7C-158D-4EF3-AB96-0ADDCDBC2EF0}" srcOrd="0"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60D24D2C-E76A-4334-AB8F-59EE4ED90CF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866A34E-A5B1-4A84-9388-F2CF61E170F4}">
      <dgm:prSet/>
      <dgm:spPr/>
      <dgm:t>
        <a:bodyPr/>
        <a:lstStyle/>
        <a:p>
          <a:pPr algn="ctr" rtl="0"/>
          <a:r>
            <a:rPr lang="en-US" b="1" baseline="0" dirty="0" smtClean="0"/>
            <a:t>Focus on the learner</a:t>
          </a:r>
          <a:endParaRPr lang="en-US" b="1" baseline="0" dirty="0"/>
        </a:p>
      </dgm:t>
    </dgm:pt>
    <dgm:pt modelId="{03816EA0-6BAB-40C9-8A6F-08FCFF5FB6EF}" type="parTrans" cxnId="{CEC0DD08-290F-4883-92BD-DD9FCF7D43D8}">
      <dgm:prSet/>
      <dgm:spPr/>
      <dgm:t>
        <a:bodyPr/>
        <a:lstStyle/>
        <a:p>
          <a:endParaRPr lang="en-US"/>
        </a:p>
      </dgm:t>
    </dgm:pt>
    <dgm:pt modelId="{94CA70F0-98A7-4EC8-9877-91DDFE8C0CEE}" type="sibTrans" cxnId="{CEC0DD08-290F-4883-92BD-DD9FCF7D43D8}">
      <dgm:prSet/>
      <dgm:spPr/>
      <dgm:t>
        <a:bodyPr/>
        <a:lstStyle/>
        <a:p>
          <a:endParaRPr lang="en-US"/>
        </a:p>
      </dgm:t>
    </dgm:pt>
    <dgm:pt modelId="{CBE371AA-197A-4921-AC70-34E39CC80BC0}" type="pres">
      <dgm:prSet presAssocID="{60D24D2C-E76A-4334-AB8F-59EE4ED90CFF}" presName="linear" presStyleCnt="0">
        <dgm:presLayoutVars>
          <dgm:animLvl val="lvl"/>
          <dgm:resizeHandles val="exact"/>
        </dgm:presLayoutVars>
      </dgm:prSet>
      <dgm:spPr/>
      <dgm:t>
        <a:bodyPr/>
        <a:lstStyle/>
        <a:p>
          <a:endParaRPr lang="en-US"/>
        </a:p>
      </dgm:t>
    </dgm:pt>
    <dgm:pt modelId="{322B67D7-5447-4B8F-AE9E-2D56C913131A}" type="pres">
      <dgm:prSet presAssocID="{7866A34E-A5B1-4A84-9388-F2CF61E170F4}" presName="parentText" presStyleLbl="node1" presStyleIdx="0" presStyleCnt="1">
        <dgm:presLayoutVars>
          <dgm:chMax val="0"/>
          <dgm:bulletEnabled val="1"/>
        </dgm:presLayoutVars>
      </dgm:prSet>
      <dgm:spPr/>
      <dgm:t>
        <a:bodyPr/>
        <a:lstStyle/>
        <a:p>
          <a:endParaRPr lang="en-US"/>
        </a:p>
      </dgm:t>
    </dgm:pt>
  </dgm:ptLst>
  <dgm:cxnLst>
    <dgm:cxn modelId="{4A70556B-9D40-438A-A986-54AE8E9F0FB0}" type="presOf" srcId="{7866A34E-A5B1-4A84-9388-F2CF61E170F4}" destId="{322B67D7-5447-4B8F-AE9E-2D56C913131A}" srcOrd="0" destOrd="0" presId="urn:microsoft.com/office/officeart/2005/8/layout/vList2"/>
    <dgm:cxn modelId="{CEC0DD08-290F-4883-92BD-DD9FCF7D43D8}" srcId="{60D24D2C-E76A-4334-AB8F-59EE4ED90CFF}" destId="{7866A34E-A5B1-4A84-9388-F2CF61E170F4}" srcOrd="0" destOrd="0" parTransId="{03816EA0-6BAB-40C9-8A6F-08FCFF5FB6EF}" sibTransId="{94CA70F0-98A7-4EC8-9877-91DDFE8C0CEE}"/>
    <dgm:cxn modelId="{95FDA625-8EFF-4514-B319-847D1FEEB70B}" type="presOf" srcId="{60D24D2C-E76A-4334-AB8F-59EE4ED90CFF}" destId="{CBE371AA-197A-4921-AC70-34E39CC80BC0}" srcOrd="0" destOrd="0" presId="urn:microsoft.com/office/officeart/2005/8/layout/vList2"/>
    <dgm:cxn modelId="{18142485-7EE3-4597-A4EA-49226BAE6BE5}" type="presParOf" srcId="{CBE371AA-197A-4921-AC70-34E39CC80BC0}" destId="{322B67D7-5447-4B8F-AE9E-2D56C913131A}" srcOrd="0"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F5044634-38A9-4F0B-B0D9-E35967D52FB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0FC28BA-97D5-42CC-BEEC-91F2E3070C92}">
      <dgm:prSet/>
      <dgm:spPr/>
      <dgm:t>
        <a:bodyPr/>
        <a:lstStyle/>
        <a:p>
          <a:pPr algn="ctr" rtl="0"/>
          <a:r>
            <a:rPr lang="en-US" b="1" baseline="0" dirty="0" smtClean="0"/>
            <a:t>Transfer</a:t>
          </a:r>
          <a:endParaRPr lang="en-US" b="1" baseline="0" dirty="0"/>
        </a:p>
      </dgm:t>
    </dgm:pt>
    <dgm:pt modelId="{D9B20FE7-53E5-4D7C-B664-2195BE1E1767}" type="parTrans" cxnId="{413F3E47-DD76-454B-B9FE-7D500C2A8838}">
      <dgm:prSet/>
      <dgm:spPr/>
      <dgm:t>
        <a:bodyPr/>
        <a:lstStyle/>
        <a:p>
          <a:endParaRPr lang="en-US"/>
        </a:p>
      </dgm:t>
    </dgm:pt>
    <dgm:pt modelId="{B78E191A-B1ED-47E4-BFA4-79D85C287CE1}" type="sibTrans" cxnId="{413F3E47-DD76-454B-B9FE-7D500C2A8838}">
      <dgm:prSet/>
      <dgm:spPr/>
      <dgm:t>
        <a:bodyPr/>
        <a:lstStyle/>
        <a:p>
          <a:endParaRPr lang="en-US"/>
        </a:p>
      </dgm:t>
    </dgm:pt>
    <dgm:pt modelId="{86510129-731C-4A65-BD4D-485247955B86}" type="pres">
      <dgm:prSet presAssocID="{F5044634-38A9-4F0B-B0D9-E35967D52FB9}" presName="linear" presStyleCnt="0">
        <dgm:presLayoutVars>
          <dgm:animLvl val="lvl"/>
          <dgm:resizeHandles val="exact"/>
        </dgm:presLayoutVars>
      </dgm:prSet>
      <dgm:spPr/>
      <dgm:t>
        <a:bodyPr/>
        <a:lstStyle/>
        <a:p>
          <a:endParaRPr lang="en-US"/>
        </a:p>
      </dgm:t>
    </dgm:pt>
    <dgm:pt modelId="{B2A0C484-3B20-4F7A-9921-562933C012FD}" type="pres">
      <dgm:prSet presAssocID="{30FC28BA-97D5-42CC-BEEC-91F2E3070C92}" presName="parentText" presStyleLbl="node1" presStyleIdx="0" presStyleCnt="1">
        <dgm:presLayoutVars>
          <dgm:chMax val="0"/>
          <dgm:bulletEnabled val="1"/>
        </dgm:presLayoutVars>
      </dgm:prSet>
      <dgm:spPr/>
      <dgm:t>
        <a:bodyPr/>
        <a:lstStyle/>
        <a:p>
          <a:endParaRPr lang="en-US"/>
        </a:p>
      </dgm:t>
    </dgm:pt>
  </dgm:ptLst>
  <dgm:cxnLst>
    <dgm:cxn modelId="{F718584D-DFCD-4D04-B71C-D8D8FCF17975}" type="presOf" srcId="{F5044634-38A9-4F0B-B0D9-E35967D52FB9}" destId="{86510129-731C-4A65-BD4D-485247955B86}" srcOrd="0" destOrd="0" presId="urn:microsoft.com/office/officeart/2005/8/layout/vList2"/>
    <dgm:cxn modelId="{84B97A9C-F75C-4C2C-9240-CCB843EFBFB1}" type="presOf" srcId="{30FC28BA-97D5-42CC-BEEC-91F2E3070C92}" destId="{B2A0C484-3B20-4F7A-9921-562933C012FD}" srcOrd="0" destOrd="0" presId="urn:microsoft.com/office/officeart/2005/8/layout/vList2"/>
    <dgm:cxn modelId="{413F3E47-DD76-454B-B9FE-7D500C2A8838}" srcId="{F5044634-38A9-4F0B-B0D9-E35967D52FB9}" destId="{30FC28BA-97D5-42CC-BEEC-91F2E3070C92}" srcOrd="0" destOrd="0" parTransId="{D9B20FE7-53E5-4D7C-B664-2195BE1E1767}" sibTransId="{B78E191A-B1ED-47E4-BFA4-79D85C287CE1}"/>
    <dgm:cxn modelId="{95C667AC-2030-45B3-B8E7-695DD2C52BA5}" type="presParOf" srcId="{86510129-731C-4A65-BD4D-485247955B86}" destId="{B2A0C484-3B20-4F7A-9921-562933C012FD}" srcOrd="0" destOrd="0" presId="urn:microsoft.com/office/officeart/2005/8/layout/vList2"/>
  </dgm:cxnLst>
  <dgm:bg/>
  <dgm:whole/>
</dgm:dataModel>
</file>

<file path=ppt/diagrams/data13.xml><?xml version="1.0" encoding="utf-8"?>
<dgm:dataModel xmlns:dgm="http://schemas.openxmlformats.org/drawingml/2006/diagram" xmlns:a="http://schemas.openxmlformats.org/drawingml/2006/main">
  <dgm:ptLst>
    <dgm:pt modelId="{7368B8AB-1446-4F4A-88FB-B76F1122DE3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6774E77-5FC6-4AD4-88A4-C9FAA6B126C6}">
      <dgm:prSet/>
      <dgm:spPr/>
      <dgm:t>
        <a:bodyPr/>
        <a:lstStyle/>
        <a:p>
          <a:pPr algn="ctr" rtl="0"/>
          <a:r>
            <a:rPr lang="en-US" b="1" baseline="0" dirty="0" smtClean="0"/>
            <a:t>Interlanguage</a:t>
          </a:r>
          <a:endParaRPr lang="en-US" b="1" baseline="0" dirty="0"/>
        </a:p>
      </dgm:t>
    </dgm:pt>
    <dgm:pt modelId="{2DE06D51-4167-4FD6-86FD-EC157C61E59D}" type="parTrans" cxnId="{0291DB43-B105-4078-A748-24D500C330C9}">
      <dgm:prSet/>
      <dgm:spPr/>
      <dgm:t>
        <a:bodyPr/>
        <a:lstStyle/>
        <a:p>
          <a:endParaRPr lang="en-US"/>
        </a:p>
      </dgm:t>
    </dgm:pt>
    <dgm:pt modelId="{E657CFF5-5823-4419-874D-17F85F1A295D}" type="sibTrans" cxnId="{0291DB43-B105-4078-A748-24D500C330C9}">
      <dgm:prSet/>
      <dgm:spPr/>
      <dgm:t>
        <a:bodyPr/>
        <a:lstStyle/>
        <a:p>
          <a:endParaRPr lang="en-US"/>
        </a:p>
      </dgm:t>
    </dgm:pt>
    <dgm:pt modelId="{5EE58B46-4DFC-41C0-8B02-A961E508A8ED}" type="pres">
      <dgm:prSet presAssocID="{7368B8AB-1446-4F4A-88FB-B76F1122DE3F}" presName="linear" presStyleCnt="0">
        <dgm:presLayoutVars>
          <dgm:animLvl val="lvl"/>
          <dgm:resizeHandles val="exact"/>
        </dgm:presLayoutVars>
      </dgm:prSet>
      <dgm:spPr/>
      <dgm:t>
        <a:bodyPr/>
        <a:lstStyle/>
        <a:p>
          <a:endParaRPr lang="en-US"/>
        </a:p>
      </dgm:t>
    </dgm:pt>
    <dgm:pt modelId="{393C4C8C-896E-4D41-950C-CD79CB098560}" type="pres">
      <dgm:prSet presAssocID="{D6774E77-5FC6-4AD4-88A4-C9FAA6B126C6}" presName="parentText" presStyleLbl="node1" presStyleIdx="0" presStyleCnt="1">
        <dgm:presLayoutVars>
          <dgm:chMax val="0"/>
          <dgm:bulletEnabled val="1"/>
        </dgm:presLayoutVars>
      </dgm:prSet>
      <dgm:spPr/>
      <dgm:t>
        <a:bodyPr/>
        <a:lstStyle/>
        <a:p>
          <a:endParaRPr lang="en-US"/>
        </a:p>
      </dgm:t>
    </dgm:pt>
  </dgm:ptLst>
  <dgm:cxnLst>
    <dgm:cxn modelId="{0291DB43-B105-4078-A748-24D500C330C9}" srcId="{7368B8AB-1446-4F4A-88FB-B76F1122DE3F}" destId="{D6774E77-5FC6-4AD4-88A4-C9FAA6B126C6}" srcOrd="0" destOrd="0" parTransId="{2DE06D51-4167-4FD6-86FD-EC157C61E59D}" sibTransId="{E657CFF5-5823-4419-874D-17F85F1A295D}"/>
    <dgm:cxn modelId="{C0B9EF43-1419-458E-8214-0E9502FF2138}" type="presOf" srcId="{7368B8AB-1446-4F4A-88FB-B76F1122DE3F}" destId="{5EE58B46-4DFC-41C0-8B02-A961E508A8ED}" srcOrd="0" destOrd="0" presId="urn:microsoft.com/office/officeart/2005/8/layout/vList2"/>
    <dgm:cxn modelId="{C3F7C70C-3C71-4BD9-8ABA-7BFECC0EC125}" type="presOf" srcId="{D6774E77-5FC6-4AD4-88A4-C9FAA6B126C6}" destId="{393C4C8C-896E-4D41-950C-CD79CB098560}" srcOrd="0" destOrd="0" presId="urn:microsoft.com/office/officeart/2005/8/layout/vList2"/>
    <dgm:cxn modelId="{3F7F2124-6AFC-4C78-9619-77B7F564C0A0}" type="presParOf" srcId="{5EE58B46-4DFC-41C0-8B02-A961E508A8ED}" destId="{393C4C8C-896E-4D41-950C-CD79CB098560}" srcOrd="0" destOrd="0" presId="urn:microsoft.com/office/officeart/2005/8/layout/vList2"/>
  </dgm:cxnLst>
  <dgm:bg/>
  <dgm:whole/>
</dgm:dataModel>
</file>

<file path=ppt/diagrams/data14.xml><?xml version="1.0" encoding="utf-8"?>
<dgm:dataModel xmlns:dgm="http://schemas.openxmlformats.org/drawingml/2006/diagram" xmlns:a="http://schemas.openxmlformats.org/drawingml/2006/main">
  <dgm:ptLst>
    <dgm:pt modelId="{5DE1CB75-B8EE-4534-95A7-99EF8D6415D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F4BCA08-243D-4BF7-B675-2A428B7EC420}">
      <dgm:prSet/>
      <dgm:spPr/>
      <dgm:t>
        <a:bodyPr/>
        <a:lstStyle/>
        <a:p>
          <a:pPr algn="ctr" rtl="0"/>
          <a:r>
            <a:rPr lang="en-US" b="1" baseline="0" dirty="0" smtClean="0"/>
            <a:t>Motivation</a:t>
          </a:r>
          <a:endParaRPr lang="en-US" b="1" baseline="0" dirty="0"/>
        </a:p>
      </dgm:t>
    </dgm:pt>
    <dgm:pt modelId="{B8687F5B-77B6-442D-8FD6-AAE5BBEAEE0B}" type="parTrans" cxnId="{F1897703-F18D-471A-8CBC-337074276741}">
      <dgm:prSet/>
      <dgm:spPr/>
      <dgm:t>
        <a:bodyPr/>
        <a:lstStyle/>
        <a:p>
          <a:endParaRPr lang="en-US"/>
        </a:p>
      </dgm:t>
    </dgm:pt>
    <dgm:pt modelId="{9B54BF13-1194-499E-8B1A-FCE0630066F0}" type="sibTrans" cxnId="{F1897703-F18D-471A-8CBC-337074276741}">
      <dgm:prSet/>
      <dgm:spPr/>
      <dgm:t>
        <a:bodyPr/>
        <a:lstStyle/>
        <a:p>
          <a:endParaRPr lang="en-US"/>
        </a:p>
      </dgm:t>
    </dgm:pt>
    <dgm:pt modelId="{60444BD5-8508-44DD-BA11-BE59E7B05954}" type="pres">
      <dgm:prSet presAssocID="{5DE1CB75-B8EE-4534-95A7-99EF8D6415DF}" presName="linear" presStyleCnt="0">
        <dgm:presLayoutVars>
          <dgm:animLvl val="lvl"/>
          <dgm:resizeHandles val="exact"/>
        </dgm:presLayoutVars>
      </dgm:prSet>
      <dgm:spPr/>
      <dgm:t>
        <a:bodyPr/>
        <a:lstStyle/>
        <a:p>
          <a:endParaRPr lang="en-US"/>
        </a:p>
      </dgm:t>
    </dgm:pt>
    <dgm:pt modelId="{96AD946F-E63B-4362-B8A1-A97623C00B50}" type="pres">
      <dgm:prSet presAssocID="{9F4BCA08-243D-4BF7-B675-2A428B7EC420}" presName="parentText" presStyleLbl="node1" presStyleIdx="0" presStyleCnt="1">
        <dgm:presLayoutVars>
          <dgm:chMax val="0"/>
          <dgm:bulletEnabled val="1"/>
        </dgm:presLayoutVars>
      </dgm:prSet>
      <dgm:spPr/>
      <dgm:t>
        <a:bodyPr/>
        <a:lstStyle/>
        <a:p>
          <a:endParaRPr lang="en-US"/>
        </a:p>
      </dgm:t>
    </dgm:pt>
  </dgm:ptLst>
  <dgm:cxnLst>
    <dgm:cxn modelId="{F1897703-F18D-471A-8CBC-337074276741}" srcId="{5DE1CB75-B8EE-4534-95A7-99EF8D6415DF}" destId="{9F4BCA08-243D-4BF7-B675-2A428B7EC420}" srcOrd="0" destOrd="0" parTransId="{B8687F5B-77B6-442D-8FD6-AAE5BBEAEE0B}" sibTransId="{9B54BF13-1194-499E-8B1A-FCE0630066F0}"/>
    <dgm:cxn modelId="{528DF563-C00C-4D4E-A6B7-486648098CEA}" type="presOf" srcId="{9F4BCA08-243D-4BF7-B675-2A428B7EC420}" destId="{96AD946F-E63B-4362-B8A1-A97623C00B50}" srcOrd="0" destOrd="0" presId="urn:microsoft.com/office/officeart/2005/8/layout/vList2"/>
    <dgm:cxn modelId="{22F81941-4D3B-4923-8614-8E4E2AA13BDD}" type="presOf" srcId="{5DE1CB75-B8EE-4534-95A7-99EF8D6415DF}" destId="{60444BD5-8508-44DD-BA11-BE59E7B05954}" srcOrd="0" destOrd="0" presId="urn:microsoft.com/office/officeart/2005/8/layout/vList2"/>
    <dgm:cxn modelId="{BB065857-67BC-4524-9642-C8B0EE2DC70D}" type="presParOf" srcId="{60444BD5-8508-44DD-BA11-BE59E7B05954}" destId="{96AD946F-E63B-4362-B8A1-A97623C00B50}" srcOrd="0" destOrd="0" presId="urn:microsoft.com/office/officeart/2005/8/layout/vList2"/>
  </dgm:cxnLst>
  <dgm:bg/>
  <dgm:whole/>
</dgm:dataModel>
</file>

<file path=ppt/diagrams/data15.xml><?xml version="1.0" encoding="utf-8"?>
<dgm:dataModel xmlns:dgm="http://schemas.openxmlformats.org/drawingml/2006/diagram" xmlns:a="http://schemas.openxmlformats.org/drawingml/2006/main">
  <dgm:ptLst>
    <dgm:pt modelId="{A59239CD-8843-4EF6-946A-A63EB87B957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6DBC08F-E0DA-4F69-A018-6F9962C8EAFA}">
      <dgm:prSet/>
      <dgm:spPr/>
      <dgm:t>
        <a:bodyPr/>
        <a:lstStyle/>
        <a:p>
          <a:pPr algn="ctr" rtl="0"/>
          <a:r>
            <a:rPr lang="en-US" b="1" baseline="0" dirty="0" smtClean="0"/>
            <a:t>Input and output</a:t>
          </a:r>
          <a:endParaRPr lang="en-US" b="1" baseline="0" dirty="0"/>
        </a:p>
      </dgm:t>
    </dgm:pt>
    <dgm:pt modelId="{490022F0-2443-4C66-912E-F8DCAD143C2F}" type="parTrans" cxnId="{A615B283-19EF-4398-ABD3-91B45BC5463C}">
      <dgm:prSet/>
      <dgm:spPr/>
      <dgm:t>
        <a:bodyPr/>
        <a:lstStyle/>
        <a:p>
          <a:endParaRPr lang="en-US"/>
        </a:p>
      </dgm:t>
    </dgm:pt>
    <dgm:pt modelId="{3834F691-60CD-40E1-968E-93BE2C7FDB2D}" type="sibTrans" cxnId="{A615B283-19EF-4398-ABD3-91B45BC5463C}">
      <dgm:prSet/>
      <dgm:spPr/>
      <dgm:t>
        <a:bodyPr/>
        <a:lstStyle/>
        <a:p>
          <a:endParaRPr lang="en-US"/>
        </a:p>
      </dgm:t>
    </dgm:pt>
    <dgm:pt modelId="{F5303F12-0782-495A-9AC9-19CD272412E9}" type="pres">
      <dgm:prSet presAssocID="{A59239CD-8843-4EF6-946A-A63EB87B9571}" presName="linear" presStyleCnt="0">
        <dgm:presLayoutVars>
          <dgm:animLvl val="lvl"/>
          <dgm:resizeHandles val="exact"/>
        </dgm:presLayoutVars>
      </dgm:prSet>
      <dgm:spPr/>
      <dgm:t>
        <a:bodyPr/>
        <a:lstStyle/>
        <a:p>
          <a:endParaRPr lang="en-US"/>
        </a:p>
      </dgm:t>
    </dgm:pt>
    <dgm:pt modelId="{407FD35D-309F-4B56-AF3F-821C60AC927F}" type="pres">
      <dgm:prSet presAssocID="{06DBC08F-E0DA-4F69-A018-6F9962C8EAFA}" presName="parentText" presStyleLbl="node1" presStyleIdx="0" presStyleCnt="1">
        <dgm:presLayoutVars>
          <dgm:chMax val="0"/>
          <dgm:bulletEnabled val="1"/>
        </dgm:presLayoutVars>
      </dgm:prSet>
      <dgm:spPr/>
      <dgm:t>
        <a:bodyPr/>
        <a:lstStyle/>
        <a:p>
          <a:endParaRPr lang="en-US"/>
        </a:p>
      </dgm:t>
    </dgm:pt>
  </dgm:ptLst>
  <dgm:cxnLst>
    <dgm:cxn modelId="{A615B283-19EF-4398-ABD3-91B45BC5463C}" srcId="{A59239CD-8843-4EF6-946A-A63EB87B9571}" destId="{06DBC08F-E0DA-4F69-A018-6F9962C8EAFA}" srcOrd="0" destOrd="0" parTransId="{490022F0-2443-4C66-912E-F8DCAD143C2F}" sibTransId="{3834F691-60CD-40E1-968E-93BE2C7FDB2D}"/>
    <dgm:cxn modelId="{469DE17F-AAD8-463A-BB89-9485F6A36554}" type="presOf" srcId="{06DBC08F-E0DA-4F69-A018-6F9962C8EAFA}" destId="{407FD35D-309F-4B56-AF3F-821C60AC927F}" srcOrd="0" destOrd="0" presId="urn:microsoft.com/office/officeart/2005/8/layout/vList2"/>
    <dgm:cxn modelId="{F2FBE40F-CA57-42B3-A63A-838CD3FB3F5F}" type="presOf" srcId="{A59239CD-8843-4EF6-946A-A63EB87B9571}" destId="{F5303F12-0782-495A-9AC9-19CD272412E9}" srcOrd="0" destOrd="0" presId="urn:microsoft.com/office/officeart/2005/8/layout/vList2"/>
    <dgm:cxn modelId="{556A8A65-CF70-4151-9E40-A8A69F832B81}" type="presParOf" srcId="{F5303F12-0782-495A-9AC9-19CD272412E9}" destId="{407FD35D-309F-4B56-AF3F-821C60AC927F}" srcOrd="0" destOrd="0" presId="urn:microsoft.com/office/officeart/2005/8/layout/vList2"/>
  </dgm:cxnLst>
  <dgm:bg/>
  <dgm:whole/>
</dgm:dataModel>
</file>

<file path=ppt/diagrams/data16.xml><?xml version="1.0" encoding="utf-8"?>
<dgm:dataModel xmlns:dgm="http://schemas.openxmlformats.org/drawingml/2006/diagram" xmlns:a="http://schemas.openxmlformats.org/drawingml/2006/main">
  <dgm:ptLst>
    <dgm:pt modelId="{1C7F5F45-63D0-4200-992E-B94DCF9DBAD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05CDB5C-01AD-4340-A217-B611FFD57A7E}">
      <dgm:prSet/>
      <dgm:spPr/>
      <dgm:t>
        <a:bodyPr/>
        <a:lstStyle/>
        <a:p>
          <a:pPr algn="ctr" rtl="0"/>
          <a:r>
            <a:rPr lang="en-US" b="1" baseline="0" dirty="0" smtClean="0"/>
            <a:t>Communicative competence</a:t>
          </a:r>
          <a:endParaRPr lang="en-US" b="1" baseline="0" dirty="0"/>
        </a:p>
      </dgm:t>
    </dgm:pt>
    <dgm:pt modelId="{8E085D08-1858-4560-AD78-F8A2A01CEA17}" type="parTrans" cxnId="{07141317-F751-4791-9F43-6CACF10B6D70}">
      <dgm:prSet/>
      <dgm:spPr/>
      <dgm:t>
        <a:bodyPr/>
        <a:lstStyle/>
        <a:p>
          <a:endParaRPr lang="en-US"/>
        </a:p>
      </dgm:t>
    </dgm:pt>
    <dgm:pt modelId="{3DCB98A8-30EB-43B7-B0A9-584D93D36B03}" type="sibTrans" cxnId="{07141317-F751-4791-9F43-6CACF10B6D70}">
      <dgm:prSet/>
      <dgm:spPr/>
      <dgm:t>
        <a:bodyPr/>
        <a:lstStyle/>
        <a:p>
          <a:endParaRPr lang="en-US"/>
        </a:p>
      </dgm:t>
    </dgm:pt>
    <dgm:pt modelId="{FFBFE51F-4745-4595-AC90-B9726472C95C}" type="pres">
      <dgm:prSet presAssocID="{1C7F5F45-63D0-4200-992E-B94DCF9DBAD5}" presName="linear" presStyleCnt="0">
        <dgm:presLayoutVars>
          <dgm:animLvl val="lvl"/>
          <dgm:resizeHandles val="exact"/>
        </dgm:presLayoutVars>
      </dgm:prSet>
      <dgm:spPr/>
      <dgm:t>
        <a:bodyPr/>
        <a:lstStyle/>
        <a:p>
          <a:endParaRPr lang="en-US"/>
        </a:p>
      </dgm:t>
    </dgm:pt>
    <dgm:pt modelId="{B2EDD851-CDB0-4304-AF58-403B0C9D05BE}" type="pres">
      <dgm:prSet presAssocID="{F05CDB5C-01AD-4340-A217-B611FFD57A7E}" presName="parentText" presStyleLbl="node1" presStyleIdx="0" presStyleCnt="1">
        <dgm:presLayoutVars>
          <dgm:chMax val="0"/>
          <dgm:bulletEnabled val="1"/>
        </dgm:presLayoutVars>
      </dgm:prSet>
      <dgm:spPr/>
      <dgm:t>
        <a:bodyPr/>
        <a:lstStyle/>
        <a:p>
          <a:endParaRPr lang="en-US"/>
        </a:p>
      </dgm:t>
    </dgm:pt>
  </dgm:ptLst>
  <dgm:cxnLst>
    <dgm:cxn modelId="{07141317-F751-4791-9F43-6CACF10B6D70}" srcId="{1C7F5F45-63D0-4200-992E-B94DCF9DBAD5}" destId="{F05CDB5C-01AD-4340-A217-B611FFD57A7E}" srcOrd="0" destOrd="0" parTransId="{8E085D08-1858-4560-AD78-F8A2A01CEA17}" sibTransId="{3DCB98A8-30EB-43B7-B0A9-584D93D36B03}"/>
    <dgm:cxn modelId="{82FB9542-6E7C-41A7-B57C-96CED5000183}" type="presOf" srcId="{1C7F5F45-63D0-4200-992E-B94DCF9DBAD5}" destId="{FFBFE51F-4745-4595-AC90-B9726472C95C}" srcOrd="0" destOrd="0" presId="urn:microsoft.com/office/officeart/2005/8/layout/vList2"/>
    <dgm:cxn modelId="{E12A6AE8-159E-4470-AC7C-4866BABED44D}" type="presOf" srcId="{F05CDB5C-01AD-4340-A217-B611FFD57A7E}" destId="{B2EDD851-CDB0-4304-AF58-403B0C9D05BE}" srcOrd="0" destOrd="0" presId="urn:microsoft.com/office/officeart/2005/8/layout/vList2"/>
    <dgm:cxn modelId="{84A1EFB8-8A1C-4937-85FF-AB81491F1803}" type="presParOf" srcId="{FFBFE51F-4745-4595-AC90-B9726472C95C}" destId="{B2EDD851-CDB0-4304-AF58-403B0C9D05BE}" srcOrd="0" destOrd="0" presId="urn:microsoft.com/office/officeart/2005/8/layout/vList2"/>
  </dgm:cxnLst>
  <dgm:bg/>
  <dgm:whole/>
</dgm:dataModel>
</file>

<file path=ppt/diagrams/data17.xml><?xml version="1.0" encoding="utf-8"?>
<dgm:dataModel xmlns:dgm="http://schemas.openxmlformats.org/drawingml/2006/diagram" xmlns:a="http://schemas.openxmlformats.org/drawingml/2006/main">
  <dgm:ptLst>
    <dgm:pt modelId="{A7A10A2C-F433-4B48-894A-C540C43B7AC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33B44E3-4EF9-47E9-A36F-F423BCCA2AE1}">
      <dgm:prSet/>
      <dgm:spPr/>
      <dgm:t>
        <a:bodyPr/>
        <a:lstStyle/>
        <a:p>
          <a:pPr algn="ctr" rtl="0"/>
          <a:r>
            <a:rPr lang="en-US" b="1" baseline="0" dirty="0" smtClean="0"/>
            <a:t>Applied linguistics</a:t>
          </a:r>
          <a:endParaRPr lang="en-US" b="1" baseline="0" dirty="0"/>
        </a:p>
      </dgm:t>
    </dgm:pt>
    <dgm:pt modelId="{AC9E0A83-2A4D-44C7-9577-7E188B61DF3E}" type="parTrans" cxnId="{991B01B8-FE55-48DD-9F2B-F7719E749733}">
      <dgm:prSet/>
      <dgm:spPr/>
      <dgm:t>
        <a:bodyPr/>
        <a:lstStyle/>
        <a:p>
          <a:endParaRPr lang="en-US"/>
        </a:p>
      </dgm:t>
    </dgm:pt>
    <dgm:pt modelId="{A4472498-23E4-4914-8273-12060B3A786E}" type="sibTrans" cxnId="{991B01B8-FE55-48DD-9F2B-F7719E749733}">
      <dgm:prSet/>
      <dgm:spPr/>
      <dgm:t>
        <a:bodyPr/>
        <a:lstStyle/>
        <a:p>
          <a:endParaRPr lang="en-US"/>
        </a:p>
      </dgm:t>
    </dgm:pt>
    <dgm:pt modelId="{C2883F4F-1C22-49A0-BA8F-5A9FB35121E2}" type="pres">
      <dgm:prSet presAssocID="{A7A10A2C-F433-4B48-894A-C540C43B7ACD}" presName="linear" presStyleCnt="0">
        <dgm:presLayoutVars>
          <dgm:animLvl val="lvl"/>
          <dgm:resizeHandles val="exact"/>
        </dgm:presLayoutVars>
      </dgm:prSet>
      <dgm:spPr/>
      <dgm:t>
        <a:bodyPr/>
        <a:lstStyle/>
        <a:p>
          <a:endParaRPr lang="en-US"/>
        </a:p>
      </dgm:t>
    </dgm:pt>
    <dgm:pt modelId="{4B5BF7B2-457B-4C4B-A60F-4B356B75D501}" type="pres">
      <dgm:prSet presAssocID="{033B44E3-4EF9-47E9-A36F-F423BCCA2AE1}" presName="parentText" presStyleLbl="node1" presStyleIdx="0" presStyleCnt="1">
        <dgm:presLayoutVars>
          <dgm:chMax val="0"/>
          <dgm:bulletEnabled val="1"/>
        </dgm:presLayoutVars>
      </dgm:prSet>
      <dgm:spPr/>
      <dgm:t>
        <a:bodyPr/>
        <a:lstStyle/>
        <a:p>
          <a:endParaRPr lang="en-US"/>
        </a:p>
      </dgm:t>
    </dgm:pt>
  </dgm:ptLst>
  <dgm:cxnLst>
    <dgm:cxn modelId="{991B01B8-FE55-48DD-9F2B-F7719E749733}" srcId="{A7A10A2C-F433-4B48-894A-C540C43B7ACD}" destId="{033B44E3-4EF9-47E9-A36F-F423BCCA2AE1}" srcOrd="0" destOrd="0" parTransId="{AC9E0A83-2A4D-44C7-9577-7E188B61DF3E}" sibTransId="{A4472498-23E4-4914-8273-12060B3A786E}"/>
    <dgm:cxn modelId="{52BED8C5-0088-4149-B8EF-F2FDE0AC7CA8}" type="presOf" srcId="{A7A10A2C-F433-4B48-894A-C540C43B7ACD}" destId="{C2883F4F-1C22-49A0-BA8F-5A9FB35121E2}" srcOrd="0" destOrd="0" presId="urn:microsoft.com/office/officeart/2005/8/layout/vList2"/>
    <dgm:cxn modelId="{2A3D52A4-B6B0-4413-A58A-7A9D85C9D833}" type="presOf" srcId="{033B44E3-4EF9-47E9-A36F-F423BCCA2AE1}" destId="{4B5BF7B2-457B-4C4B-A60F-4B356B75D501}" srcOrd="0" destOrd="0" presId="urn:microsoft.com/office/officeart/2005/8/layout/vList2"/>
    <dgm:cxn modelId="{CD200772-79AF-410A-8FB6-D2994E92E164}" type="presParOf" srcId="{C2883F4F-1C22-49A0-BA8F-5A9FB35121E2}" destId="{4B5BF7B2-457B-4C4B-A60F-4B356B75D501}"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27-Nov-11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13</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b="1" i="1" dirty="0" smtClean="0">
                <a:latin typeface="Algerian" pitchFamily="82" charset="0"/>
              </a:rPr>
              <a:t>Second language acquisition/learning</a:t>
            </a:r>
            <a:endParaRPr lang="en-US"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eaLnBrk="1" hangingPunct="1">
              <a:buFont typeface="Wingdings" pitchFamily="2" charset="2"/>
              <a:buChar char="Ø"/>
            </a:pPr>
            <a:r>
              <a:rPr lang="en-US" sz="2800" dirty="0" smtClean="0"/>
              <a:t>Second language learning</a:t>
            </a:r>
          </a:p>
          <a:p>
            <a:pPr marL="1082675" algn="just" eaLnBrk="1" hangingPunct="1">
              <a:buFont typeface="Wingdings" pitchFamily="2" charset="2"/>
              <a:buChar char="Ø"/>
            </a:pPr>
            <a:r>
              <a:rPr lang="en-US" sz="2800" dirty="0" smtClean="0"/>
              <a:t>Acquisition and learning</a:t>
            </a:r>
          </a:p>
          <a:p>
            <a:pPr marL="1082675" algn="just" eaLnBrk="1" hangingPunct="1">
              <a:buFont typeface="Wingdings" pitchFamily="2" charset="2"/>
              <a:buChar char="Ø"/>
            </a:pPr>
            <a:r>
              <a:rPr lang="en-US" sz="2800" dirty="0" smtClean="0"/>
              <a:t>Acquisition barriers</a:t>
            </a:r>
          </a:p>
          <a:p>
            <a:pPr marL="1082675" algn="just" eaLnBrk="1" hangingPunct="1">
              <a:buFont typeface="Wingdings" pitchFamily="2" charset="2"/>
              <a:buChar char="Ø"/>
            </a:pPr>
            <a:r>
              <a:rPr lang="en-US" sz="2800" dirty="0" smtClean="0"/>
              <a:t>Affective factors</a:t>
            </a:r>
          </a:p>
          <a:p>
            <a:pPr marL="1082675" algn="just" eaLnBrk="1" hangingPunct="1">
              <a:buFont typeface="Wingdings" pitchFamily="2" charset="2"/>
              <a:buChar char="Ø"/>
            </a:pPr>
            <a:r>
              <a:rPr lang="en-US" sz="2800" dirty="0" smtClean="0"/>
              <a:t>Focus on method</a:t>
            </a:r>
          </a:p>
          <a:p>
            <a:pPr marL="1082675" algn="just" eaLnBrk="1" hangingPunct="1">
              <a:buFont typeface="Wingdings" pitchFamily="2" charset="2"/>
              <a:buChar char="Ø"/>
            </a:pPr>
            <a:r>
              <a:rPr lang="en-US" sz="2800" dirty="0" smtClean="0"/>
              <a:t>The grammar–translation method</a:t>
            </a:r>
            <a:endParaRPr lang="en-US" sz="28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lgn="just"/>
            <a:r>
              <a:rPr lang="en-US" sz="3200" b="1" dirty="0" smtClean="0"/>
              <a:t>Lecture Elements</a:t>
            </a:r>
            <a:endParaRPr lang="en-US" sz="3200" dirty="0"/>
          </a:p>
        </p:txBody>
      </p:sp>
      <p:sp>
        <p:nvSpPr>
          <p:cNvPr id="6" name="Content Placeholder 5"/>
          <p:cNvSpPr>
            <a:spLocks noGrp="1"/>
          </p:cNvSpPr>
          <p:nvPr>
            <p:ph idx="1"/>
          </p:nvPr>
        </p:nvSpPr>
        <p:spPr/>
        <p:txBody>
          <a:bodyPr/>
          <a:lstStyle/>
          <a:p>
            <a:pPr marL="1082675" algn="just" eaLnBrk="1" hangingPunct="1">
              <a:buFont typeface="Wingdings" pitchFamily="2" charset="2"/>
              <a:buChar char="Ø"/>
            </a:pPr>
            <a:r>
              <a:rPr lang="en-US" sz="2800" dirty="0" smtClean="0"/>
              <a:t>The audiolingual method</a:t>
            </a:r>
          </a:p>
          <a:p>
            <a:pPr marL="1082675" algn="just" eaLnBrk="1" hangingPunct="1">
              <a:buFont typeface="Wingdings" pitchFamily="2" charset="2"/>
              <a:buChar char="Ø"/>
            </a:pPr>
            <a:r>
              <a:rPr lang="en-US" sz="2800" dirty="0" smtClean="0"/>
              <a:t>Communicative approaches</a:t>
            </a:r>
          </a:p>
          <a:p>
            <a:pPr marL="1082675" algn="just" eaLnBrk="1" hangingPunct="1">
              <a:buFont typeface="Wingdings" pitchFamily="2" charset="2"/>
              <a:buChar char="Ø"/>
            </a:pPr>
            <a:r>
              <a:rPr lang="en-US" sz="2800" dirty="0" smtClean="0"/>
              <a:t>Focus on the learner</a:t>
            </a:r>
          </a:p>
          <a:p>
            <a:pPr marL="1082675" algn="just" eaLnBrk="1" hangingPunct="1">
              <a:buFont typeface="Wingdings" pitchFamily="2" charset="2"/>
              <a:buChar char="Ø"/>
            </a:pPr>
            <a:r>
              <a:rPr lang="en-US" sz="2800" dirty="0" smtClean="0"/>
              <a:t>Transfer</a:t>
            </a:r>
          </a:p>
          <a:p>
            <a:pPr marL="1082675" algn="just" eaLnBrk="1" hangingPunct="1">
              <a:buFont typeface="Wingdings" pitchFamily="2" charset="2"/>
              <a:buChar char="Ø"/>
            </a:pPr>
            <a:r>
              <a:rPr lang="en-US" sz="2800" dirty="0" smtClean="0"/>
              <a:t>Interlanguage</a:t>
            </a:r>
          </a:p>
          <a:p>
            <a:pPr marL="1082675" algn="just" eaLnBrk="1" hangingPunct="1">
              <a:buFont typeface="Wingdings" pitchFamily="2" charset="2"/>
              <a:buChar char="Ø"/>
            </a:pPr>
            <a:r>
              <a:rPr lang="en-US" sz="2800" dirty="0" smtClean="0"/>
              <a:t>Motivation</a:t>
            </a:r>
          </a:p>
          <a:p>
            <a:pPr marL="1082675" algn="just" eaLnBrk="1" hangingPunct="1">
              <a:buFont typeface="Wingdings" pitchFamily="2" charset="2"/>
              <a:buChar char="Ø"/>
            </a:pPr>
            <a:r>
              <a:rPr lang="en-US" sz="2800" dirty="0" smtClean="0"/>
              <a:t>Input and output</a:t>
            </a:r>
          </a:p>
          <a:p>
            <a:pPr marL="1082675" algn="just" eaLnBrk="1" hangingPunct="1">
              <a:buFont typeface="Wingdings" pitchFamily="2" charset="2"/>
              <a:buChar char="Ø"/>
            </a:pPr>
            <a:r>
              <a:rPr lang="en-US" sz="2800" dirty="0" smtClean="0"/>
              <a:t>Communicative competence</a:t>
            </a:r>
          </a:p>
          <a:p>
            <a:pPr marL="1082675" algn="just" eaLnBrk="1" hangingPunct="1">
              <a:buFont typeface="Wingdings" pitchFamily="2" charset="2"/>
              <a:buChar char="Ø"/>
            </a:pPr>
            <a:r>
              <a:rPr lang="en-US" sz="2800" dirty="0" smtClean="0"/>
              <a:t>Applied linguistics</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idx="1"/>
          </p:nvPr>
        </p:nvSpPr>
        <p:spPr/>
        <p:txBody>
          <a:bodyPr/>
          <a:lstStyle/>
          <a:p>
            <a:pPr algn="just"/>
            <a:r>
              <a:rPr lang="en-US" sz="2600" dirty="0" smtClean="0"/>
              <a:t>Some children grow up in a social environment where more than one language is used and are able to acquire a second language in circumstances similar to those of first language acquisition. Those fortunate individuals are bilingual. However, most of us are not exposed to a second language until much later and our ability to use a second language, even after years of study, rarely matches ability in our first language. a number of different approaches have been proposed to help learners become as effective communicating in a second language (L2) as they are in their first language (L1).</a:t>
            </a:r>
            <a:endParaRPr lang="en-US" sz="2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dirty="0" smtClean="0"/>
              <a:t>A distinction is sometimes made between learning in a ‘foreign language’ setting (learning a language that is not generally spoken in the surrounding community) and a ‘second language’ setting (learning a language that is spoken in the surrounding community). In either case, they are simply trying to learn another language, so the expression </a:t>
            </a:r>
            <a:r>
              <a:rPr lang="en-US" sz="2800" b="1" dirty="0" smtClean="0"/>
              <a:t>second language learning </a:t>
            </a:r>
            <a:r>
              <a:rPr lang="en-US" sz="2800" dirty="0" smtClean="0"/>
              <a:t>is used more generally to describe both situations.</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A more significant distinction is made between acquisition and learning. The term </a:t>
            </a:r>
            <a:r>
              <a:rPr lang="en-US" sz="2800" b="1" dirty="0" smtClean="0"/>
              <a:t>acquisition </a:t>
            </a:r>
            <a:r>
              <a:rPr lang="en-US" sz="2800" dirty="0" smtClean="0"/>
              <a:t>is used to refer to the gradual development of ability in a language by using it naturally in communicative situations with others who know the language. The term </a:t>
            </a:r>
            <a:r>
              <a:rPr lang="en-US" sz="2800" b="1" dirty="0" smtClean="0"/>
              <a:t>learning, </a:t>
            </a:r>
            <a:r>
              <a:rPr lang="en-US" sz="2800" dirty="0" smtClean="0"/>
              <a:t>however, applies to a more conscious process of accumulating knowledge of the features, such as vocabulary and grammar, of a language, typically in an institutional setting. (Mathematics, for example, is learned, not acquired.)</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700" dirty="0" smtClean="0"/>
              <a:t>Very few adults seem to reach native-like proficiency in using a second language. There are individuals who can achieve great expertise in the written language, but not the spoken language. This might suggest that some features of a second language, such as vocabulary and grammar, are easier to learn than others such as pronunciation. This type of observation is sometimes taken as evidence that, after the critical period for language acquisition has passed, around the time of puberty, it becomes very difficult to acquire another language fully</a:t>
            </a:r>
            <a:endParaRPr lang="en-US" sz="2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Acquisition barriers</a:t>
            </a:r>
            <a:endParaRPr lang="en-US" sz="3200" dirty="0"/>
          </a:p>
        </p:txBody>
      </p:sp>
      <p:sp>
        <p:nvSpPr>
          <p:cNvPr id="3" name="Content Placeholder 2"/>
          <p:cNvSpPr>
            <a:spLocks noGrp="1"/>
          </p:cNvSpPr>
          <p:nvPr>
            <p:ph idx="1"/>
          </p:nvPr>
        </p:nvSpPr>
        <p:spPr/>
        <p:txBody>
          <a:bodyPr/>
          <a:lstStyle/>
          <a:p>
            <a:pPr algn="just"/>
            <a:r>
              <a:rPr lang="en-US" sz="2600" dirty="0" smtClean="0"/>
              <a:t>Against this view, it has been demonstrated that students in their early teens are quicker and more effective second language learners in the classroom than, for example, seven-year-olds. It may be, of course, that the effective learning of a second language requires a combination of factors. The optimum age for learning may be during the years from about ten to sixteen when the flexibility of our inherent capacity for language has not been completely lost, and the maturation of cognitive skills allows a more effective analysis of the regular features of the second language being learned.</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If there is a strong element of unwillingness or embarrassment in attempting to produce the different sounds of another language, then it may override whatever physical and cognitive abilities there are. If this self-consciousness is accompanied by a lack of empathy with the other culture, then the subtle effects of not really wanting to sound like a Russian or a German or an American may strongly inhibit the learning process.</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Affective factors</a:t>
            </a:r>
            <a:endParaRPr lang="en-US" sz="3200" dirty="0"/>
          </a:p>
        </p:txBody>
      </p:sp>
      <p:sp>
        <p:nvSpPr>
          <p:cNvPr id="3" name="Content Placeholder 2"/>
          <p:cNvSpPr>
            <a:spLocks noGrp="1"/>
          </p:cNvSpPr>
          <p:nvPr>
            <p:ph idx="1"/>
          </p:nvPr>
        </p:nvSpPr>
        <p:spPr/>
        <p:txBody>
          <a:bodyPr/>
          <a:lstStyle/>
          <a:p>
            <a:pPr algn="just"/>
            <a:r>
              <a:rPr lang="en-US" sz="2800" dirty="0" smtClean="0"/>
              <a:t>This type of emotional reaction, or ‘affect’, may also be caused by dull textbooks, unpleasant classroom surroundings or an exhausting schedule of study and/or work. All these negative feelings or experiences are </a:t>
            </a:r>
            <a:r>
              <a:rPr lang="en-US" sz="2800" b="1" dirty="0" smtClean="0"/>
              <a:t>affective factors </a:t>
            </a:r>
            <a:r>
              <a:rPr lang="en-US" sz="2800" dirty="0" smtClean="0"/>
              <a:t>that can create a barrier to acquisition. Basically, if we are stressed, uncomfortable, self-conscious or unmotivated, we are unlikely to learn anything.</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Despite all these barriers, the need for instruction in other languages has led to a variety of educational approaches and methods aimed at fostering second language learning. Many recent approaches designed to promote second language learning have tended to reflect different theoretical views on how a second language might best be learned.</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most traditional approach is to treat L2 learning in the same way as any other academic subject. Vocabulary lists and sets of grammar rules are used to define the target of learning, memorization is encouraged, and written language rather than spoken language is emphasized. This method has its roots in the traditional teaching of Latin and is described as the </a:t>
            </a:r>
            <a:r>
              <a:rPr lang="en-US" sz="2800" b="1" dirty="0" smtClean="0"/>
              <a:t>grammar–translation method.</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Avery different approach, emphasizing the spoken language, became popular in the middle of the twentieth century. It involved a systematic presentation of the structures of the second language , moving from the simple to the more complex, in the form of drills that the student had to repeat. This approach, called the </a:t>
            </a:r>
            <a:r>
              <a:rPr lang="en-US" sz="2800" b="1" dirty="0" smtClean="0"/>
              <a:t>audiolingual method</a:t>
            </a:r>
            <a:r>
              <a:rPr lang="en-US" sz="2800" dirty="0" smtClean="0"/>
              <a:t>, was strongly influenced by a belief that the fluent use of a language was essentially a set of ‘habits’ that could be developed with a lot of practice.</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More recent revisions of the second language learning experience can best be described as </a:t>
            </a:r>
            <a:r>
              <a:rPr lang="en-US" sz="2800" b="1" dirty="0" smtClean="0"/>
              <a:t>communicative approaches</a:t>
            </a:r>
            <a:r>
              <a:rPr lang="en-US" sz="2800" dirty="0" smtClean="0"/>
              <a:t>. They are partially a reaction against the artificiality of ‘pattern-practice’ and also against the belief that consciously learning the grammar rules of a language will necessarily result in an ability to use the language. They are based on a belief that the functions of language (what it is used for) should be emphasized rather than the forms of the language (correct grammatical or phonological structures).</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most fundamental change in the area of L2 learning in recent years has been a shift from concern with the teacher, the textbook and the method to an interest in the learner and the acquisition process. For example, one radical feature of most communicative approaches is the toleration of ‘errors’ produced by students. Just as children acquiring their first language produce certain types of ungrammatical forms at times, so we might expect the second language learner to produce similar forms at certain stages.</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Of course, some errors may be due to ‘transfer’ (also called ‘</a:t>
            </a:r>
            <a:r>
              <a:rPr lang="en-US" sz="2800" dirty="0" err="1" smtClean="0"/>
              <a:t>crosslinguistic</a:t>
            </a:r>
            <a:r>
              <a:rPr lang="en-US" sz="2800" dirty="0" smtClean="0"/>
              <a:t> influence’). </a:t>
            </a:r>
            <a:r>
              <a:rPr lang="en-US" sz="2800" b="1" dirty="0" smtClean="0"/>
              <a:t>Transfer </a:t>
            </a:r>
            <a:r>
              <a:rPr lang="en-US" sz="2800" dirty="0" smtClean="0"/>
              <a:t>means using sounds, expressions or structures from the first language when performing in the second language . If the L1 and L2 have similar features, then the learner may be able to benefit from the </a:t>
            </a:r>
            <a:r>
              <a:rPr lang="en-US" sz="2800" b="1" dirty="0" smtClean="0"/>
              <a:t>positive transfer </a:t>
            </a:r>
            <a:r>
              <a:rPr lang="en-US" sz="2800" dirty="0" smtClean="0"/>
              <a:t>of L1 knowledge to the L2. On the other hand, transferring an L1 feature that is really different from the L2 results in </a:t>
            </a:r>
            <a:r>
              <a:rPr lang="en-US" sz="2800" b="1" dirty="0" smtClean="0"/>
              <a:t>negative transfer </a:t>
            </a:r>
            <a:r>
              <a:rPr lang="en-US" sz="2800" dirty="0" smtClean="0"/>
              <a:t>and it may make the L2 expression difficult to understand.</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700" dirty="0" smtClean="0"/>
              <a:t>On close inspection, the language produced by </a:t>
            </a:r>
            <a:r>
              <a:rPr lang="en-US" sz="2700" dirty="0" smtClean="0"/>
              <a:t>second language learners </a:t>
            </a:r>
            <a:r>
              <a:rPr lang="en-US" sz="2700" dirty="0" smtClean="0"/>
              <a:t>contains a </a:t>
            </a:r>
            <a:r>
              <a:rPr lang="en-US" sz="2700" dirty="0" smtClean="0"/>
              <a:t>large number </a:t>
            </a:r>
            <a:r>
              <a:rPr lang="en-US" sz="2700" dirty="0" smtClean="0"/>
              <a:t>of ‘errors’ that seem to have no connection to the forms of either </a:t>
            </a:r>
            <a:r>
              <a:rPr lang="en-US" sz="2700" dirty="0" smtClean="0"/>
              <a:t>the </a:t>
            </a:r>
            <a:r>
              <a:rPr lang="en-US" sz="2700" dirty="0" smtClean="0"/>
              <a:t>first language </a:t>
            </a:r>
            <a:r>
              <a:rPr lang="en-US" sz="2700" dirty="0" smtClean="0"/>
              <a:t>or second language. </a:t>
            </a:r>
            <a:r>
              <a:rPr lang="en-US" sz="2700" dirty="0" smtClean="0"/>
              <a:t>Evidence of this sort suggests that there is some in-between </a:t>
            </a:r>
            <a:r>
              <a:rPr lang="en-US" sz="2700" dirty="0" smtClean="0"/>
              <a:t>system used </a:t>
            </a:r>
            <a:r>
              <a:rPr lang="en-US" sz="2700" dirty="0" smtClean="0"/>
              <a:t>in the second language </a:t>
            </a:r>
            <a:r>
              <a:rPr lang="en-US" sz="2700" dirty="0" smtClean="0"/>
              <a:t>acquisition </a:t>
            </a:r>
            <a:r>
              <a:rPr lang="en-US" sz="2700" dirty="0" smtClean="0"/>
              <a:t>process that certainly contains aspects of the </a:t>
            </a:r>
            <a:r>
              <a:rPr lang="en-US" sz="2700" dirty="0" smtClean="0"/>
              <a:t>first language and </a:t>
            </a:r>
            <a:r>
              <a:rPr lang="en-US" sz="2700" dirty="0" smtClean="0"/>
              <a:t>second language</a:t>
            </a:r>
            <a:r>
              <a:rPr lang="en-US" sz="2700" dirty="0" smtClean="0"/>
              <a:t>, </a:t>
            </a:r>
            <a:r>
              <a:rPr lang="en-US" sz="2700" dirty="0" smtClean="0"/>
              <a:t>but which is an inherently variable system with rules of its own. This </a:t>
            </a:r>
            <a:r>
              <a:rPr lang="en-US" sz="2700" dirty="0" smtClean="0"/>
              <a:t>system is </a:t>
            </a:r>
            <a:r>
              <a:rPr lang="en-US" sz="2700" dirty="0" smtClean="0"/>
              <a:t>called an </a:t>
            </a:r>
            <a:r>
              <a:rPr lang="en-US" sz="2700" b="1" dirty="0" smtClean="0"/>
              <a:t>interlanguage </a:t>
            </a:r>
            <a:r>
              <a:rPr lang="en-US" sz="2700" dirty="0" smtClean="0"/>
              <a:t>and it is now considered to be the basis of all second language </a:t>
            </a:r>
            <a:r>
              <a:rPr lang="en-US" sz="2700" dirty="0" smtClean="0"/>
              <a:t>production</a:t>
            </a:r>
            <a:r>
              <a:rPr lang="en-US" sz="2700" dirty="0" smtClean="0"/>
              <a:t>.</a:t>
            </a:r>
            <a:endParaRPr lang="en-US" sz="2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Interlanguage</a:t>
            </a:r>
            <a:endParaRPr lang="en-US" sz="3200" dirty="0"/>
          </a:p>
        </p:txBody>
      </p:sp>
      <p:sp>
        <p:nvSpPr>
          <p:cNvPr id="3" name="Content Placeholder 2"/>
          <p:cNvSpPr>
            <a:spLocks noGrp="1"/>
          </p:cNvSpPr>
          <p:nvPr>
            <p:ph idx="1"/>
          </p:nvPr>
        </p:nvSpPr>
        <p:spPr/>
        <p:txBody>
          <a:bodyPr/>
          <a:lstStyle/>
          <a:p>
            <a:pPr algn="just"/>
            <a:r>
              <a:rPr lang="en-US" sz="2800" b="1" dirty="0" smtClean="0"/>
              <a:t>Fossilization</a:t>
            </a:r>
            <a:r>
              <a:rPr lang="en-US" sz="2800" dirty="0" smtClean="0"/>
              <a:t> is </a:t>
            </a:r>
            <a:r>
              <a:rPr lang="en-US" sz="2800" dirty="0" smtClean="0"/>
              <a:t>the process whereby </a:t>
            </a:r>
            <a:r>
              <a:rPr lang="en-US" sz="2800" dirty="0" smtClean="0"/>
              <a:t>an interlanguage</a:t>
            </a:r>
            <a:r>
              <a:rPr lang="en-US" sz="2800" dirty="0" smtClean="0"/>
              <a:t>, containing many </a:t>
            </a:r>
            <a:r>
              <a:rPr lang="en-US" sz="2800" dirty="0" smtClean="0"/>
              <a:t>non-second language features</a:t>
            </a:r>
            <a:r>
              <a:rPr lang="en-US" sz="2800" dirty="0" smtClean="0"/>
              <a:t>, stops developing toward </a:t>
            </a:r>
            <a:r>
              <a:rPr lang="en-US" sz="2800" dirty="0" smtClean="0"/>
              <a:t>more accurate </a:t>
            </a:r>
            <a:r>
              <a:rPr lang="en-US" sz="2800" dirty="0" smtClean="0"/>
              <a:t>forms of the </a:t>
            </a:r>
            <a:r>
              <a:rPr lang="en-US" sz="2800" dirty="0" smtClean="0"/>
              <a:t>second </a:t>
            </a:r>
            <a:r>
              <a:rPr lang="en-US" sz="2800" dirty="0" smtClean="0"/>
              <a:t>language </a:t>
            </a:r>
            <a:r>
              <a:rPr lang="en-US" sz="2800" dirty="0" smtClean="0"/>
              <a:t>.</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Many learners have an </a:t>
            </a:r>
            <a:r>
              <a:rPr lang="en-US" sz="2800" b="1" dirty="0" smtClean="0"/>
              <a:t>instrumental motivation</a:t>
            </a:r>
            <a:r>
              <a:rPr lang="en-US" sz="2800" dirty="0" smtClean="0"/>
              <a:t>.</a:t>
            </a:r>
            <a:r>
              <a:rPr lang="en-US" sz="2800" b="1" dirty="0" smtClean="0"/>
              <a:t> </a:t>
            </a:r>
            <a:r>
              <a:rPr lang="en-US" sz="2800" dirty="0" smtClean="0"/>
              <a:t>That is, they want to learn the second language </a:t>
            </a:r>
            <a:r>
              <a:rPr lang="en-US" sz="2800" dirty="0" smtClean="0"/>
              <a:t>in </a:t>
            </a:r>
            <a:r>
              <a:rPr lang="en-US" sz="2800" dirty="0" smtClean="0"/>
              <a:t>order to achieve </a:t>
            </a:r>
            <a:r>
              <a:rPr lang="en-US" sz="2800" dirty="0" smtClean="0"/>
              <a:t>some </a:t>
            </a:r>
            <a:r>
              <a:rPr lang="en-US" sz="2800" dirty="0" smtClean="0"/>
              <a:t>other goal, such as completing a school graduation requirement or being </a:t>
            </a:r>
            <a:r>
              <a:rPr lang="en-US" sz="2800" dirty="0" smtClean="0"/>
              <a:t>able to </a:t>
            </a:r>
            <a:r>
              <a:rPr lang="en-US" sz="2800" dirty="0" smtClean="0"/>
              <a:t>read scientific publications, but not really for any social purposes. In </a:t>
            </a:r>
            <a:r>
              <a:rPr lang="en-US" sz="2800" dirty="0" smtClean="0"/>
              <a:t>contrast, those </a:t>
            </a:r>
            <a:r>
              <a:rPr lang="en-US" sz="2800" dirty="0" smtClean="0"/>
              <a:t>learners with an </a:t>
            </a:r>
            <a:r>
              <a:rPr lang="en-US" sz="2800" b="1" dirty="0" smtClean="0"/>
              <a:t>integrative motivation </a:t>
            </a:r>
            <a:r>
              <a:rPr lang="en-US" sz="2800" dirty="0" smtClean="0"/>
              <a:t>want to learn the L2 </a:t>
            </a:r>
            <a:r>
              <a:rPr lang="en-US" sz="2800" dirty="0" smtClean="0"/>
              <a:t>for social </a:t>
            </a:r>
            <a:r>
              <a:rPr lang="en-US" sz="2800" dirty="0" smtClean="0"/>
              <a:t>purposes, in order to take part in the social life of a community using </a:t>
            </a:r>
            <a:r>
              <a:rPr lang="en-US" sz="2800" dirty="0" smtClean="0"/>
              <a:t>that language </a:t>
            </a:r>
            <a:r>
              <a:rPr lang="en-US" sz="2800" dirty="0" smtClean="0"/>
              <a:t>and to become an accepted member of that community.</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Motivation</a:t>
            </a:r>
            <a:endParaRPr lang="en-US" sz="3200" dirty="0"/>
          </a:p>
        </p:txBody>
      </p:sp>
      <p:sp>
        <p:nvSpPr>
          <p:cNvPr id="3" name="Content Placeholder 2"/>
          <p:cNvSpPr>
            <a:spLocks noGrp="1"/>
          </p:cNvSpPr>
          <p:nvPr>
            <p:ph idx="1"/>
          </p:nvPr>
        </p:nvSpPr>
        <p:spPr/>
        <p:txBody>
          <a:bodyPr/>
          <a:lstStyle/>
          <a:p>
            <a:pPr algn="just"/>
            <a:r>
              <a:rPr lang="en-US" sz="2800" dirty="0" smtClean="0"/>
              <a:t>It is also worth noting that those who experience some success in second language </a:t>
            </a:r>
            <a:r>
              <a:rPr lang="en-US" sz="2800" dirty="0" smtClean="0"/>
              <a:t>communication are </a:t>
            </a:r>
            <a:r>
              <a:rPr lang="en-US" sz="2800" dirty="0" smtClean="0"/>
              <a:t>among the most motivated to learn. So, motivation may be </a:t>
            </a:r>
            <a:r>
              <a:rPr lang="en-US" sz="2800" dirty="0" smtClean="0"/>
              <a:t>as much </a:t>
            </a:r>
            <a:r>
              <a:rPr lang="en-US" sz="2800" dirty="0" smtClean="0"/>
              <a:t>a result of success as a cause.</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term </a:t>
            </a:r>
            <a:r>
              <a:rPr lang="en-US" sz="2800" b="1" dirty="0" smtClean="0"/>
              <a:t>input </a:t>
            </a:r>
            <a:r>
              <a:rPr lang="en-US" sz="2800" dirty="0" smtClean="0"/>
              <a:t>is used to describe the language that the learner is exposed </a:t>
            </a:r>
            <a:r>
              <a:rPr lang="en-US" sz="2800" dirty="0" smtClean="0"/>
              <a:t>to. To </a:t>
            </a:r>
            <a:r>
              <a:rPr lang="en-US" sz="2800" dirty="0" smtClean="0"/>
              <a:t>be beneficial for L2 learning, that input has to be comprehensible. It can </a:t>
            </a:r>
            <a:r>
              <a:rPr lang="en-US" sz="2800" dirty="0" smtClean="0"/>
              <a:t>be made </a:t>
            </a:r>
            <a:r>
              <a:rPr lang="en-US" sz="2800" dirty="0" smtClean="0"/>
              <a:t>comprehensible by being simpler in structure and vocabulary, as in </a:t>
            </a:r>
            <a:r>
              <a:rPr lang="en-US" sz="2800" dirty="0" smtClean="0"/>
              <a:t>the variety </a:t>
            </a:r>
            <a:r>
              <a:rPr lang="en-US" sz="2800" dirty="0" smtClean="0"/>
              <a:t>of speech called </a:t>
            </a:r>
            <a:r>
              <a:rPr lang="en-US" sz="2800" b="1" dirty="0" smtClean="0"/>
              <a:t>foreigner talk</a:t>
            </a:r>
            <a:r>
              <a:rPr lang="en-US" sz="2800" dirty="0" smtClean="0"/>
              <a:t>.</a:t>
            </a:r>
          </a:p>
          <a:p>
            <a:pPr algn="just"/>
            <a:r>
              <a:rPr lang="en-US" sz="2800" dirty="0" smtClean="0"/>
              <a:t>As the learner’s interlanguage develops, however, there is a need for </a:t>
            </a:r>
            <a:r>
              <a:rPr lang="en-US" sz="2800" dirty="0" smtClean="0"/>
              <a:t>more interaction </a:t>
            </a:r>
            <a:r>
              <a:rPr lang="en-US" sz="2800" dirty="0" smtClean="0"/>
              <a:t>and the kind of ‘negotiated input’ that arises in conversation. </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Input and </a:t>
            </a:r>
            <a:r>
              <a:rPr lang="en-US" sz="3200" b="1" dirty="0" smtClean="0"/>
              <a:t>output</a:t>
            </a:r>
            <a:endParaRPr lang="en-US" sz="3200" dirty="0"/>
          </a:p>
        </p:txBody>
      </p:sp>
      <p:sp>
        <p:nvSpPr>
          <p:cNvPr id="3" name="Content Placeholder 2"/>
          <p:cNvSpPr>
            <a:spLocks noGrp="1"/>
          </p:cNvSpPr>
          <p:nvPr>
            <p:ph idx="1"/>
          </p:nvPr>
        </p:nvSpPr>
        <p:spPr/>
        <p:txBody>
          <a:bodyPr/>
          <a:lstStyle/>
          <a:p>
            <a:pPr algn="just"/>
            <a:r>
              <a:rPr lang="en-US" sz="2800" b="1" dirty="0" smtClean="0"/>
              <a:t>Negotiated input </a:t>
            </a:r>
            <a:r>
              <a:rPr lang="en-US" sz="2800" dirty="0" smtClean="0"/>
              <a:t>is second language </a:t>
            </a:r>
            <a:r>
              <a:rPr lang="en-US" sz="2800" dirty="0" smtClean="0"/>
              <a:t>material </a:t>
            </a:r>
            <a:r>
              <a:rPr lang="en-US" sz="2800" dirty="0" smtClean="0"/>
              <a:t>that the learner can acquire in interaction through requests for clarification while active attention is being focused on what is said</a:t>
            </a:r>
            <a:r>
              <a:rPr lang="en-US" sz="2800" dirty="0" smtClean="0"/>
              <a:t>.</a:t>
            </a:r>
          </a:p>
          <a:p>
            <a:pPr algn="just"/>
            <a:r>
              <a:rPr lang="en-US" sz="2800" dirty="0" smtClean="0"/>
              <a:t>The opportunity</a:t>
            </a:r>
          </a:p>
          <a:p>
            <a:pPr algn="just"/>
            <a:r>
              <a:rPr lang="en-US" sz="2800" dirty="0" smtClean="0"/>
              <a:t>to produce comprehensible </a:t>
            </a:r>
            <a:r>
              <a:rPr lang="en-US" sz="2800" b="1" dirty="0" smtClean="0"/>
              <a:t>output </a:t>
            </a:r>
            <a:r>
              <a:rPr lang="en-US" sz="2800" dirty="0" smtClean="0"/>
              <a:t>in meaningful interaction seems to </a:t>
            </a:r>
            <a:r>
              <a:rPr lang="en-US" sz="2800" dirty="0" smtClean="0"/>
              <a:t>be another </a:t>
            </a:r>
            <a:r>
              <a:rPr lang="en-US" sz="2800" dirty="0" smtClean="0"/>
              <a:t>important element in the learner’s development of L2 ability, yet it is </a:t>
            </a:r>
            <a:r>
              <a:rPr lang="en-US" sz="2800" dirty="0" smtClean="0"/>
              <a:t>one of </a:t>
            </a:r>
            <a:r>
              <a:rPr lang="en-US" sz="2800" dirty="0" smtClean="0"/>
              <a:t>the most difficult things to provide in large L2 classes.</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Communicative competence</a:t>
            </a:r>
            <a:r>
              <a:rPr lang="en-US" sz="2800" dirty="0" smtClean="0"/>
              <a:t> can be defined as the general ability to use </a:t>
            </a:r>
            <a:r>
              <a:rPr lang="en-US" sz="2800" dirty="0" smtClean="0"/>
              <a:t>language accurately</a:t>
            </a:r>
            <a:r>
              <a:rPr lang="en-US" sz="2800" dirty="0" smtClean="0"/>
              <a:t>, appropriately, and flexibly. The first component is </a:t>
            </a:r>
            <a:r>
              <a:rPr lang="en-US" sz="2800" b="1" dirty="0" smtClean="0"/>
              <a:t>grammatical competence</a:t>
            </a:r>
            <a:r>
              <a:rPr lang="en-US" sz="2800" dirty="0" smtClean="0"/>
              <a:t>, </a:t>
            </a:r>
            <a:r>
              <a:rPr lang="en-US" sz="2800" dirty="0" smtClean="0"/>
              <a:t>which </a:t>
            </a:r>
            <a:r>
              <a:rPr lang="en-US" sz="2800" dirty="0" smtClean="0"/>
              <a:t>involves the accurate use of words and structures</a:t>
            </a:r>
            <a:r>
              <a:rPr lang="en-US" sz="2800" dirty="0" smtClean="0"/>
              <a:t>. </a:t>
            </a:r>
            <a:r>
              <a:rPr lang="en-US" sz="2800" dirty="0" smtClean="0"/>
              <a:t>The ability to use appropriate language is the second component, </a:t>
            </a:r>
            <a:r>
              <a:rPr lang="en-US" sz="2800" dirty="0" smtClean="0"/>
              <a:t>called </a:t>
            </a:r>
            <a:r>
              <a:rPr lang="en-US" sz="2800" b="1" dirty="0" smtClean="0"/>
              <a:t>sociolinguistic </a:t>
            </a:r>
            <a:r>
              <a:rPr lang="en-US" sz="2800" b="1" dirty="0" smtClean="0"/>
              <a:t>competence</a:t>
            </a:r>
            <a:r>
              <a:rPr lang="en-US" sz="2800" dirty="0" smtClean="0"/>
              <a:t>. It enables the learner to know when to say </a:t>
            </a:r>
            <a:r>
              <a:rPr lang="en-US" sz="2800" i="1" dirty="0" smtClean="0"/>
              <a:t>Can </a:t>
            </a:r>
            <a:r>
              <a:rPr lang="en-US" sz="2800" i="1" dirty="0" smtClean="0"/>
              <a:t>I have </a:t>
            </a:r>
            <a:r>
              <a:rPr lang="en-US" sz="2800" i="1" dirty="0" smtClean="0"/>
              <a:t>some water? </a:t>
            </a:r>
            <a:r>
              <a:rPr lang="en-US" sz="2800" dirty="0" smtClean="0"/>
              <a:t>versus</a:t>
            </a:r>
            <a:r>
              <a:rPr lang="en-US" sz="2800" i="1" dirty="0" smtClean="0"/>
              <a:t> Give me some water! </a:t>
            </a:r>
            <a:r>
              <a:rPr lang="en-US" sz="2800" dirty="0" smtClean="0"/>
              <a:t>according to the social context.</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Communicative </a:t>
            </a:r>
            <a:r>
              <a:rPr lang="en-US" sz="3200" b="1" dirty="0" smtClean="0"/>
              <a:t>competence</a:t>
            </a:r>
            <a:endParaRPr lang="en-US" sz="3200" dirty="0"/>
          </a:p>
        </p:txBody>
      </p:sp>
      <p:sp>
        <p:nvSpPr>
          <p:cNvPr id="3" name="Content Placeholder 2"/>
          <p:cNvSpPr>
            <a:spLocks noGrp="1"/>
          </p:cNvSpPr>
          <p:nvPr>
            <p:ph idx="1"/>
          </p:nvPr>
        </p:nvSpPr>
        <p:spPr/>
        <p:txBody>
          <a:bodyPr/>
          <a:lstStyle/>
          <a:p>
            <a:pPr algn="just"/>
            <a:r>
              <a:rPr lang="en-US" sz="2800" dirty="0" smtClean="0"/>
              <a:t>The third component is called </a:t>
            </a:r>
            <a:r>
              <a:rPr lang="en-US" sz="2800" b="1" dirty="0" smtClean="0"/>
              <a:t>strategic competence</a:t>
            </a:r>
            <a:r>
              <a:rPr lang="en-US" sz="2800" dirty="0" smtClean="0"/>
              <a:t>. This is the ability </a:t>
            </a:r>
            <a:r>
              <a:rPr lang="en-US" sz="2800" dirty="0" smtClean="0"/>
              <a:t>to</a:t>
            </a:r>
            <a:r>
              <a:rPr lang="en-US" sz="2800" b="1" dirty="0" smtClean="0"/>
              <a:t> </a:t>
            </a:r>
            <a:r>
              <a:rPr lang="en-US" sz="2800" dirty="0" smtClean="0"/>
              <a:t>organize a message effectively and to compensate, via strategies, for any difficulties. </a:t>
            </a:r>
            <a:r>
              <a:rPr lang="en-US" sz="2800" dirty="0" smtClean="0"/>
              <a:t>In L2 use, learners inevitably experience moments when there is </a:t>
            </a:r>
            <a:r>
              <a:rPr lang="en-US" sz="2800" dirty="0" smtClean="0"/>
              <a:t>a gap </a:t>
            </a:r>
            <a:r>
              <a:rPr lang="en-US" sz="2800" dirty="0" smtClean="0"/>
              <a:t>between communicative intent and their ability to express that intent. </a:t>
            </a:r>
            <a:r>
              <a:rPr lang="en-US" sz="2800" dirty="0" smtClean="0"/>
              <a:t>Some learners </a:t>
            </a:r>
            <a:r>
              <a:rPr lang="en-US" sz="2800" dirty="0" smtClean="0"/>
              <a:t>may just stop </a:t>
            </a:r>
            <a:r>
              <a:rPr lang="en-US" sz="2800" dirty="0" smtClean="0"/>
              <a:t>talking, whereas </a:t>
            </a:r>
            <a:r>
              <a:rPr lang="en-US" sz="2800" dirty="0" smtClean="0"/>
              <a:t>others will try to express </a:t>
            </a:r>
            <a:r>
              <a:rPr lang="en-US" sz="2800" dirty="0" smtClean="0"/>
              <a:t>themselves using </a:t>
            </a:r>
            <a:r>
              <a:rPr lang="en-US" sz="2800" dirty="0" smtClean="0"/>
              <a:t>a </a:t>
            </a:r>
            <a:r>
              <a:rPr lang="en-US" sz="2800" b="1" dirty="0" smtClean="0"/>
              <a:t>communication </a:t>
            </a:r>
            <a:r>
              <a:rPr lang="en-US" sz="2800" b="1" dirty="0" smtClean="0"/>
              <a:t>strategy</a:t>
            </a:r>
            <a:r>
              <a:rPr lang="en-US" sz="2800" dirty="0" smtClean="0"/>
              <a:t>. </a:t>
            </a:r>
            <a:r>
              <a:rPr lang="en-US" sz="2800" dirty="0" smtClean="0"/>
              <a:t>In essence, strategic competence is the ability to </a:t>
            </a:r>
            <a:r>
              <a:rPr lang="en-US" sz="2800" dirty="0" smtClean="0"/>
              <a:t>overcome potential </a:t>
            </a:r>
            <a:r>
              <a:rPr lang="en-US" sz="2800" dirty="0" smtClean="0"/>
              <a:t>communication problems in interaction.</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attempting to investigate the complex nature of L2 learning, we have </a:t>
            </a:r>
            <a:r>
              <a:rPr lang="en-US" sz="2800" dirty="0" smtClean="0"/>
              <a:t>to appeal </a:t>
            </a:r>
            <a:r>
              <a:rPr lang="en-US" sz="2800" dirty="0" smtClean="0"/>
              <a:t>to ideas not only from linguistic analysis, but from other fields such </a:t>
            </a:r>
            <a:r>
              <a:rPr lang="en-US" sz="2800" dirty="0" smtClean="0"/>
              <a:t>as communication </a:t>
            </a:r>
            <a:r>
              <a:rPr lang="en-US" sz="2800" dirty="0" smtClean="0"/>
              <a:t>studies, education, psychology and sociology. This </a:t>
            </a:r>
            <a:r>
              <a:rPr lang="en-US" sz="2800" dirty="0" smtClean="0"/>
              <a:t>large-scale attempt </a:t>
            </a:r>
            <a:r>
              <a:rPr lang="en-US" sz="2800" dirty="0" smtClean="0"/>
              <a:t>is often described as </a:t>
            </a:r>
            <a:r>
              <a:rPr lang="en-US" sz="2800" b="1" dirty="0" smtClean="0"/>
              <a:t>applied linguistics</a:t>
            </a:r>
            <a:r>
              <a:rPr lang="en-US" sz="2800" dirty="0" smtClean="0"/>
              <a:t>.</a:t>
            </a:r>
            <a:r>
              <a:rPr lang="en-US" sz="2800" b="1" dirty="0" smtClean="0"/>
              <a:t> Applied</a:t>
            </a:r>
            <a:r>
              <a:rPr lang="en-US" sz="2800" dirty="0" smtClean="0"/>
              <a:t> </a:t>
            </a:r>
            <a:r>
              <a:rPr lang="en-US" sz="2800" b="1" dirty="0" smtClean="0"/>
              <a:t>linguistics</a:t>
            </a:r>
            <a:r>
              <a:rPr lang="en-US" sz="2800" dirty="0" smtClean="0"/>
              <a:t> is </a:t>
            </a:r>
            <a:r>
              <a:rPr lang="en-US" sz="2800" dirty="0" smtClean="0"/>
              <a:t>the study of a large range </a:t>
            </a:r>
            <a:r>
              <a:rPr lang="en-US" sz="2800" dirty="0" smtClean="0"/>
              <a:t>of practical </a:t>
            </a:r>
            <a:r>
              <a:rPr lang="en-US" sz="2800" dirty="0" smtClean="0"/>
              <a:t>issues involving language </a:t>
            </a:r>
            <a:r>
              <a:rPr lang="en-US" sz="2800" smtClean="0"/>
              <a:t>in </a:t>
            </a:r>
            <a:r>
              <a:rPr lang="en-US" sz="2800" smtClean="0"/>
              <a:t>general and </a:t>
            </a:r>
            <a:r>
              <a:rPr lang="en-US" sz="2800" dirty="0" smtClean="0"/>
              <a:t>second language learning </a:t>
            </a:r>
            <a:r>
              <a:rPr lang="en-US" sz="2800" smtClean="0"/>
              <a:t>in </a:t>
            </a:r>
            <a:r>
              <a:rPr lang="en-US" sz="2800" smtClean="0"/>
              <a:t>particular.</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2000</TotalTime>
  <Words>1861</Words>
  <Application>Microsoft Office PowerPoint</Application>
  <PresentationFormat>A4 Paper (210x297 mm)</PresentationFormat>
  <Paragraphs>77</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13th Lecture</vt:lpstr>
      <vt:lpstr>Slide 3</vt:lpstr>
      <vt:lpstr>Lecture Elements</vt:lpstr>
      <vt:lpstr>Slide 5</vt:lpstr>
      <vt:lpstr>Slide 6</vt:lpstr>
      <vt:lpstr>Slide 7</vt:lpstr>
      <vt:lpstr>Slide 8</vt:lpstr>
      <vt:lpstr>Acquisition barriers</vt:lpstr>
      <vt:lpstr>Slide 10</vt:lpstr>
      <vt:lpstr>Affective factors</vt:lpstr>
      <vt:lpstr>Slide 12</vt:lpstr>
      <vt:lpstr>Slide 13</vt:lpstr>
      <vt:lpstr>Slide 14</vt:lpstr>
      <vt:lpstr>Slide 15</vt:lpstr>
      <vt:lpstr>Slide 16</vt:lpstr>
      <vt:lpstr>Slide 17</vt:lpstr>
      <vt:lpstr>Slide 18</vt:lpstr>
      <vt:lpstr>Interlanguage</vt:lpstr>
      <vt:lpstr>Slide 20</vt:lpstr>
      <vt:lpstr>Motivation</vt:lpstr>
      <vt:lpstr>Slide 22</vt:lpstr>
      <vt:lpstr>Input and output</vt:lpstr>
      <vt:lpstr>Slide 24</vt:lpstr>
      <vt:lpstr>Communicative competence</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164</cp:revision>
  <dcterms:created xsi:type="dcterms:W3CDTF">2009-10-14T19:14:34Z</dcterms:created>
  <dcterms:modified xsi:type="dcterms:W3CDTF">2011-11-27T11:16:01Z</dcterms:modified>
</cp:coreProperties>
</file>