
<file path=[Content_Types].xml><?xml version="1.0" encoding="utf-8"?>
<Types xmlns="http://schemas.openxmlformats.org/package/2006/content-types">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1.xml" ContentType="application/vnd.openxmlformats-officedocument.drawingml.diagramData+xml"/>
  <Override PartName="/ppt/diagrams/data13.xml" ContentType="application/vnd.openxmlformats-officedocument.drawingml.diagramData+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layout13.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layout11.xml" ContentType="application/vnd.openxmlformats-officedocument.drawingml.diagramLayout+xml"/>
  <Override PartName="/ppt/diagrams/colors1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colors1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7" r:id="rId4"/>
    <p:sldId id="300" r:id="rId5"/>
    <p:sldId id="302" r:id="rId6"/>
    <p:sldId id="297" r:id="rId7"/>
    <p:sldId id="316" r:id="rId8"/>
    <p:sldId id="317" r:id="rId9"/>
    <p:sldId id="318" r:id="rId10"/>
    <p:sldId id="319" r:id="rId11"/>
    <p:sldId id="304" r:id="rId12"/>
    <p:sldId id="305" r:id="rId13"/>
    <p:sldId id="320" r:id="rId14"/>
    <p:sldId id="306" r:id="rId15"/>
    <p:sldId id="308" r:id="rId16"/>
    <p:sldId id="309" r:id="rId17"/>
    <p:sldId id="321" r:id="rId18"/>
    <p:sldId id="314" r:id="rId19"/>
    <p:sldId id="322" r:id="rId20"/>
    <p:sldId id="313" r:id="rId21"/>
    <p:sldId id="323" r:id="rId22"/>
    <p:sldId id="312" r:id="rId23"/>
    <p:sldId id="324" r:id="rId24"/>
    <p:sldId id="311" r:id="rId25"/>
    <p:sldId id="325" r:id="rId26"/>
    <p:sldId id="310"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15" autoAdjust="0"/>
    <p:restoredTop sz="94624" autoAdjust="0"/>
  </p:normalViewPr>
  <p:slideViewPr>
    <p:cSldViewPr>
      <p:cViewPr>
        <p:scale>
          <a:sx n="75" d="100"/>
          <a:sy n="75" d="100"/>
        </p:scale>
        <p:origin x="-972" y="-78"/>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BCC10-429C-4778-9461-90749BC789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BA9D6D6-8247-49C6-8274-D852C614CF26}">
      <dgm:prSet custT="1"/>
      <dgm:spPr/>
      <dgm:t>
        <a:bodyPr/>
        <a:lstStyle/>
        <a:p>
          <a:pPr algn="ctr" rtl="0"/>
          <a:r>
            <a:rPr lang="en-US" sz="4800" b="1" baseline="0" dirty="0" smtClean="0"/>
            <a:t>Lecture Elements</a:t>
          </a:r>
          <a:endParaRPr lang="en-US" sz="4800" b="1" baseline="0" dirty="0"/>
        </a:p>
      </dgm:t>
    </dgm:pt>
    <dgm:pt modelId="{DC6E5FE6-AB6A-4DE7-88F7-A2F8EBBF5736}" type="parTrans" cxnId="{9151D7DB-2196-4A7F-8D36-3031C3601188}">
      <dgm:prSet/>
      <dgm:spPr/>
      <dgm:t>
        <a:bodyPr/>
        <a:lstStyle/>
        <a:p>
          <a:endParaRPr lang="en-US"/>
        </a:p>
      </dgm:t>
    </dgm:pt>
    <dgm:pt modelId="{D864EE96-68E2-4F56-9150-FF4DADA96099}" type="sibTrans" cxnId="{9151D7DB-2196-4A7F-8D36-3031C3601188}">
      <dgm:prSet/>
      <dgm:spPr/>
      <dgm:t>
        <a:bodyPr/>
        <a:lstStyle/>
        <a:p>
          <a:endParaRPr lang="en-US"/>
        </a:p>
      </dgm:t>
    </dgm:pt>
    <dgm:pt modelId="{E9771FBC-1AF2-460C-875E-5BB12AB6E5CC}" type="pres">
      <dgm:prSet presAssocID="{FF8BCC10-429C-4778-9461-90749BC78985}" presName="linear" presStyleCnt="0">
        <dgm:presLayoutVars>
          <dgm:animLvl val="lvl"/>
          <dgm:resizeHandles val="exact"/>
        </dgm:presLayoutVars>
      </dgm:prSet>
      <dgm:spPr/>
      <dgm:t>
        <a:bodyPr/>
        <a:lstStyle/>
        <a:p>
          <a:endParaRPr lang="en-US"/>
        </a:p>
      </dgm:t>
    </dgm:pt>
    <dgm:pt modelId="{DB757AF6-E0FA-44B7-AFA9-9F70C07AC635}" type="pres">
      <dgm:prSet presAssocID="{6BA9D6D6-8247-49C6-8274-D852C614CF26}" presName="parentText" presStyleLbl="node1" presStyleIdx="0" presStyleCnt="1">
        <dgm:presLayoutVars>
          <dgm:chMax val="0"/>
          <dgm:bulletEnabled val="1"/>
        </dgm:presLayoutVars>
      </dgm:prSet>
      <dgm:spPr/>
      <dgm:t>
        <a:bodyPr/>
        <a:lstStyle/>
        <a:p>
          <a:endParaRPr lang="en-US"/>
        </a:p>
      </dgm:t>
    </dgm:pt>
  </dgm:ptLst>
  <dgm:cxnLst>
    <dgm:cxn modelId="{9151D7DB-2196-4A7F-8D36-3031C3601188}" srcId="{FF8BCC10-429C-4778-9461-90749BC78985}" destId="{6BA9D6D6-8247-49C6-8274-D852C614CF26}" srcOrd="0" destOrd="0" parTransId="{DC6E5FE6-AB6A-4DE7-88F7-A2F8EBBF5736}" sibTransId="{D864EE96-68E2-4F56-9150-FF4DADA96099}"/>
    <dgm:cxn modelId="{6008CFFC-814E-4380-9478-6D8F3BD9F693}" type="presOf" srcId="{FF8BCC10-429C-4778-9461-90749BC78985}" destId="{E9771FBC-1AF2-460C-875E-5BB12AB6E5CC}" srcOrd="0" destOrd="0" presId="urn:microsoft.com/office/officeart/2005/8/layout/vList2"/>
    <dgm:cxn modelId="{F9F1FF5F-53DA-4995-A00A-C98F7AECDB98}" type="presOf" srcId="{6BA9D6D6-8247-49C6-8274-D852C614CF26}" destId="{DB757AF6-E0FA-44B7-AFA9-9F70C07AC635}" srcOrd="0" destOrd="0" presId="urn:microsoft.com/office/officeart/2005/8/layout/vList2"/>
    <dgm:cxn modelId="{5EF07303-A85D-461A-A8FD-83F356972BB9}" type="presParOf" srcId="{E9771FBC-1AF2-460C-875E-5BB12AB6E5CC}" destId="{DB757AF6-E0FA-44B7-AFA9-9F70C07AC635}" srcOrd="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1ECD6471-2B92-47A3-AF94-2154872FA88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FA031BC-5B11-434E-92FC-C5B8A358F93D}">
      <dgm:prSet/>
      <dgm:spPr/>
      <dgm:t>
        <a:bodyPr/>
        <a:lstStyle/>
        <a:p>
          <a:pPr algn="ctr" rtl="0"/>
          <a:r>
            <a:rPr lang="en-US" b="1" baseline="0" dirty="0" smtClean="0"/>
            <a:t>Introduction</a:t>
          </a:r>
          <a:endParaRPr lang="en-US" b="1" baseline="0" dirty="0"/>
        </a:p>
      </dgm:t>
    </dgm:pt>
    <dgm:pt modelId="{FEB2D921-3A65-475E-B4B6-BD4D2047A8EB}" type="parTrans" cxnId="{F8D70630-2FEE-45C2-852F-8989508F3496}">
      <dgm:prSet/>
      <dgm:spPr/>
      <dgm:t>
        <a:bodyPr/>
        <a:lstStyle/>
        <a:p>
          <a:endParaRPr lang="en-US"/>
        </a:p>
      </dgm:t>
    </dgm:pt>
    <dgm:pt modelId="{B8AA51A2-04BB-400E-916E-8E7C495D7BFC}" type="sibTrans" cxnId="{F8D70630-2FEE-45C2-852F-8989508F3496}">
      <dgm:prSet/>
      <dgm:spPr/>
      <dgm:t>
        <a:bodyPr/>
        <a:lstStyle/>
        <a:p>
          <a:endParaRPr lang="en-US"/>
        </a:p>
      </dgm:t>
    </dgm:pt>
    <dgm:pt modelId="{74EA450F-DA84-42F1-AE39-301266016FB4}" type="pres">
      <dgm:prSet presAssocID="{1ECD6471-2B92-47A3-AF94-2154872FA88F}" presName="linear" presStyleCnt="0">
        <dgm:presLayoutVars>
          <dgm:animLvl val="lvl"/>
          <dgm:resizeHandles val="exact"/>
        </dgm:presLayoutVars>
      </dgm:prSet>
      <dgm:spPr/>
      <dgm:t>
        <a:bodyPr/>
        <a:lstStyle/>
        <a:p>
          <a:endParaRPr lang="en-US"/>
        </a:p>
      </dgm:t>
    </dgm:pt>
    <dgm:pt modelId="{1AE2FC76-3260-4C01-866E-149DAA310AD2}" type="pres">
      <dgm:prSet presAssocID="{CFA031BC-5B11-434E-92FC-C5B8A358F93D}" presName="parentText" presStyleLbl="node1" presStyleIdx="0" presStyleCnt="1">
        <dgm:presLayoutVars>
          <dgm:chMax val="0"/>
          <dgm:bulletEnabled val="1"/>
        </dgm:presLayoutVars>
      </dgm:prSet>
      <dgm:spPr/>
      <dgm:t>
        <a:bodyPr/>
        <a:lstStyle/>
        <a:p>
          <a:endParaRPr lang="en-US"/>
        </a:p>
      </dgm:t>
    </dgm:pt>
  </dgm:ptLst>
  <dgm:cxnLst>
    <dgm:cxn modelId="{F8D70630-2FEE-45C2-852F-8989508F3496}" srcId="{1ECD6471-2B92-47A3-AF94-2154872FA88F}" destId="{CFA031BC-5B11-434E-92FC-C5B8A358F93D}" srcOrd="0" destOrd="0" parTransId="{FEB2D921-3A65-475E-B4B6-BD4D2047A8EB}" sibTransId="{B8AA51A2-04BB-400E-916E-8E7C495D7BFC}"/>
    <dgm:cxn modelId="{48AC6EEF-B783-4AD7-BFAE-6869AA3DBA86}" type="presOf" srcId="{1ECD6471-2B92-47A3-AF94-2154872FA88F}" destId="{74EA450F-DA84-42F1-AE39-301266016FB4}" srcOrd="0" destOrd="0" presId="urn:microsoft.com/office/officeart/2005/8/layout/vList2"/>
    <dgm:cxn modelId="{9052C4A0-E5E9-4C2D-B645-4177BCE272C9}" type="presOf" srcId="{CFA031BC-5B11-434E-92FC-C5B8A358F93D}" destId="{1AE2FC76-3260-4C01-866E-149DAA310AD2}" srcOrd="0" destOrd="0" presId="urn:microsoft.com/office/officeart/2005/8/layout/vList2"/>
    <dgm:cxn modelId="{DBBFF950-5E28-417F-A7FE-666C7B7AD938}" type="presParOf" srcId="{74EA450F-DA84-42F1-AE39-301266016FB4}" destId="{1AE2FC76-3260-4C01-866E-149DAA310AD2}" srcOrd="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C6B97BEB-8E4D-4792-8A8E-8B2FE45E451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6B974F0-14A1-41A6-A278-1A260D1B94B1}">
      <dgm:prSet/>
      <dgm:spPr/>
      <dgm:t>
        <a:bodyPr/>
        <a:lstStyle/>
        <a:p>
          <a:pPr algn="ctr" rtl="0"/>
          <a:r>
            <a:rPr lang="en-US" b="1" baseline="0" dirty="0" smtClean="0"/>
            <a:t>Family trees</a:t>
          </a:r>
          <a:endParaRPr lang="en-US" b="1" baseline="0" dirty="0"/>
        </a:p>
      </dgm:t>
    </dgm:pt>
    <dgm:pt modelId="{2AB12768-0F1C-4D90-B412-BE247B9B99D7}" type="parTrans" cxnId="{B25C2D38-899A-4481-A67F-D4A7DD741B9D}">
      <dgm:prSet/>
      <dgm:spPr/>
      <dgm:t>
        <a:bodyPr/>
        <a:lstStyle/>
        <a:p>
          <a:endParaRPr lang="en-US"/>
        </a:p>
      </dgm:t>
    </dgm:pt>
    <dgm:pt modelId="{018DD8DE-EF1C-4391-8EF2-A79C355BD2E8}" type="sibTrans" cxnId="{B25C2D38-899A-4481-A67F-D4A7DD741B9D}">
      <dgm:prSet/>
      <dgm:spPr/>
      <dgm:t>
        <a:bodyPr/>
        <a:lstStyle/>
        <a:p>
          <a:endParaRPr lang="en-US"/>
        </a:p>
      </dgm:t>
    </dgm:pt>
    <dgm:pt modelId="{141DDB3A-2985-477B-A82E-BBFB8506A09B}" type="pres">
      <dgm:prSet presAssocID="{C6B97BEB-8E4D-4792-8A8E-8B2FE45E451F}" presName="linear" presStyleCnt="0">
        <dgm:presLayoutVars>
          <dgm:animLvl val="lvl"/>
          <dgm:resizeHandles val="exact"/>
        </dgm:presLayoutVars>
      </dgm:prSet>
      <dgm:spPr/>
      <dgm:t>
        <a:bodyPr/>
        <a:lstStyle/>
        <a:p>
          <a:endParaRPr lang="en-US"/>
        </a:p>
      </dgm:t>
    </dgm:pt>
    <dgm:pt modelId="{72CA2B83-5614-4E33-9FCD-D9DF98354532}" type="pres">
      <dgm:prSet presAssocID="{16B974F0-14A1-41A6-A278-1A260D1B94B1}" presName="parentText" presStyleLbl="node1" presStyleIdx="0" presStyleCnt="1">
        <dgm:presLayoutVars>
          <dgm:chMax val="0"/>
          <dgm:bulletEnabled val="1"/>
        </dgm:presLayoutVars>
      </dgm:prSet>
      <dgm:spPr/>
      <dgm:t>
        <a:bodyPr/>
        <a:lstStyle/>
        <a:p>
          <a:endParaRPr lang="en-US"/>
        </a:p>
      </dgm:t>
    </dgm:pt>
  </dgm:ptLst>
  <dgm:cxnLst>
    <dgm:cxn modelId="{3CD4E0AE-F64B-4815-B36B-18037C739B86}" type="presOf" srcId="{16B974F0-14A1-41A6-A278-1A260D1B94B1}" destId="{72CA2B83-5614-4E33-9FCD-D9DF98354532}" srcOrd="0" destOrd="0" presId="urn:microsoft.com/office/officeart/2005/8/layout/vList2"/>
    <dgm:cxn modelId="{004955D7-4AFE-4C96-A535-9B107F403E03}" type="presOf" srcId="{C6B97BEB-8E4D-4792-8A8E-8B2FE45E451F}" destId="{141DDB3A-2985-477B-A82E-BBFB8506A09B}" srcOrd="0" destOrd="0" presId="urn:microsoft.com/office/officeart/2005/8/layout/vList2"/>
    <dgm:cxn modelId="{B25C2D38-899A-4481-A67F-D4A7DD741B9D}" srcId="{C6B97BEB-8E4D-4792-8A8E-8B2FE45E451F}" destId="{16B974F0-14A1-41A6-A278-1A260D1B94B1}" srcOrd="0" destOrd="0" parTransId="{2AB12768-0F1C-4D90-B412-BE247B9B99D7}" sibTransId="{018DD8DE-EF1C-4391-8EF2-A79C355BD2E8}"/>
    <dgm:cxn modelId="{F229386D-ACEC-43EC-BF13-8C8D9CA96D9B}" type="presParOf" srcId="{141DDB3A-2985-477B-A82E-BBFB8506A09B}" destId="{72CA2B83-5614-4E33-9FCD-D9DF98354532}" srcOrd="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CD7D7A8E-0B65-4101-A2DA-8F64362C38F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C94EDE3-6042-4B28-BA83-02DD3D391D98}">
      <dgm:prSet/>
      <dgm:spPr/>
      <dgm:t>
        <a:bodyPr/>
        <a:lstStyle/>
        <a:p>
          <a:pPr algn="ctr" rtl="0"/>
          <a:r>
            <a:rPr lang="en-US" b="1" baseline="0" dirty="0" smtClean="0"/>
            <a:t>Family connections</a:t>
          </a:r>
          <a:endParaRPr lang="en-US" baseline="0" dirty="0"/>
        </a:p>
      </dgm:t>
    </dgm:pt>
    <dgm:pt modelId="{DE79A656-F06B-4A56-BBA8-4C501BFADB30}" type="parTrans" cxnId="{728CF7AD-7BA9-4F6D-9BB4-266708968327}">
      <dgm:prSet/>
      <dgm:spPr/>
      <dgm:t>
        <a:bodyPr/>
        <a:lstStyle/>
        <a:p>
          <a:endParaRPr lang="en-US"/>
        </a:p>
      </dgm:t>
    </dgm:pt>
    <dgm:pt modelId="{81BB5B2F-0416-433F-8052-ECE5054949CA}" type="sibTrans" cxnId="{728CF7AD-7BA9-4F6D-9BB4-266708968327}">
      <dgm:prSet/>
      <dgm:spPr/>
      <dgm:t>
        <a:bodyPr/>
        <a:lstStyle/>
        <a:p>
          <a:endParaRPr lang="en-US"/>
        </a:p>
      </dgm:t>
    </dgm:pt>
    <dgm:pt modelId="{635C4604-9742-40E3-8D53-E7EE67DA1637}" type="pres">
      <dgm:prSet presAssocID="{CD7D7A8E-0B65-4101-A2DA-8F64362C38FE}" presName="linear" presStyleCnt="0">
        <dgm:presLayoutVars>
          <dgm:animLvl val="lvl"/>
          <dgm:resizeHandles val="exact"/>
        </dgm:presLayoutVars>
      </dgm:prSet>
      <dgm:spPr/>
    </dgm:pt>
    <dgm:pt modelId="{5C0F5C2C-AC43-4E13-83A7-0AA62AEC5DE1}" type="pres">
      <dgm:prSet presAssocID="{2C94EDE3-6042-4B28-BA83-02DD3D391D98}" presName="parentText" presStyleLbl="node1" presStyleIdx="0" presStyleCnt="1">
        <dgm:presLayoutVars>
          <dgm:chMax val="0"/>
          <dgm:bulletEnabled val="1"/>
        </dgm:presLayoutVars>
      </dgm:prSet>
      <dgm:spPr/>
    </dgm:pt>
  </dgm:ptLst>
  <dgm:cxnLst>
    <dgm:cxn modelId="{79D8918D-580A-4870-8B5F-C4155B38F32B}" type="presOf" srcId="{CD7D7A8E-0B65-4101-A2DA-8F64362C38FE}" destId="{635C4604-9742-40E3-8D53-E7EE67DA1637}" srcOrd="0" destOrd="0" presId="urn:microsoft.com/office/officeart/2005/8/layout/vList2"/>
    <dgm:cxn modelId="{728CF7AD-7BA9-4F6D-9BB4-266708968327}" srcId="{CD7D7A8E-0B65-4101-A2DA-8F64362C38FE}" destId="{2C94EDE3-6042-4B28-BA83-02DD3D391D98}" srcOrd="0" destOrd="0" parTransId="{DE79A656-F06B-4A56-BBA8-4C501BFADB30}" sibTransId="{81BB5B2F-0416-433F-8052-ECE5054949CA}"/>
    <dgm:cxn modelId="{60F7935E-8EE7-4307-986C-821F44A1F1B9}" type="presOf" srcId="{2C94EDE3-6042-4B28-BA83-02DD3D391D98}" destId="{5C0F5C2C-AC43-4E13-83A7-0AA62AEC5DE1}" srcOrd="0" destOrd="0" presId="urn:microsoft.com/office/officeart/2005/8/layout/vList2"/>
    <dgm:cxn modelId="{7C30022B-CB6D-4E26-8C30-CB540E49C8E1}" type="presParOf" srcId="{635C4604-9742-40E3-8D53-E7EE67DA1637}" destId="{5C0F5C2C-AC43-4E13-83A7-0AA62AEC5DE1}" srcOrd="0"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B01F5285-5B31-49A3-B49F-05F5FDEE661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E60A697-EE65-48A4-840E-736DB5A2961B}">
      <dgm:prSet/>
      <dgm:spPr/>
      <dgm:t>
        <a:bodyPr/>
        <a:lstStyle/>
        <a:p>
          <a:pPr algn="ctr" rtl="0"/>
          <a:r>
            <a:rPr lang="en-US" b="1" baseline="0" dirty="0" smtClean="0"/>
            <a:t>Cognates</a:t>
          </a:r>
          <a:endParaRPr lang="en-US" b="1" baseline="0" dirty="0"/>
        </a:p>
      </dgm:t>
    </dgm:pt>
    <dgm:pt modelId="{100AB052-3F5B-4C05-BFC1-4B1AA85FB4BC}" type="parTrans" cxnId="{8517EA3C-6E77-449F-ACAF-516D236BA635}">
      <dgm:prSet/>
      <dgm:spPr/>
      <dgm:t>
        <a:bodyPr/>
        <a:lstStyle/>
        <a:p>
          <a:endParaRPr lang="en-US"/>
        </a:p>
      </dgm:t>
    </dgm:pt>
    <dgm:pt modelId="{EA2CE8FD-A837-41E3-9688-A03DBC751843}" type="sibTrans" cxnId="{8517EA3C-6E77-449F-ACAF-516D236BA635}">
      <dgm:prSet/>
      <dgm:spPr/>
      <dgm:t>
        <a:bodyPr/>
        <a:lstStyle/>
        <a:p>
          <a:endParaRPr lang="en-US"/>
        </a:p>
      </dgm:t>
    </dgm:pt>
    <dgm:pt modelId="{3FFCF25B-F83B-4888-A2ED-862BF7A351BB}" type="pres">
      <dgm:prSet presAssocID="{B01F5285-5B31-49A3-B49F-05F5FDEE661F}" presName="linear" presStyleCnt="0">
        <dgm:presLayoutVars>
          <dgm:animLvl val="lvl"/>
          <dgm:resizeHandles val="exact"/>
        </dgm:presLayoutVars>
      </dgm:prSet>
      <dgm:spPr/>
      <dgm:t>
        <a:bodyPr/>
        <a:lstStyle/>
        <a:p>
          <a:endParaRPr lang="en-US"/>
        </a:p>
      </dgm:t>
    </dgm:pt>
    <dgm:pt modelId="{19CFEBC6-D4BB-437D-B62D-747C76C383D9}" type="pres">
      <dgm:prSet presAssocID="{CE60A697-EE65-48A4-840E-736DB5A2961B}" presName="parentText" presStyleLbl="node1" presStyleIdx="0" presStyleCnt="1">
        <dgm:presLayoutVars>
          <dgm:chMax val="0"/>
          <dgm:bulletEnabled val="1"/>
        </dgm:presLayoutVars>
      </dgm:prSet>
      <dgm:spPr/>
      <dgm:t>
        <a:bodyPr/>
        <a:lstStyle/>
        <a:p>
          <a:endParaRPr lang="en-US"/>
        </a:p>
      </dgm:t>
    </dgm:pt>
  </dgm:ptLst>
  <dgm:cxnLst>
    <dgm:cxn modelId="{9F05351A-AA4C-4088-99B3-DFD0769A6B5F}" type="presOf" srcId="{CE60A697-EE65-48A4-840E-736DB5A2961B}" destId="{19CFEBC6-D4BB-437D-B62D-747C76C383D9}" srcOrd="0" destOrd="0" presId="urn:microsoft.com/office/officeart/2005/8/layout/vList2"/>
    <dgm:cxn modelId="{CC3886BB-5FDA-4987-8AD9-64CA2E811C1B}" type="presOf" srcId="{B01F5285-5B31-49A3-B49F-05F5FDEE661F}" destId="{3FFCF25B-F83B-4888-A2ED-862BF7A351BB}" srcOrd="0" destOrd="0" presId="urn:microsoft.com/office/officeart/2005/8/layout/vList2"/>
    <dgm:cxn modelId="{8517EA3C-6E77-449F-ACAF-516D236BA635}" srcId="{B01F5285-5B31-49A3-B49F-05F5FDEE661F}" destId="{CE60A697-EE65-48A4-840E-736DB5A2961B}" srcOrd="0" destOrd="0" parTransId="{100AB052-3F5B-4C05-BFC1-4B1AA85FB4BC}" sibTransId="{EA2CE8FD-A837-41E3-9688-A03DBC751843}"/>
    <dgm:cxn modelId="{425CA15B-9736-467D-A06E-4558B8692F98}" type="presParOf" srcId="{3FFCF25B-F83B-4888-A2ED-862BF7A351BB}" destId="{19CFEBC6-D4BB-437D-B62D-747C76C383D9}" srcOrd="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1D2066C7-31FC-4436-9923-91EB0D23B6B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9CFC34D-146C-4CF2-9478-C7D4CBCC5B1E}">
      <dgm:prSet/>
      <dgm:spPr/>
      <dgm:t>
        <a:bodyPr/>
        <a:lstStyle/>
        <a:p>
          <a:pPr algn="ctr" rtl="0"/>
          <a:r>
            <a:rPr lang="en-US" b="1" baseline="0" dirty="0" smtClean="0"/>
            <a:t>Comparative reconstruction</a:t>
          </a:r>
          <a:endParaRPr lang="en-US" b="1" baseline="0" dirty="0"/>
        </a:p>
      </dgm:t>
    </dgm:pt>
    <dgm:pt modelId="{82138697-7B4F-4ADE-B40D-C01A035087D8}" type="parTrans" cxnId="{87626632-401D-4F3A-9FC7-1E9F7F1412DE}">
      <dgm:prSet/>
      <dgm:spPr/>
      <dgm:t>
        <a:bodyPr/>
        <a:lstStyle/>
        <a:p>
          <a:endParaRPr lang="en-US"/>
        </a:p>
      </dgm:t>
    </dgm:pt>
    <dgm:pt modelId="{3F8BFD79-1CAB-4B9A-A86F-523A15A0A605}" type="sibTrans" cxnId="{87626632-401D-4F3A-9FC7-1E9F7F1412DE}">
      <dgm:prSet/>
      <dgm:spPr/>
      <dgm:t>
        <a:bodyPr/>
        <a:lstStyle/>
        <a:p>
          <a:endParaRPr lang="en-US"/>
        </a:p>
      </dgm:t>
    </dgm:pt>
    <dgm:pt modelId="{07A04C1B-22B0-4A01-8F67-5E64BE65822A}" type="pres">
      <dgm:prSet presAssocID="{1D2066C7-31FC-4436-9923-91EB0D23B6B3}" presName="linear" presStyleCnt="0">
        <dgm:presLayoutVars>
          <dgm:animLvl val="lvl"/>
          <dgm:resizeHandles val="exact"/>
        </dgm:presLayoutVars>
      </dgm:prSet>
      <dgm:spPr/>
      <dgm:t>
        <a:bodyPr/>
        <a:lstStyle/>
        <a:p>
          <a:endParaRPr lang="en-US"/>
        </a:p>
      </dgm:t>
    </dgm:pt>
    <dgm:pt modelId="{6D603382-6519-4D04-A588-4671F2675D65}" type="pres">
      <dgm:prSet presAssocID="{29CFC34D-146C-4CF2-9478-C7D4CBCC5B1E}" presName="parentText" presStyleLbl="node1" presStyleIdx="0" presStyleCnt="1">
        <dgm:presLayoutVars>
          <dgm:chMax val="0"/>
          <dgm:bulletEnabled val="1"/>
        </dgm:presLayoutVars>
      </dgm:prSet>
      <dgm:spPr/>
      <dgm:t>
        <a:bodyPr/>
        <a:lstStyle/>
        <a:p>
          <a:endParaRPr lang="en-US"/>
        </a:p>
      </dgm:t>
    </dgm:pt>
  </dgm:ptLst>
  <dgm:cxnLst>
    <dgm:cxn modelId="{87626632-401D-4F3A-9FC7-1E9F7F1412DE}" srcId="{1D2066C7-31FC-4436-9923-91EB0D23B6B3}" destId="{29CFC34D-146C-4CF2-9478-C7D4CBCC5B1E}" srcOrd="0" destOrd="0" parTransId="{82138697-7B4F-4ADE-B40D-C01A035087D8}" sibTransId="{3F8BFD79-1CAB-4B9A-A86F-523A15A0A605}"/>
    <dgm:cxn modelId="{702C2299-A4B2-49EF-AFA7-255FC3ACD3FD}" type="presOf" srcId="{29CFC34D-146C-4CF2-9478-C7D4CBCC5B1E}" destId="{6D603382-6519-4D04-A588-4671F2675D65}" srcOrd="0" destOrd="0" presId="urn:microsoft.com/office/officeart/2005/8/layout/vList2"/>
    <dgm:cxn modelId="{87E895EF-8615-4EF6-B672-1ADB58D991B5}" type="presOf" srcId="{1D2066C7-31FC-4436-9923-91EB0D23B6B3}" destId="{07A04C1B-22B0-4A01-8F67-5E64BE65822A}" srcOrd="0" destOrd="0" presId="urn:microsoft.com/office/officeart/2005/8/layout/vList2"/>
    <dgm:cxn modelId="{6613824D-E631-4986-B5CF-DC0ACAD57554}" type="presParOf" srcId="{07A04C1B-22B0-4A01-8F67-5E64BE65822A}" destId="{6D603382-6519-4D04-A588-4671F2675D65}" srcOrd="0"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5DEB7FDB-6E4F-44FA-AAD0-98F983971E6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0C65C1D-69B4-44B7-8776-48C3B03C95BF}">
      <dgm:prSet/>
      <dgm:spPr/>
      <dgm:t>
        <a:bodyPr/>
        <a:lstStyle/>
        <a:p>
          <a:pPr algn="ctr" rtl="0"/>
          <a:r>
            <a:rPr lang="en-US" b="1" baseline="0" dirty="0" smtClean="0"/>
            <a:t>Sound reconstruction</a:t>
          </a:r>
          <a:endParaRPr lang="en-US" b="1" baseline="0" dirty="0"/>
        </a:p>
      </dgm:t>
    </dgm:pt>
    <dgm:pt modelId="{2F78D52C-ADE1-4602-ADB7-D1A6C50EAD78}" type="parTrans" cxnId="{517015E6-697E-4110-AAFE-ECD6FCF84BB5}">
      <dgm:prSet/>
      <dgm:spPr/>
      <dgm:t>
        <a:bodyPr/>
        <a:lstStyle/>
        <a:p>
          <a:endParaRPr lang="en-US"/>
        </a:p>
      </dgm:t>
    </dgm:pt>
    <dgm:pt modelId="{2B924782-02AB-42D6-AF06-3B5DFBDF751B}" type="sibTrans" cxnId="{517015E6-697E-4110-AAFE-ECD6FCF84BB5}">
      <dgm:prSet/>
      <dgm:spPr/>
      <dgm:t>
        <a:bodyPr/>
        <a:lstStyle/>
        <a:p>
          <a:endParaRPr lang="en-US"/>
        </a:p>
      </dgm:t>
    </dgm:pt>
    <dgm:pt modelId="{F85C65FE-E72F-4DE8-8156-875F480B8279}" type="pres">
      <dgm:prSet presAssocID="{5DEB7FDB-6E4F-44FA-AAD0-98F983971E64}" presName="linear" presStyleCnt="0">
        <dgm:presLayoutVars>
          <dgm:animLvl val="lvl"/>
          <dgm:resizeHandles val="exact"/>
        </dgm:presLayoutVars>
      </dgm:prSet>
      <dgm:spPr/>
      <dgm:t>
        <a:bodyPr/>
        <a:lstStyle/>
        <a:p>
          <a:endParaRPr lang="en-US"/>
        </a:p>
      </dgm:t>
    </dgm:pt>
    <dgm:pt modelId="{09C165FF-2AC1-4CE8-A539-CB2EEDA22A0A}" type="pres">
      <dgm:prSet presAssocID="{50C65C1D-69B4-44B7-8776-48C3B03C95BF}" presName="parentText" presStyleLbl="node1" presStyleIdx="0" presStyleCnt="1">
        <dgm:presLayoutVars>
          <dgm:chMax val="0"/>
          <dgm:bulletEnabled val="1"/>
        </dgm:presLayoutVars>
      </dgm:prSet>
      <dgm:spPr/>
      <dgm:t>
        <a:bodyPr/>
        <a:lstStyle/>
        <a:p>
          <a:endParaRPr lang="en-US"/>
        </a:p>
      </dgm:t>
    </dgm:pt>
  </dgm:ptLst>
  <dgm:cxnLst>
    <dgm:cxn modelId="{F5424399-15D7-4CE3-867C-9CFDBAD9536B}" type="presOf" srcId="{50C65C1D-69B4-44B7-8776-48C3B03C95BF}" destId="{09C165FF-2AC1-4CE8-A539-CB2EEDA22A0A}" srcOrd="0" destOrd="0" presId="urn:microsoft.com/office/officeart/2005/8/layout/vList2"/>
    <dgm:cxn modelId="{517015E6-697E-4110-AAFE-ECD6FCF84BB5}" srcId="{5DEB7FDB-6E4F-44FA-AAD0-98F983971E64}" destId="{50C65C1D-69B4-44B7-8776-48C3B03C95BF}" srcOrd="0" destOrd="0" parTransId="{2F78D52C-ADE1-4602-ADB7-D1A6C50EAD78}" sibTransId="{2B924782-02AB-42D6-AF06-3B5DFBDF751B}"/>
    <dgm:cxn modelId="{45D856F6-ADF0-4A72-87A6-C8E1EEE1A190}" type="presOf" srcId="{5DEB7FDB-6E4F-44FA-AAD0-98F983971E64}" destId="{F85C65FE-E72F-4DE8-8156-875F480B8279}" srcOrd="0" destOrd="0" presId="urn:microsoft.com/office/officeart/2005/8/layout/vList2"/>
    <dgm:cxn modelId="{A01732E8-91AE-49CF-81DB-4AD5706F20FF}" type="presParOf" srcId="{F85C65FE-E72F-4DE8-8156-875F480B8279}" destId="{09C165FF-2AC1-4CE8-A539-CB2EEDA22A0A}" srcOrd="0"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4B7A382C-FD0D-44C9-91B9-70507792B8E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45B092C-7BE1-4760-9684-BF3EBF9E00E1}">
      <dgm:prSet/>
      <dgm:spPr/>
      <dgm:t>
        <a:bodyPr/>
        <a:lstStyle/>
        <a:p>
          <a:pPr algn="ctr" rtl="0"/>
          <a:r>
            <a:rPr lang="en-US" b="1" baseline="0" dirty="0" smtClean="0"/>
            <a:t>Language change</a:t>
          </a:r>
          <a:endParaRPr lang="en-US" b="1" baseline="0" dirty="0"/>
        </a:p>
      </dgm:t>
    </dgm:pt>
    <dgm:pt modelId="{6F7597EE-B866-49A3-A8D4-2157920B6880}" type="parTrans" cxnId="{CABEA700-98DB-4070-B22E-DAC1F0FD4084}">
      <dgm:prSet/>
      <dgm:spPr/>
      <dgm:t>
        <a:bodyPr/>
        <a:lstStyle/>
        <a:p>
          <a:endParaRPr lang="en-US"/>
        </a:p>
      </dgm:t>
    </dgm:pt>
    <dgm:pt modelId="{09B89167-8AE5-41AE-B866-F3ED55BB62FC}" type="sibTrans" cxnId="{CABEA700-98DB-4070-B22E-DAC1F0FD4084}">
      <dgm:prSet/>
      <dgm:spPr/>
      <dgm:t>
        <a:bodyPr/>
        <a:lstStyle/>
        <a:p>
          <a:endParaRPr lang="en-US"/>
        </a:p>
      </dgm:t>
    </dgm:pt>
    <dgm:pt modelId="{C1E8E4D0-D7BF-4ED2-99E6-941B2451BC36}" type="pres">
      <dgm:prSet presAssocID="{4B7A382C-FD0D-44C9-91B9-70507792B8E0}" presName="linear" presStyleCnt="0">
        <dgm:presLayoutVars>
          <dgm:animLvl val="lvl"/>
          <dgm:resizeHandles val="exact"/>
        </dgm:presLayoutVars>
      </dgm:prSet>
      <dgm:spPr/>
      <dgm:t>
        <a:bodyPr/>
        <a:lstStyle/>
        <a:p>
          <a:endParaRPr lang="en-US"/>
        </a:p>
      </dgm:t>
    </dgm:pt>
    <dgm:pt modelId="{202FB1B7-9FDA-419D-AC78-58F3940C1FA6}" type="pres">
      <dgm:prSet presAssocID="{145B092C-7BE1-4760-9684-BF3EBF9E00E1}" presName="parentText" presStyleLbl="node1" presStyleIdx="0" presStyleCnt="1">
        <dgm:presLayoutVars>
          <dgm:chMax val="0"/>
          <dgm:bulletEnabled val="1"/>
        </dgm:presLayoutVars>
      </dgm:prSet>
      <dgm:spPr/>
      <dgm:t>
        <a:bodyPr/>
        <a:lstStyle/>
        <a:p>
          <a:endParaRPr lang="en-US"/>
        </a:p>
      </dgm:t>
    </dgm:pt>
  </dgm:ptLst>
  <dgm:cxnLst>
    <dgm:cxn modelId="{82124FF7-C011-48BC-8471-1687A033B451}" type="presOf" srcId="{4B7A382C-FD0D-44C9-91B9-70507792B8E0}" destId="{C1E8E4D0-D7BF-4ED2-99E6-941B2451BC36}" srcOrd="0" destOrd="0" presId="urn:microsoft.com/office/officeart/2005/8/layout/vList2"/>
    <dgm:cxn modelId="{CABEA700-98DB-4070-B22E-DAC1F0FD4084}" srcId="{4B7A382C-FD0D-44C9-91B9-70507792B8E0}" destId="{145B092C-7BE1-4760-9684-BF3EBF9E00E1}" srcOrd="0" destOrd="0" parTransId="{6F7597EE-B866-49A3-A8D4-2157920B6880}" sibTransId="{09B89167-8AE5-41AE-B866-F3ED55BB62FC}"/>
    <dgm:cxn modelId="{1A07DA57-023D-4068-91A5-0F7FBCC9EB08}" type="presOf" srcId="{145B092C-7BE1-4760-9684-BF3EBF9E00E1}" destId="{202FB1B7-9FDA-419D-AC78-58F3940C1FA6}" srcOrd="0" destOrd="0" presId="urn:microsoft.com/office/officeart/2005/8/layout/vList2"/>
    <dgm:cxn modelId="{DBFBE926-B941-4430-92B5-9AF4EA1834EB}" type="presParOf" srcId="{C1E8E4D0-D7BF-4ED2-99E6-941B2451BC36}" destId="{202FB1B7-9FDA-419D-AC78-58F3940C1FA6}" srcOrd="0"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ED5CDD0C-89CA-4026-AB20-E3B9DF8D0FB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F75513B-7F1B-40C6-8B02-BD0FA557066F}">
      <dgm:prSet/>
      <dgm:spPr/>
      <dgm:t>
        <a:bodyPr/>
        <a:lstStyle/>
        <a:p>
          <a:pPr algn="ctr" rtl="0"/>
          <a:r>
            <a:rPr lang="en-US" b="1" baseline="0" dirty="0" smtClean="0"/>
            <a:t>Old English</a:t>
          </a:r>
          <a:endParaRPr lang="en-US" b="1" baseline="0" dirty="0"/>
        </a:p>
      </dgm:t>
    </dgm:pt>
    <dgm:pt modelId="{2AB38A1C-A583-4B52-AC2E-3EF4DE8D4FF5}" type="parTrans" cxnId="{80D8E521-D65E-4E1D-825C-F73D8ADFEA45}">
      <dgm:prSet/>
      <dgm:spPr/>
      <dgm:t>
        <a:bodyPr/>
        <a:lstStyle/>
        <a:p>
          <a:endParaRPr lang="en-US"/>
        </a:p>
      </dgm:t>
    </dgm:pt>
    <dgm:pt modelId="{C5BD239B-5C40-4CEC-9C94-8AC21B3F42A8}" type="sibTrans" cxnId="{80D8E521-D65E-4E1D-825C-F73D8ADFEA45}">
      <dgm:prSet/>
      <dgm:spPr/>
      <dgm:t>
        <a:bodyPr/>
        <a:lstStyle/>
        <a:p>
          <a:endParaRPr lang="en-US"/>
        </a:p>
      </dgm:t>
    </dgm:pt>
    <dgm:pt modelId="{04B3F6EF-5F4F-4FD8-8FFB-0BE4ACD2C576}" type="pres">
      <dgm:prSet presAssocID="{ED5CDD0C-89CA-4026-AB20-E3B9DF8D0FB5}" presName="linear" presStyleCnt="0">
        <dgm:presLayoutVars>
          <dgm:animLvl val="lvl"/>
          <dgm:resizeHandles val="exact"/>
        </dgm:presLayoutVars>
      </dgm:prSet>
      <dgm:spPr/>
      <dgm:t>
        <a:bodyPr/>
        <a:lstStyle/>
        <a:p>
          <a:endParaRPr lang="en-US"/>
        </a:p>
      </dgm:t>
    </dgm:pt>
    <dgm:pt modelId="{C31A7E11-ABF5-4C35-B040-2E533826C1F5}" type="pres">
      <dgm:prSet presAssocID="{EF75513B-7F1B-40C6-8B02-BD0FA557066F}" presName="parentText" presStyleLbl="node1" presStyleIdx="0" presStyleCnt="1">
        <dgm:presLayoutVars>
          <dgm:chMax val="0"/>
          <dgm:bulletEnabled val="1"/>
        </dgm:presLayoutVars>
      </dgm:prSet>
      <dgm:spPr/>
      <dgm:t>
        <a:bodyPr/>
        <a:lstStyle/>
        <a:p>
          <a:endParaRPr lang="en-US"/>
        </a:p>
      </dgm:t>
    </dgm:pt>
  </dgm:ptLst>
  <dgm:cxnLst>
    <dgm:cxn modelId="{25A277B2-58B4-4721-92F3-B0A3E7CE8519}" type="presOf" srcId="{ED5CDD0C-89CA-4026-AB20-E3B9DF8D0FB5}" destId="{04B3F6EF-5F4F-4FD8-8FFB-0BE4ACD2C576}" srcOrd="0" destOrd="0" presId="urn:microsoft.com/office/officeart/2005/8/layout/vList2"/>
    <dgm:cxn modelId="{80D8E521-D65E-4E1D-825C-F73D8ADFEA45}" srcId="{ED5CDD0C-89CA-4026-AB20-E3B9DF8D0FB5}" destId="{EF75513B-7F1B-40C6-8B02-BD0FA557066F}" srcOrd="0" destOrd="0" parTransId="{2AB38A1C-A583-4B52-AC2E-3EF4DE8D4FF5}" sibTransId="{C5BD239B-5C40-4CEC-9C94-8AC21B3F42A8}"/>
    <dgm:cxn modelId="{F0DA74F5-BBFD-40AE-BF98-80C6B3B6928C}" type="presOf" srcId="{EF75513B-7F1B-40C6-8B02-BD0FA557066F}" destId="{C31A7E11-ABF5-4C35-B040-2E533826C1F5}" srcOrd="0" destOrd="0" presId="urn:microsoft.com/office/officeart/2005/8/layout/vList2"/>
    <dgm:cxn modelId="{59207F0C-4B64-4810-AEA9-B95FFD52D113}" type="presParOf" srcId="{04B3F6EF-5F4F-4FD8-8FFB-0BE4ACD2C576}" destId="{C31A7E11-ABF5-4C35-B040-2E533826C1F5}" srcOrd="0"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786C85C5-FE97-4F77-9B8E-B4752CA86C2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E8A6EF1-0BEC-47DA-9E72-65D19259DBCE}">
      <dgm:prSet/>
      <dgm:spPr/>
      <dgm:t>
        <a:bodyPr/>
        <a:lstStyle/>
        <a:p>
          <a:pPr algn="ctr" rtl="0"/>
          <a:r>
            <a:rPr lang="en-US" b="1" baseline="0" dirty="0" smtClean="0"/>
            <a:t>Middle English</a:t>
          </a:r>
          <a:endParaRPr lang="en-US" b="1" baseline="0" dirty="0"/>
        </a:p>
      </dgm:t>
    </dgm:pt>
    <dgm:pt modelId="{54E9192D-2946-4A24-B7B6-FA1F7885792A}" type="parTrans" cxnId="{09B3162D-92D7-4E7F-A998-D8A6F305C0CB}">
      <dgm:prSet/>
      <dgm:spPr/>
      <dgm:t>
        <a:bodyPr/>
        <a:lstStyle/>
        <a:p>
          <a:endParaRPr lang="en-US"/>
        </a:p>
      </dgm:t>
    </dgm:pt>
    <dgm:pt modelId="{91661C3A-58BA-42EB-B81A-1876BD58A44F}" type="sibTrans" cxnId="{09B3162D-92D7-4E7F-A998-D8A6F305C0CB}">
      <dgm:prSet/>
      <dgm:spPr/>
      <dgm:t>
        <a:bodyPr/>
        <a:lstStyle/>
        <a:p>
          <a:endParaRPr lang="en-US"/>
        </a:p>
      </dgm:t>
    </dgm:pt>
    <dgm:pt modelId="{0F2C6275-29AA-4296-A1D9-B5C0BB8DFDF4}" type="pres">
      <dgm:prSet presAssocID="{786C85C5-FE97-4F77-9B8E-B4752CA86C2B}" presName="linear" presStyleCnt="0">
        <dgm:presLayoutVars>
          <dgm:animLvl val="lvl"/>
          <dgm:resizeHandles val="exact"/>
        </dgm:presLayoutVars>
      </dgm:prSet>
      <dgm:spPr/>
      <dgm:t>
        <a:bodyPr/>
        <a:lstStyle/>
        <a:p>
          <a:endParaRPr lang="en-US"/>
        </a:p>
      </dgm:t>
    </dgm:pt>
    <dgm:pt modelId="{847E1F4E-D981-4470-AE2D-DD9B44A5ED78}" type="pres">
      <dgm:prSet presAssocID="{6E8A6EF1-0BEC-47DA-9E72-65D19259DBCE}" presName="parentText" presStyleLbl="node1" presStyleIdx="0" presStyleCnt="1">
        <dgm:presLayoutVars>
          <dgm:chMax val="0"/>
          <dgm:bulletEnabled val="1"/>
        </dgm:presLayoutVars>
      </dgm:prSet>
      <dgm:spPr/>
      <dgm:t>
        <a:bodyPr/>
        <a:lstStyle/>
        <a:p>
          <a:endParaRPr lang="en-US"/>
        </a:p>
      </dgm:t>
    </dgm:pt>
  </dgm:ptLst>
  <dgm:cxnLst>
    <dgm:cxn modelId="{1EFE3507-6EC0-451D-AF98-5C319C06212B}" type="presOf" srcId="{786C85C5-FE97-4F77-9B8E-B4752CA86C2B}" destId="{0F2C6275-29AA-4296-A1D9-B5C0BB8DFDF4}" srcOrd="0" destOrd="0" presId="urn:microsoft.com/office/officeart/2005/8/layout/vList2"/>
    <dgm:cxn modelId="{09B3162D-92D7-4E7F-A998-D8A6F305C0CB}" srcId="{786C85C5-FE97-4F77-9B8E-B4752CA86C2B}" destId="{6E8A6EF1-0BEC-47DA-9E72-65D19259DBCE}" srcOrd="0" destOrd="0" parTransId="{54E9192D-2946-4A24-B7B6-FA1F7885792A}" sibTransId="{91661C3A-58BA-42EB-B81A-1876BD58A44F}"/>
    <dgm:cxn modelId="{524D68AB-8DCD-4BF9-BA85-2BA4E1115833}" type="presOf" srcId="{6E8A6EF1-0BEC-47DA-9E72-65D19259DBCE}" destId="{847E1F4E-D981-4470-AE2D-DD9B44A5ED78}" srcOrd="0" destOrd="0" presId="urn:microsoft.com/office/officeart/2005/8/layout/vList2"/>
    <dgm:cxn modelId="{51034099-1CA5-418E-B7DE-6F2DF125BA87}" type="presParOf" srcId="{0F2C6275-29AA-4296-A1D9-B5C0BB8DFDF4}" destId="{847E1F4E-D981-4470-AE2D-DD9B44A5ED78}" srcOrd="0" destOrd="0" presId="urn:microsoft.com/office/officeart/2005/8/layout/vList2"/>
  </dgm:cxnLst>
  <dgm:bg/>
  <dgm:whole/>
</dgm:dataModel>
</file>

<file path=ppt/diagrams/data11.xml><?xml version="1.0" encoding="utf-8"?>
<dgm:dataModel xmlns:dgm="http://schemas.openxmlformats.org/drawingml/2006/diagram" xmlns:a="http://schemas.openxmlformats.org/drawingml/2006/main">
  <dgm:ptLst>
    <dgm:pt modelId="{0D1B1D13-CC87-4054-BE81-819D2EADC27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8D13793-F5D7-47CF-B839-249169742FEF}">
      <dgm:prSet/>
      <dgm:spPr/>
      <dgm:t>
        <a:bodyPr/>
        <a:lstStyle/>
        <a:p>
          <a:pPr algn="ctr" rtl="0"/>
          <a:r>
            <a:rPr lang="en-US" b="1" baseline="0" dirty="0" smtClean="0"/>
            <a:t>Sound changes</a:t>
          </a:r>
          <a:endParaRPr lang="en-US" b="1" baseline="0" dirty="0"/>
        </a:p>
      </dgm:t>
    </dgm:pt>
    <dgm:pt modelId="{01839C90-CB13-4A43-90DF-F3D8DC6BD761}" type="parTrans" cxnId="{966B53BC-5669-4D68-B744-8DF4D0E93AC5}">
      <dgm:prSet/>
      <dgm:spPr/>
      <dgm:t>
        <a:bodyPr/>
        <a:lstStyle/>
        <a:p>
          <a:endParaRPr lang="en-US"/>
        </a:p>
      </dgm:t>
    </dgm:pt>
    <dgm:pt modelId="{3D61B2AA-438B-4229-8413-858938D51F71}" type="sibTrans" cxnId="{966B53BC-5669-4D68-B744-8DF4D0E93AC5}">
      <dgm:prSet/>
      <dgm:spPr/>
      <dgm:t>
        <a:bodyPr/>
        <a:lstStyle/>
        <a:p>
          <a:endParaRPr lang="en-US"/>
        </a:p>
      </dgm:t>
    </dgm:pt>
    <dgm:pt modelId="{91166E3B-65F9-466C-BA21-E85A6C035A3B}" type="pres">
      <dgm:prSet presAssocID="{0D1B1D13-CC87-4054-BE81-819D2EADC273}" presName="linear" presStyleCnt="0">
        <dgm:presLayoutVars>
          <dgm:animLvl val="lvl"/>
          <dgm:resizeHandles val="exact"/>
        </dgm:presLayoutVars>
      </dgm:prSet>
      <dgm:spPr/>
      <dgm:t>
        <a:bodyPr/>
        <a:lstStyle/>
        <a:p>
          <a:endParaRPr lang="en-US"/>
        </a:p>
      </dgm:t>
    </dgm:pt>
    <dgm:pt modelId="{CF858D40-D20A-4480-96CF-139EE17F3CBF}" type="pres">
      <dgm:prSet presAssocID="{08D13793-F5D7-47CF-B839-249169742FEF}" presName="parentText" presStyleLbl="node1" presStyleIdx="0" presStyleCnt="1">
        <dgm:presLayoutVars>
          <dgm:chMax val="0"/>
          <dgm:bulletEnabled val="1"/>
        </dgm:presLayoutVars>
      </dgm:prSet>
      <dgm:spPr/>
      <dgm:t>
        <a:bodyPr/>
        <a:lstStyle/>
        <a:p>
          <a:endParaRPr lang="en-US"/>
        </a:p>
      </dgm:t>
    </dgm:pt>
  </dgm:ptLst>
  <dgm:cxnLst>
    <dgm:cxn modelId="{966B53BC-5669-4D68-B744-8DF4D0E93AC5}" srcId="{0D1B1D13-CC87-4054-BE81-819D2EADC273}" destId="{08D13793-F5D7-47CF-B839-249169742FEF}" srcOrd="0" destOrd="0" parTransId="{01839C90-CB13-4A43-90DF-F3D8DC6BD761}" sibTransId="{3D61B2AA-438B-4229-8413-858938D51F71}"/>
    <dgm:cxn modelId="{8D41633F-2863-427C-9C7C-0116F1ED5068}" type="presOf" srcId="{0D1B1D13-CC87-4054-BE81-819D2EADC273}" destId="{91166E3B-65F9-466C-BA21-E85A6C035A3B}" srcOrd="0" destOrd="0" presId="urn:microsoft.com/office/officeart/2005/8/layout/vList2"/>
    <dgm:cxn modelId="{33E05B73-BC91-4AFF-A47C-A265677871F9}" type="presOf" srcId="{08D13793-F5D7-47CF-B839-249169742FEF}" destId="{CF858D40-D20A-4480-96CF-139EE17F3CBF}" srcOrd="0" destOrd="0" presId="urn:microsoft.com/office/officeart/2005/8/layout/vList2"/>
    <dgm:cxn modelId="{6922EA87-8851-444A-9FD7-50427E394DFE}" type="presParOf" srcId="{91166E3B-65F9-466C-BA21-E85A6C035A3B}" destId="{CF858D40-D20A-4480-96CF-139EE17F3CBF}" srcOrd="0" destOrd="0" presId="urn:microsoft.com/office/officeart/2005/8/layout/vList2"/>
  </dgm:cxnLst>
  <dgm:bg/>
  <dgm:whole/>
</dgm:dataModel>
</file>

<file path=ppt/diagrams/data12.xml><?xml version="1.0" encoding="utf-8"?>
<dgm:dataModel xmlns:dgm="http://schemas.openxmlformats.org/drawingml/2006/diagram" xmlns:a="http://schemas.openxmlformats.org/drawingml/2006/main">
  <dgm:ptLst>
    <dgm:pt modelId="{80ECC250-82EB-488D-8454-C1CC1F5EFDF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512F7F7-D053-4A33-B909-2F94440A5B1A}">
      <dgm:prSet/>
      <dgm:spPr/>
      <dgm:t>
        <a:bodyPr/>
        <a:lstStyle/>
        <a:p>
          <a:pPr algn="ctr" rtl="0"/>
          <a:r>
            <a:rPr lang="en-US" b="1" baseline="0" dirty="0" smtClean="0"/>
            <a:t>Syntactic changes</a:t>
          </a:r>
          <a:endParaRPr lang="en-US" b="1" baseline="0" dirty="0"/>
        </a:p>
      </dgm:t>
    </dgm:pt>
    <dgm:pt modelId="{9A76E1E8-F08A-4603-8197-9EB64ADD7FC8}" type="parTrans" cxnId="{AF9F1C3A-93C2-4004-84B5-36F31C8756ED}">
      <dgm:prSet/>
      <dgm:spPr/>
      <dgm:t>
        <a:bodyPr/>
        <a:lstStyle/>
        <a:p>
          <a:endParaRPr lang="en-US"/>
        </a:p>
      </dgm:t>
    </dgm:pt>
    <dgm:pt modelId="{2D09C3C3-E976-44E0-9BB9-70191A47DE4A}" type="sibTrans" cxnId="{AF9F1C3A-93C2-4004-84B5-36F31C8756ED}">
      <dgm:prSet/>
      <dgm:spPr/>
      <dgm:t>
        <a:bodyPr/>
        <a:lstStyle/>
        <a:p>
          <a:endParaRPr lang="en-US"/>
        </a:p>
      </dgm:t>
    </dgm:pt>
    <dgm:pt modelId="{EB91E252-F237-47FA-B56E-EE26FB3CCDCC}" type="pres">
      <dgm:prSet presAssocID="{80ECC250-82EB-488D-8454-C1CC1F5EFDF3}" presName="linear" presStyleCnt="0">
        <dgm:presLayoutVars>
          <dgm:animLvl val="lvl"/>
          <dgm:resizeHandles val="exact"/>
        </dgm:presLayoutVars>
      </dgm:prSet>
      <dgm:spPr/>
      <dgm:t>
        <a:bodyPr/>
        <a:lstStyle/>
        <a:p>
          <a:endParaRPr lang="en-US"/>
        </a:p>
      </dgm:t>
    </dgm:pt>
    <dgm:pt modelId="{173B6D51-7838-4CDF-83DF-4BA3FA227AF7}" type="pres">
      <dgm:prSet presAssocID="{6512F7F7-D053-4A33-B909-2F94440A5B1A}" presName="parentText" presStyleLbl="node1" presStyleIdx="0" presStyleCnt="1">
        <dgm:presLayoutVars>
          <dgm:chMax val="0"/>
          <dgm:bulletEnabled val="1"/>
        </dgm:presLayoutVars>
      </dgm:prSet>
      <dgm:spPr/>
      <dgm:t>
        <a:bodyPr/>
        <a:lstStyle/>
        <a:p>
          <a:endParaRPr lang="en-US"/>
        </a:p>
      </dgm:t>
    </dgm:pt>
  </dgm:ptLst>
  <dgm:cxnLst>
    <dgm:cxn modelId="{C4881356-1002-486B-9D54-EB0EE2F9180E}" type="presOf" srcId="{6512F7F7-D053-4A33-B909-2F94440A5B1A}" destId="{173B6D51-7838-4CDF-83DF-4BA3FA227AF7}" srcOrd="0" destOrd="0" presId="urn:microsoft.com/office/officeart/2005/8/layout/vList2"/>
    <dgm:cxn modelId="{67CA6126-478B-4E2C-B271-38146A3A1A0F}" type="presOf" srcId="{80ECC250-82EB-488D-8454-C1CC1F5EFDF3}" destId="{EB91E252-F237-47FA-B56E-EE26FB3CCDCC}" srcOrd="0" destOrd="0" presId="urn:microsoft.com/office/officeart/2005/8/layout/vList2"/>
    <dgm:cxn modelId="{AF9F1C3A-93C2-4004-84B5-36F31C8756ED}" srcId="{80ECC250-82EB-488D-8454-C1CC1F5EFDF3}" destId="{6512F7F7-D053-4A33-B909-2F94440A5B1A}" srcOrd="0" destOrd="0" parTransId="{9A76E1E8-F08A-4603-8197-9EB64ADD7FC8}" sibTransId="{2D09C3C3-E976-44E0-9BB9-70191A47DE4A}"/>
    <dgm:cxn modelId="{74BE88D2-FFE8-45A4-B051-F769D3366C96}" type="presParOf" srcId="{EB91E252-F237-47FA-B56E-EE26FB3CCDCC}" destId="{173B6D51-7838-4CDF-83DF-4BA3FA227AF7}" srcOrd="0" destOrd="0" presId="urn:microsoft.com/office/officeart/2005/8/layout/vList2"/>
  </dgm:cxnLst>
  <dgm:bg/>
  <dgm:whole/>
</dgm:dataModel>
</file>

<file path=ppt/diagrams/data13.xml><?xml version="1.0" encoding="utf-8"?>
<dgm:dataModel xmlns:dgm="http://schemas.openxmlformats.org/drawingml/2006/diagram" xmlns:a="http://schemas.openxmlformats.org/drawingml/2006/main">
  <dgm:ptLst>
    <dgm:pt modelId="{E891BBC1-5164-47D2-989F-056F85A1264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5E357AD-93FB-4D7E-90EA-4B7722013710}">
      <dgm:prSet/>
      <dgm:spPr/>
      <dgm:t>
        <a:bodyPr/>
        <a:lstStyle/>
        <a:p>
          <a:pPr algn="ctr" rtl="0"/>
          <a:r>
            <a:rPr lang="en-US" b="1" baseline="0" dirty="0" smtClean="0"/>
            <a:t>Semantic changes</a:t>
          </a:r>
          <a:endParaRPr lang="en-US" b="1" baseline="0" dirty="0"/>
        </a:p>
      </dgm:t>
    </dgm:pt>
    <dgm:pt modelId="{6DE7F7CE-7DCF-4AF4-8061-9D63AFA96C22}" type="parTrans" cxnId="{3BD6E396-4215-47D2-AD4E-B5CC32E77600}">
      <dgm:prSet/>
      <dgm:spPr/>
      <dgm:t>
        <a:bodyPr/>
        <a:lstStyle/>
        <a:p>
          <a:endParaRPr lang="en-US"/>
        </a:p>
      </dgm:t>
    </dgm:pt>
    <dgm:pt modelId="{7EAD7091-6FB4-44DD-8B8B-202FC3FB5091}" type="sibTrans" cxnId="{3BD6E396-4215-47D2-AD4E-B5CC32E77600}">
      <dgm:prSet/>
      <dgm:spPr/>
      <dgm:t>
        <a:bodyPr/>
        <a:lstStyle/>
        <a:p>
          <a:endParaRPr lang="en-US"/>
        </a:p>
      </dgm:t>
    </dgm:pt>
    <dgm:pt modelId="{0CFC3B40-F033-4AE9-B0F9-6D9E296E74EF}" type="pres">
      <dgm:prSet presAssocID="{E891BBC1-5164-47D2-989F-056F85A12646}" presName="linear" presStyleCnt="0">
        <dgm:presLayoutVars>
          <dgm:animLvl val="lvl"/>
          <dgm:resizeHandles val="exact"/>
        </dgm:presLayoutVars>
      </dgm:prSet>
      <dgm:spPr/>
      <dgm:t>
        <a:bodyPr/>
        <a:lstStyle/>
        <a:p>
          <a:endParaRPr lang="en-US"/>
        </a:p>
      </dgm:t>
    </dgm:pt>
    <dgm:pt modelId="{C3FB7C22-B7D2-4DBF-BA43-66764408153B}" type="pres">
      <dgm:prSet presAssocID="{05E357AD-93FB-4D7E-90EA-4B7722013710}" presName="parentText" presStyleLbl="node1" presStyleIdx="0" presStyleCnt="1">
        <dgm:presLayoutVars>
          <dgm:chMax val="0"/>
          <dgm:bulletEnabled val="1"/>
        </dgm:presLayoutVars>
      </dgm:prSet>
      <dgm:spPr/>
      <dgm:t>
        <a:bodyPr/>
        <a:lstStyle/>
        <a:p>
          <a:endParaRPr lang="en-US"/>
        </a:p>
      </dgm:t>
    </dgm:pt>
  </dgm:ptLst>
  <dgm:cxnLst>
    <dgm:cxn modelId="{7032EC10-AF05-46F3-9B47-AFF588E0440B}" type="presOf" srcId="{05E357AD-93FB-4D7E-90EA-4B7722013710}" destId="{C3FB7C22-B7D2-4DBF-BA43-66764408153B}" srcOrd="0" destOrd="0" presId="urn:microsoft.com/office/officeart/2005/8/layout/vList2"/>
    <dgm:cxn modelId="{3BD6E396-4215-47D2-AD4E-B5CC32E77600}" srcId="{E891BBC1-5164-47D2-989F-056F85A12646}" destId="{05E357AD-93FB-4D7E-90EA-4B7722013710}" srcOrd="0" destOrd="0" parTransId="{6DE7F7CE-7DCF-4AF4-8061-9D63AFA96C22}" sibTransId="{7EAD7091-6FB4-44DD-8B8B-202FC3FB5091}"/>
    <dgm:cxn modelId="{2DE60059-D668-4286-948F-CA644AD40D7E}" type="presOf" srcId="{E891BBC1-5164-47D2-989F-056F85A12646}" destId="{0CFC3B40-F033-4AE9-B0F9-6D9E296E74EF}" srcOrd="0" destOrd="0" presId="urn:microsoft.com/office/officeart/2005/8/layout/vList2"/>
    <dgm:cxn modelId="{3F4EA242-B59B-4757-9365-1374D9054E50}" type="presParOf" srcId="{0CFC3B40-F033-4AE9-B0F9-6D9E296E74EF}" destId="{C3FB7C22-B7D2-4DBF-BA43-66764408153B}" srcOrd="0" destOrd="0" presId="urn:microsoft.com/office/officeart/2005/8/layout/vList2"/>
  </dgm:cxnLst>
  <dgm:bg/>
  <dgm:whole/>
</dgm:dataModel>
</file>

<file path=ppt/diagrams/data14.xml><?xml version="1.0" encoding="utf-8"?>
<dgm:dataModel xmlns:dgm="http://schemas.openxmlformats.org/drawingml/2006/diagram" xmlns:a="http://schemas.openxmlformats.org/drawingml/2006/main">
  <dgm:ptLst>
    <dgm:pt modelId="{682FA639-4632-4762-8271-61EAE7D14D5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AE73DF3-C0D9-414C-BF5A-C6D195BE78FB}">
      <dgm:prSet/>
      <dgm:spPr/>
      <dgm:t>
        <a:bodyPr/>
        <a:lstStyle/>
        <a:p>
          <a:pPr algn="ctr" rtl="0"/>
          <a:r>
            <a:rPr lang="en-US" b="1" baseline="0" dirty="0" smtClean="0"/>
            <a:t>Diachronic and synchronic variation</a:t>
          </a:r>
          <a:endParaRPr lang="en-US" b="1" baseline="0" dirty="0"/>
        </a:p>
      </dgm:t>
    </dgm:pt>
    <dgm:pt modelId="{68FB6986-FB15-4147-AA1A-EB7B11FA608D}" type="parTrans" cxnId="{D36FAD21-C656-4B75-B8A2-4EFA8C96F8A6}">
      <dgm:prSet/>
      <dgm:spPr/>
      <dgm:t>
        <a:bodyPr/>
        <a:lstStyle/>
        <a:p>
          <a:endParaRPr lang="en-US"/>
        </a:p>
      </dgm:t>
    </dgm:pt>
    <dgm:pt modelId="{9399A828-20B2-4675-8278-F268C28EA9C7}" type="sibTrans" cxnId="{D36FAD21-C656-4B75-B8A2-4EFA8C96F8A6}">
      <dgm:prSet/>
      <dgm:spPr/>
      <dgm:t>
        <a:bodyPr/>
        <a:lstStyle/>
        <a:p>
          <a:endParaRPr lang="en-US"/>
        </a:p>
      </dgm:t>
    </dgm:pt>
    <dgm:pt modelId="{545905A3-8ED9-4A3D-9ACE-5B123C5D52E6}" type="pres">
      <dgm:prSet presAssocID="{682FA639-4632-4762-8271-61EAE7D14D53}" presName="linear" presStyleCnt="0">
        <dgm:presLayoutVars>
          <dgm:animLvl val="lvl"/>
          <dgm:resizeHandles val="exact"/>
        </dgm:presLayoutVars>
      </dgm:prSet>
      <dgm:spPr/>
      <dgm:t>
        <a:bodyPr/>
        <a:lstStyle/>
        <a:p>
          <a:endParaRPr lang="en-US"/>
        </a:p>
      </dgm:t>
    </dgm:pt>
    <dgm:pt modelId="{15193112-95C9-4E8D-BB6C-11C6A4E51EF2}" type="pres">
      <dgm:prSet presAssocID="{7AE73DF3-C0D9-414C-BF5A-C6D195BE78FB}" presName="parentText" presStyleLbl="node1" presStyleIdx="0" presStyleCnt="1">
        <dgm:presLayoutVars>
          <dgm:chMax val="0"/>
          <dgm:bulletEnabled val="1"/>
        </dgm:presLayoutVars>
      </dgm:prSet>
      <dgm:spPr/>
      <dgm:t>
        <a:bodyPr/>
        <a:lstStyle/>
        <a:p>
          <a:endParaRPr lang="en-US"/>
        </a:p>
      </dgm:t>
    </dgm:pt>
  </dgm:ptLst>
  <dgm:cxnLst>
    <dgm:cxn modelId="{D36FAD21-C656-4B75-B8A2-4EFA8C96F8A6}" srcId="{682FA639-4632-4762-8271-61EAE7D14D53}" destId="{7AE73DF3-C0D9-414C-BF5A-C6D195BE78FB}" srcOrd="0" destOrd="0" parTransId="{68FB6986-FB15-4147-AA1A-EB7B11FA608D}" sibTransId="{9399A828-20B2-4675-8278-F268C28EA9C7}"/>
    <dgm:cxn modelId="{BEC71F93-F9DE-46EA-B6B7-3EA374F4318F}" type="presOf" srcId="{7AE73DF3-C0D9-414C-BF5A-C6D195BE78FB}" destId="{15193112-95C9-4E8D-BB6C-11C6A4E51EF2}" srcOrd="0" destOrd="0" presId="urn:microsoft.com/office/officeart/2005/8/layout/vList2"/>
    <dgm:cxn modelId="{56C66501-A023-4463-AECB-8483849DFC11}" type="presOf" srcId="{682FA639-4632-4762-8271-61EAE7D14D53}" destId="{545905A3-8ED9-4A3D-9ACE-5B123C5D52E6}" srcOrd="0" destOrd="0" presId="urn:microsoft.com/office/officeart/2005/8/layout/vList2"/>
    <dgm:cxn modelId="{3EC839FF-A2ED-43B7-9D9A-83B33B95BF68}" type="presParOf" srcId="{545905A3-8ED9-4A3D-9ACE-5B123C5D52E6}" destId="{15193112-95C9-4E8D-BB6C-11C6A4E51EF2}" srcOrd="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28-Nov-11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Introduction to Linguistics</a:t>
            </a:r>
            <a:endParaRPr lang="en-US" sz="2800" b="1" dirty="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Hassen Ammari</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mn-lt"/>
                <a:cs typeface="ae_AlMateen" pitchFamily="2" charset="-78"/>
              </a:rPr>
              <a:t>14</a:t>
            </a:r>
            <a:r>
              <a:rPr lang="en-US" sz="6000" b="1" spc="-150" baseline="30000" dirty="0" smtClean="0">
                <a:solidFill>
                  <a:srgbClr val="376092"/>
                </a:solidFill>
                <a:latin typeface="+mn-lt"/>
                <a:cs typeface="ae_AlMateen" pitchFamily="2" charset="-78"/>
              </a:rPr>
              <a:t>th</a:t>
            </a:r>
            <a:r>
              <a:rPr lang="en-US" sz="6000" b="1" spc="-150" dirty="0" smtClean="0">
                <a:solidFill>
                  <a:srgbClr val="376092"/>
                </a:solidFill>
                <a:latin typeface="+mn-lt"/>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1" name="Text Placeholder 5"/>
          <p:cNvSpPr>
            <a:spLocks noGrp="1"/>
          </p:cNvSpPr>
          <p:nvPr>
            <p:ph idx="1"/>
          </p:nvPr>
        </p:nvSpPr>
        <p:spPr>
          <a:xfrm>
            <a:off x="495300" y="1600200"/>
            <a:ext cx="8915400" cy="4191000"/>
          </a:xfrm>
        </p:spPr>
        <p:txBody>
          <a:bodyPr/>
          <a:lstStyle/>
          <a:p>
            <a:pPr algn="ctr" eaLnBrk="1" hangingPunct="1"/>
            <a:r>
              <a:rPr lang="en-US" sz="3600" b="1" i="1" dirty="0" smtClean="0">
                <a:latin typeface="Algerian" pitchFamily="82" charset="0"/>
              </a:rPr>
              <a:t>Language history and change</a:t>
            </a:r>
            <a:endParaRPr lang="en-US" sz="3600" b="1" i="1" dirty="0" smtClean="0">
              <a:latin typeface="Algerian" pitchFamily="82" charset="0"/>
              <a:cs typeface="Arial" pitchFamily="34" charset="0"/>
            </a:endParaRPr>
          </a:p>
          <a:p>
            <a:pPr marL="1082675" algn="just" eaLnBrk="1" hangingPunct="1">
              <a:buFont typeface="Wingdings" pitchFamily="2" charset="2"/>
              <a:buChar char="Ø"/>
            </a:pPr>
            <a:r>
              <a:rPr lang="en-US" sz="2800" dirty="0" smtClean="0">
                <a:cs typeface="Arial" pitchFamily="34" charset="0"/>
              </a:rPr>
              <a:t>Introduction</a:t>
            </a:r>
          </a:p>
          <a:p>
            <a:pPr marL="1082675" algn="just" eaLnBrk="1" hangingPunct="1">
              <a:buFont typeface="Wingdings" pitchFamily="2" charset="2"/>
              <a:buChar char="Ø"/>
            </a:pPr>
            <a:r>
              <a:rPr lang="en-US" sz="2800" dirty="0" smtClean="0"/>
              <a:t>Family trees</a:t>
            </a:r>
          </a:p>
          <a:p>
            <a:pPr marL="1082675" algn="just" eaLnBrk="1" hangingPunct="1">
              <a:buFont typeface="Wingdings" pitchFamily="2" charset="2"/>
              <a:buChar char="Ø"/>
            </a:pPr>
            <a:r>
              <a:rPr lang="en-US" sz="2800" dirty="0" smtClean="0"/>
              <a:t>Family connections</a:t>
            </a:r>
          </a:p>
          <a:p>
            <a:pPr marL="1082675" algn="just" eaLnBrk="1" hangingPunct="1">
              <a:buFont typeface="Wingdings" pitchFamily="2" charset="2"/>
              <a:buChar char="Ø"/>
            </a:pPr>
            <a:r>
              <a:rPr lang="en-US" sz="2800" dirty="0" smtClean="0"/>
              <a:t>Cognates</a:t>
            </a:r>
          </a:p>
          <a:p>
            <a:pPr marL="1082675" algn="just" eaLnBrk="1" hangingPunct="1">
              <a:buFont typeface="Wingdings" pitchFamily="2" charset="2"/>
              <a:buChar char="Ø"/>
            </a:pPr>
            <a:r>
              <a:rPr lang="en-US" sz="2800" dirty="0" smtClean="0"/>
              <a:t>Comparative reconstruction</a:t>
            </a:r>
          </a:p>
          <a:p>
            <a:pPr marL="1082675" algn="just" eaLnBrk="1" hangingPunct="1">
              <a:buFont typeface="Wingdings" pitchFamily="2" charset="2"/>
              <a:buChar char="Ø"/>
            </a:pPr>
            <a:r>
              <a:rPr lang="en-US" sz="2800" dirty="0" smtClean="0"/>
              <a:t>Sound </a:t>
            </a:r>
            <a:r>
              <a:rPr lang="en-US" sz="2800" dirty="0" smtClean="0"/>
              <a:t>reconstruction</a:t>
            </a:r>
            <a:endParaRPr lang="en-US" sz="28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lgn="just"/>
            <a:r>
              <a:rPr lang="en-US" sz="3200" b="1" dirty="0" smtClean="0"/>
              <a:t>Lecture Elements</a:t>
            </a:r>
            <a:endParaRPr lang="en-US" sz="3200" dirty="0"/>
          </a:p>
        </p:txBody>
      </p:sp>
      <p:sp>
        <p:nvSpPr>
          <p:cNvPr id="6" name="Content Placeholder 5"/>
          <p:cNvSpPr>
            <a:spLocks noGrp="1"/>
          </p:cNvSpPr>
          <p:nvPr>
            <p:ph idx="1"/>
          </p:nvPr>
        </p:nvSpPr>
        <p:spPr/>
        <p:txBody>
          <a:bodyPr/>
          <a:lstStyle/>
          <a:p>
            <a:pPr marL="1082675" algn="just" eaLnBrk="1" hangingPunct="1"/>
            <a:endParaRPr lang="en-US" sz="2800" dirty="0" smtClean="0"/>
          </a:p>
          <a:p>
            <a:pPr marL="1082675" algn="just" eaLnBrk="1" hangingPunct="1">
              <a:buFont typeface="Wingdings" pitchFamily="2" charset="2"/>
              <a:buChar char="Ø"/>
            </a:pPr>
            <a:r>
              <a:rPr lang="en-US" sz="2800" dirty="0" smtClean="0"/>
              <a:t>Language change</a:t>
            </a:r>
          </a:p>
          <a:p>
            <a:pPr marL="1082675" algn="just" eaLnBrk="1" hangingPunct="1">
              <a:buFont typeface="Wingdings" pitchFamily="2" charset="2"/>
              <a:buChar char="Ø"/>
            </a:pPr>
            <a:r>
              <a:rPr lang="en-US" sz="2800" dirty="0" smtClean="0"/>
              <a:t>Old English</a:t>
            </a:r>
          </a:p>
          <a:p>
            <a:pPr marL="1082675" algn="just" eaLnBrk="1" hangingPunct="1">
              <a:buFont typeface="Wingdings" pitchFamily="2" charset="2"/>
              <a:buChar char="Ø"/>
            </a:pPr>
            <a:r>
              <a:rPr lang="en-US" sz="2800" dirty="0" smtClean="0"/>
              <a:t>Middle English</a:t>
            </a:r>
          </a:p>
          <a:p>
            <a:pPr marL="1082675" algn="just" eaLnBrk="1" hangingPunct="1">
              <a:buFont typeface="Wingdings" pitchFamily="2" charset="2"/>
              <a:buChar char="Ø"/>
            </a:pPr>
            <a:r>
              <a:rPr lang="en-US" sz="2800" dirty="0" smtClean="0"/>
              <a:t>Sound changes</a:t>
            </a:r>
          </a:p>
          <a:p>
            <a:pPr marL="1082675" algn="just" eaLnBrk="1" hangingPunct="1">
              <a:buFont typeface="Wingdings" pitchFamily="2" charset="2"/>
              <a:buChar char="Ø"/>
            </a:pPr>
            <a:r>
              <a:rPr lang="en-US" sz="2800" dirty="0" smtClean="0"/>
              <a:t>Syntactic changes</a:t>
            </a:r>
          </a:p>
          <a:p>
            <a:pPr marL="1082675" algn="just" eaLnBrk="1" hangingPunct="1">
              <a:buFont typeface="Wingdings" pitchFamily="2" charset="2"/>
              <a:buChar char="Ø"/>
            </a:pPr>
            <a:r>
              <a:rPr lang="en-US" sz="2800" dirty="0" smtClean="0"/>
              <a:t>Semantic changes</a:t>
            </a:r>
          </a:p>
          <a:p>
            <a:pPr marL="1082675" algn="just" eaLnBrk="1" hangingPunct="1">
              <a:buFont typeface="Wingdings" pitchFamily="2" charset="2"/>
              <a:buChar char="Ø"/>
            </a:pPr>
            <a:r>
              <a:rPr lang="en-US" sz="2800" dirty="0" smtClean="0"/>
              <a:t>Diachronic and synchronic variation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Investigating the features of older languages, and the ways in which they developed into modern languages, involves us in the study of language history and change, also known as </a:t>
            </a:r>
            <a:r>
              <a:rPr lang="en-US" sz="2800" b="1" dirty="0" smtClean="0"/>
              <a:t>philology</a:t>
            </a:r>
            <a:r>
              <a:rPr lang="en-US" sz="2800" dirty="0" smtClean="0"/>
              <a:t>. In the nineteenth century, philology dominated the study of language and one result was the creation of ‘family trees’ to show how languages were related. Before all of that could happen, however, there had to be the ‘discovery’ that a variety of languages spoken in different parts of the world were actually members of the same family.</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p:cNvSpPr>
            <a:spLocks noGrp="1"/>
          </p:cNvSpPr>
          <p:nvPr>
            <p:ph idx="1"/>
          </p:nvPr>
        </p:nvSpPr>
        <p:spPr/>
        <p:txBody>
          <a:bodyPr/>
          <a:lstStyle/>
          <a:p>
            <a:pPr algn="just"/>
            <a:r>
              <a:rPr lang="en-US" sz="2800" dirty="0" smtClean="0"/>
              <a:t>Sir William Jones, a British government official in India, suggested that a number of languages from very different geographical areas must have some common ancestor. It was clear, however, that this common ancestor could not be described from any existing records, but had to be hypothesized on the basis of similar features existing in records of languages that were believed to be descendants.</a:t>
            </a:r>
            <a:endParaRPr lang="en-US" sz="28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Family </a:t>
            </a:r>
            <a:r>
              <a:rPr lang="en-US" sz="3200" b="1" dirty="0" smtClean="0"/>
              <a:t>trees</a:t>
            </a:r>
            <a:endParaRPr lang="en-US" sz="3200" dirty="0"/>
          </a:p>
        </p:txBody>
      </p:sp>
      <p:sp>
        <p:nvSpPr>
          <p:cNvPr id="5" name="Content Placeholder 4"/>
          <p:cNvSpPr>
            <a:spLocks noGrp="1"/>
          </p:cNvSpPr>
          <p:nvPr>
            <p:ph idx="1"/>
          </p:nvPr>
        </p:nvSpPr>
        <p:spPr/>
        <p:txBody>
          <a:bodyPr/>
          <a:lstStyle/>
          <a:p>
            <a:pPr algn="just"/>
            <a:r>
              <a:rPr lang="en-US" sz="2600" dirty="0" smtClean="0"/>
              <a:t>During the nineteenth century, a term came into use to describe that </a:t>
            </a:r>
            <a:r>
              <a:rPr lang="en-US" sz="2600" dirty="0" smtClean="0"/>
              <a:t>common ancestor</a:t>
            </a:r>
            <a:r>
              <a:rPr lang="en-US" sz="2600" dirty="0" smtClean="0"/>
              <a:t>. It incorporated the notion that this was the original form (</a:t>
            </a:r>
            <a:r>
              <a:rPr lang="en-US" sz="2600" i="1" dirty="0" smtClean="0"/>
              <a:t>Proto) </a:t>
            </a:r>
            <a:r>
              <a:rPr lang="en-US" sz="2600" dirty="0" smtClean="0"/>
              <a:t>of </a:t>
            </a:r>
            <a:r>
              <a:rPr lang="en-US" sz="2600" dirty="0" smtClean="0"/>
              <a:t>a language </a:t>
            </a:r>
            <a:r>
              <a:rPr lang="en-US" sz="2600" dirty="0" smtClean="0"/>
              <a:t>that was the source of modern languages in the Indian </a:t>
            </a:r>
            <a:r>
              <a:rPr lang="en-US" sz="2600" dirty="0" smtClean="0"/>
              <a:t>sub-continent (</a:t>
            </a:r>
            <a:r>
              <a:rPr lang="en-US" sz="2600" i="1" dirty="0" smtClean="0"/>
              <a:t>Indo</a:t>
            </a:r>
            <a:r>
              <a:rPr lang="en-US" sz="2600" i="1" dirty="0" smtClean="0"/>
              <a:t>) </a:t>
            </a:r>
            <a:r>
              <a:rPr lang="en-US" sz="2600" dirty="0" smtClean="0"/>
              <a:t>and in Europe </a:t>
            </a:r>
            <a:r>
              <a:rPr lang="en-US" sz="2600" i="1" dirty="0" smtClean="0"/>
              <a:t>(European). </a:t>
            </a:r>
            <a:r>
              <a:rPr lang="en-US" sz="2600" dirty="0" smtClean="0"/>
              <a:t>With </a:t>
            </a:r>
            <a:r>
              <a:rPr lang="en-US" sz="2600" b="1" dirty="0" smtClean="0"/>
              <a:t>Proto-Indo-European </a:t>
            </a:r>
            <a:r>
              <a:rPr lang="en-US" sz="2600" dirty="0" smtClean="0"/>
              <a:t>established </a:t>
            </a:r>
            <a:r>
              <a:rPr lang="en-US" sz="2600" dirty="0" smtClean="0"/>
              <a:t>as some </a:t>
            </a:r>
            <a:r>
              <a:rPr lang="en-US" sz="2600" dirty="0" smtClean="0"/>
              <a:t>type of ‘great-great-grandmother’, scholars set out to identify the </a:t>
            </a:r>
            <a:r>
              <a:rPr lang="en-US" sz="2600" dirty="0" smtClean="0"/>
              <a:t>branches of </a:t>
            </a:r>
            <a:r>
              <a:rPr lang="en-US" sz="2600" dirty="0" smtClean="0"/>
              <a:t>the Indo-European family tree, tracing the lineage of many modern languages.</a:t>
            </a:r>
          </a:p>
          <a:p>
            <a:pPr algn="just"/>
            <a:r>
              <a:rPr lang="en-US" sz="2600" dirty="0" smtClean="0"/>
              <a:t>The </a:t>
            </a:r>
            <a:r>
              <a:rPr lang="en-US" sz="2600" dirty="0" smtClean="0"/>
              <a:t>following diagram </a:t>
            </a:r>
            <a:r>
              <a:rPr lang="en-US" sz="2600" dirty="0" smtClean="0"/>
              <a:t>shows a small selection of the Indo-European </a:t>
            </a:r>
            <a:r>
              <a:rPr lang="en-US" sz="2600" dirty="0" smtClean="0"/>
              <a:t>languages in </a:t>
            </a:r>
            <a:r>
              <a:rPr lang="en-US" sz="2600" dirty="0" smtClean="0"/>
              <a:t>their family </a:t>
            </a:r>
            <a:r>
              <a:rPr lang="en-US" sz="2600" dirty="0" smtClean="0"/>
              <a:t>branches.</a:t>
            </a:r>
            <a:endParaRPr lang="en-US" sz="2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Family </a:t>
            </a:r>
            <a:r>
              <a:rPr lang="en-US" sz="3200" b="1" dirty="0" smtClean="0"/>
              <a:t>trees</a:t>
            </a:r>
            <a:endParaRPr lang="en-US" sz="3200" dirty="0"/>
          </a:p>
        </p:txBody>
      </p:sp>
      <p:graphicFrame>
        <p:nvGraphicFramePr>
          <p:cNvPr id="4" name="Content Placeholder 3"/>
          <p:cNvGraphicFramePr>
            <a:graphicFrameLocks noGrp="1"/>
          </p:cNvGraphicFramePr>
          <p:nvPr>
            <p:ph idx="1"/>
          </p:nvPr>
        </p:nvGraphicFramePr>
        <p:xfrm>
          <a:off x="685800" y="1600200"/>
          <a:ext cx="8915400" cy="4155440"/>
        </p:xfrm>
        <a:graphic>
          <a:graphicData uri="http://schemas.openxmlformats.org/drawingml/2006/table">
            <a:tbl>
              <a:tblPr firstRow="1" bandRow="1">
                <a:tableStyleId>{5C22544A-7EE6-4342-B048-85BDC9FD1C3A}</a:tableStyleId>
              </a:tblPr>
              <a:tblGrid>
                <a:gridCol w="1114425"/>
                <a:gridCol w="1114425"/>
                <a:gridCol w="1114425"/>
                <a:gridCol w="1114425"/>
                <a:gridCol w="1114425"/>
                <a:gridCol w="1114425"/>
                <a:gridCol w="1114425"/>
                <a:gridCol w="1114425"/>
              </a:tblGrid>
              <a:tr h="370840">
                <a:tc gridSpan="8">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solidFill>
                        </a:rPr>
                        <a:t>Indo-European</a:t>
                      </a:r>
                    </a:p>
                  </a:txBody>
                  <a:tcPr>
                    <a:no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40">
                <a:tc>
                  <a:txBody>
                    <a:bodyPr/>
                    <a:lstStyle/>
                    <a:p>
                      <a:endParaRPr lang="en-US">
                        <a:solidFill>
                          <a:schemeClr val="tx1"/>
                        </a:solidFill>
                      </a:endParaRPr>
                    </a:p>
                  </a:txBody>
                  <a:tcPr>
                    <a:noFill/>
                  </a:tcPr>
                </a:tc>
                <a:tc>
                  <a:txBody>
                    <a:bodyPr/>
                    <a:lstStyle/>
                    <a:p>
                      <a:endParaRPr lang="en-US">
                        <a:solidFill>
                          <a:schemeClr val="tx1"/>
                        </a:solidFill>
                      </a:endParaRPr>
                    </a:p>
                  </a:txBody>
                  <a:tcPr>
                    <a:noFill/>
                  </a:tcPr>
                </a:tc>
                <a:tc>
                  <a:txBody>
                    <a:bodyPr/>
                    <a:lstStyle/>
                    <a:p>
                      <a:endParaRPr lang="en-US">
                        <a:solidFill>
                          <a:schemeClr val="tx1"/>
                        </a:solidFill>
                      </a:endParaRPr>
                    </a:p>
                  </a:txBody>
                  <a:tcPr>
                    <a:noFill/>
                  </a:tcPr>
                </a:tc>
                <a:tc>
                  <a:txBody>
                    <a:bodyPr/>
                    <a:lstStyle/>
                    <a:p>
                      <a:endParaRPr lang="en-US" dirty="0">
                        <a:solidFill>
                          <a:schemeClr val="tx1"/>
                        </a:solidFill>
                      </a:endParaRPr>
                    </a:p>
                  </a:txBody>
                  <a:tcPr>
                    <a:noFill/>
                  </a:tcPr>
                </a:tc>
                <a:tc gridSpan="2">
                  <a:txBody>
                    <a:bodyPr/>
                    <a:lstStyle/>
                    <a:p>
                      <a:pPr algn="ctr"/>
                      <a:endParaRPr lang="en-US" dirty="0">
                        <a:solidFill>
                          <a:schemeClr val="tx1"/>
                        </a:solidFill>
                      </a:endParaRPr>
                    </a:p>
                  </a:txBody>
                  <a:tcPr>
                    <a:noFill/>
                  </a:tcPr>
                </a:tc>
                <a:tc hMerge="1">
                  <a:txBody>
                    <a:bodyPr/>
                    <a:lstStyle/>
                    <a:p>
                      <a:endParaRPr lang="en-US" dirty="0"/>
                    </a:p>
                  </a:txBody>
                  <a:tcPr/>
                </a:tc>
                <a:tc>
                  <a:txBody>
                    <a:bodyPr/>
                    <a:lstStyle/>
                    <a:p>
                      <a:endParaRPr lang="en-US" dirty="0">
                        <a:solidFill>
                          <a:schemeClr val="tx1"/>
                        </a:solidFill>
                      </a:endParaRPr>
                    </a:p>
                  </a:txBody>
                  <a:tcPr>
                    <a:noFill/>
                  </a:tcPr>
                </a:tc>
                <a:tc>
                  <a:txBody>
                    <a:bodyPr/>
                    <a:lstStyle/>
                    <a:p>
                      <a:endParaRPr lang="en-US" dirty="0">
                        <a:solidFill>
                          <a:schemeClr val="tx1"/>
                        </a:solidFill>
                      </a:endParaRPr>
                    </a:p>
                  </a:txBody>
                  <a:tcPr>
                    <a:noFill/>
                  </a:tcPr>
                </a:tc>
              </a:tr>
              <a:tr h="370840">
                <a:tc>
                  <a:txBody>
                    <a:bodyPr/>
                    <a:lstStyle/>
                    <a:p>
                      <a:endParaRPr lang="en-US">
                        <a:solidFill>
                          <a:schemeClr val="tx1"/>
                        </a:solidFill>
                      </a:endParaRPr>
                    </a:p>
                  </a:txBody>
                  <a:tcPr>
                    <a:noFill/>
                  </a:tcPr>
                </a:tc>
                <a:tc>
                  <a:txBody>
                    <a:bodyPr/>
                    <a:lstStyle/>
                    <a:p>
                      <a:endParaRPr lang="en-US">
                        <a:solidFill>
                          <a:schemeClr val="tx1"/>
                        </a:solidFill>
                      </a:endParaRPr>
                    </a:p>
                  </a:txBody>
                  <a:tcPr>
                    <a:noFill/>
                  </a:tcPr>
                </a:tc>
                <a:tc>
                  <a:txBody>
                    <a:bodyPr/>
                    <a:lstStyle/>
                    <a:p>
                      <a:endParaRPr lang="en-US">
                        <a:solidFill>
                          <a:schemeClr val="tx1"/>
                        </a:solidFill>
                      </a:endParaRPr>
                    </a:p>
                  </a:txBody>
                  <a:tcPr>
                    <a:noFill/>
                  </a:tcPr>
                </a:tc>
                <a:tc>
                  <a:txBody>
                    <a:bodyPr/>
                    <a:lstStyle/>
                    <a:p>
                      <a:endParaRPr lang="en-US">
                        <a:solidFill>
                          <a:schemeClr val="tx1"/>
                        </a:solidFill>
                      </a:endParaRPr>
                    </a:p>
                  </a:txBody>
                  <a:tcPr>
                    <a:noFill/>
                  </a:tcPr>
                </a:tc>
                <a:tc gridSpan="2">
                  <a:txBody>
                    <a:bodyPr/>
                    <a:lstStyle/>
                    <a:p>
                      <a:pPr algn="ctr"/>
                      <a:r>
                        <a:rPr lang="en-US" sz="1800" dirty="0" smtClean="0">
                          <a:solidFill>
                            <a:schemeClr val="tx1"/>
                          </a:solidFill>
                        </a:rPr>
                        <a:t>Balto-Slavic </a:t>
                      </a:r>
                      <a:endParaRPr lang="en-US" dirty="0">
                        <a:solidFill>
                          <a:schemeClr val="tx1"/>
                        </a:solidFill>
                      </a:endParaRPr>
                    </a:p>
                  </a:txBody>
                  <a:tcPr>
                    <a:noFill/>
                  </a:tcPr>
                </a:tc>
                <a:tc hMerge="1">
                  <a:txBody>
                    <a:bodyPr/>
                    <a:lstStyle/>
                    <a:p>
                      <a:endParaRPr lang="en-US" dirty="0"/>
                    </a:p>
                  </a:txBody>
                  <a:tcPr/>
                </a:tc>
                <a:tc gridSpan="2">
                  <a:txBody>
                    <a:bodyPr/>
                    <a:lstStyle/>
                    <a:p>
                      <a:pPr algn="ctr"/>
                      <a:r>
                        <a:rPr lang="en-US" sz="1800" dirty="0" smtClean="0">
                          <a:solidFill>
                            <a:schemeClr val="tx1"/>
                          </a:solidFill>
                        </a:rPr>
                        <a:t>Indo-Iranian</a:t>
                      </a:r>
                      <a:endParaRPr lang="en-US" dirty="0">
                        <a:solidFill>
                          <a:schemeClr val="tx1"/>
                        </a:solidFill>
                      </a:endParaRPr>
                    </a:p>
                  </a:txBody>
                  <a:tcPr>
                    <a:noFill/>
                  </a:tcPr>
                </a:tc>
                <a:tc hMerge="1">
                  <a:txBody>
                    <a:bodyPr/>
                    <a:lstStyle/>
                    <a:p>
                      <a:pPr algn="ctr"/>
                      <a:endParaRPr lang="en-US" dirty="0"/>
                    </a:p>
                  </a:txBody>
                  <a:tcPr/>
                </a:tc>
              </a:tr>
              <a:tr h="370840">
                <a:tc>
                  <a:txBody>
                    <a:bodyPr/>
                    <a:lstStyle/>
                    <a:p>
                      <a:endParaRPr lang="en-US">
                        <a:solidFill>
                          <a:schemeClr val="tx1"/>
                        </a:solidFill>
                      </a:endParaRPr>
                    </a:p>
                  </a:txBody>
                  <a:tcPr>
                    <a:noFill/>
                  </a:tcPr>
                </a:tc>
                <a:tc>
                  <a:txBody>
                    <a:bodyPr/>
                    <a:lstStyle/>
                    <a:p>
                      <a:endParaRPr lang="en-US">
                        <a:solidFill>
                          <a:schemeClr val="tx1"/>
                        </a:solidFill>
                      </a:endParaRPr>
                    </a:p>
                  </a:txBody>
                  <a:tcPr>
                    <a:noFill/>
                  </a:tcPr>
                </a:tc>
                <a:tc>
                  <a:txBody>
                    <a:bodyPr/>
                    <a:lstStyle/>
                    <a:p>
                      <a:endParaRPr lang="en-US">
                        <a:solidFill>
                          <a:schemeClr val="tx1"/>
                        </a:solidFill>
                      </a:endParaRPr>
                    </a:p>
                  </a:txBody>
                  <a:tcPr>
                    <a:noFill/>
                  </a:tcPr>
                </a:tc>
                <a:tc>
                  <a:txBody>
                    <a:bodyPr/>
                    <a:lstStyle/>
                    <a:p>
                      <a:endParaRPr lang="en-US">
                        <a:solidFill>
                          <a:schemeClr val="tx1"/>
                        </a:solidFill>
                      </a:endParaRPr>
                    </a:p>
                  </a:txBody>
                  <a:tcPr>
                    <a:noFill/>
                  </a:tcPr>
                </a:tc>
                <a:tc>
                  <a:txBody>
                    <a:bodyPr/>
                    <a:lstStyle/>
                    <a:p>
                      <a:endParaRPr lang="en-US">
                        <a:solidFill>
                          <a:schemeClr val="tx1"/>
                        </a:solidFill>
                      </a:endParaRPr>
                    </a:p>
                  </a:txBody>
                  <a:tcPr>
                    <a:noFill/>
                  </a:tcPr>
                </a:tc>
                <a:tc>
                  <a:txBody>
                    <a:bodyPr/>
                    <a:lstStyle/>
                    <a:p>
                      <a:endParaRPr lang="en-US">
                        <a:solidFill>
                          <a:schemeClr val="tx1"/>
                        </a:solidFill>
                      </a:endParaRPr>
                    </a:p>
                  </a:txBody>
                  <a:tcPr>
                    <a:noFill/>
                  </a:tcPr>
                </a:tc>
                <a:tc>
                  <a:txBody>
                    <a:bodyPr/>
                    <a:lstStyle/>
                    <a:p>
                      <a:endParaRPr lang="en-US">
                        <a:solidFill>
                          <a:schemeClr val="tx1"/>
                        </a:solidFill>
                      </a:endParaRPr>
                    </a:p>
                  </a:txBody>
                  <a:tcPr>
                    <a:noFill/>
                  </a:tcPr>
                </a:tc>
                <a:tc>
                  <a:txBody>
                    <a:bodyPr/>
                    <a:lstStyle/>
                    <a:p>
                      <a:endParaRPr lang="en-US">
                        <a:solidFill>
                          <a:schemeClr val="tx1"/>
                        </a:solidFill>
                      </a:endParaRPr>
                    </a:p>
                  </a:txBody>
                  <a:tcPr>
                    <a:noFill/>
                  </a:tcPr>
                </a:tc>
              </a:tr>
              <a:tr h="370840">
                <a:tc>
                  <a:txBody>
                    <a:bodyPr/>
                    <a:lstStyle/>
                    <a:p>
                      <a:pPr algn="ctr"/>
                      <a:r>
                        <a:rPr lang="en-US" sz="1800" dirty="0" smtClean="0">
                          <a:solidFill>
                            <a:schemeClr val="tx1"/>
                          </a:solidFill>
                        </a:rPr>
                        <a:t>Germanic </a:t>
                      </a:r>
                      <a:endParaRPr lang="en-US" dirty="0">
                        <a:solidFill>
                          <a:schemeClr val="tx1"/>
                        </a:solidFill>
                      </a:endParaRPr>
                    </a:p>
                  </a:txBody>
                  <a:tcPr>
                    <a:noFill/>
                  </a:tcPr>
                </a:tc>
                <a:tc>
                  <a:txBody>
                    <a:bodyPr/>
                    <a:lstStyle/>
                    <a:p>
                      <a:pPr algn="ctr"/>
                      <a:r>
                        <a:rPr lang="en-US" sz="1800" dirty="0" smtClean="0">
                          <a:solidFill>
                            <a:schemeClr val="tx1"/>
                          </a:solidFill>
                        </a:rPr>
                        <a:t>Celtic </a:t>
                      </a:r>
                      <a:endParaRPr lang="en-US" dirty="0">
                        <a:solidFill>
                          <a:schemeClr val="tx1"/>
                        </a:solidFill>
                      </a:endParaRPr>
                    </a:p>
                  </a:txBody>
                  <a:tcPr>
                    <a:noFill/>
                  </a:tcPr>
                </a:tc>
                <a:tc>
                  <a:txBody>
                    <a:bodyPr/>
                    <a:lstStyle/>
                    <a:p>
                      <a:pPr algn="ctr"/>
                      <a:r>
                        <a:rPr lang="en-US" sz="1800" dirty="0" smtClean="0">
                          <a:solidFill>
                            <a:schemeClr val="tx1"/>
                          </a:solidFill>
                        </a:rPr>
                        <a:t>Italic </a:t>
                      </a:r>
                      <a:endParaRPr lang="en-US" dirty="0">
                        <a:solidFill>
                          <a:schemeClr val="tx1"/>
                        </a:solidFill>
                      </a:endParaRPr>
                    </a:p>
                  </a:txBody>
                  <a:tcPr>
                    <a:noFill/>
                  </a:tcPr>
                </a:tc>
                <a:tc>
                  <a:txBody>
                    <a:bodyPr/>
                    <a:lstStyle/>
                    <a:p>
                      <a:pPr algn="ctr"/>
                      <a:r>
                        <a:rPr lang="en-US" dirty="0" smtClean="0">
                          <a:solidFill>
                            <a:schemeClr val="tx1"/>
                          </a:solidFill>
                        </a:rPr>
                        <a:t>Hellenic </a:t>
                      </a:r>
                      <a:endParaRPr lang="en-US" dirty="0">
                        <a:solidFill>
                          <a:schemeClr val="tx1"/>
                        </a:solidFill>
                      </a:endParaRPr>
                    </a:p>
                  </a:txBody>
                  <a:tcPr>
                    <a:noFill/>
                  </a:tcPr>
                </a:tc>
                <a:tc>
                  <a:txBody>
                    <a:bodyPr/>
                    <a:lstStyle/>
                    <a:p>
                      <a:pPr algn="ctr"/>
                      <a:r>
                        <a:rPr lang="en-US" dirty="0" smtClean="0">
                          <a:solidFill>
                            <a:schemeClr val="tx1"/>
                          </a:solidFill>
                        </a:rPr>
                        <a:t>Baltic </a:t>
                      </a:r>
                      <a:endParaRPr lang="en-US" dirty="0">
                        <a:solidFill>
                          <a:schemeClr val="tx1"/>
                        </a:solidFill>
                      </a:endParaRPr>
                    </a:p>
                  </a:txBody>
                  <a:tcPr>
                    <a:noFill/>
                  </a:tcPr>
                </a:tc>
                <a:tc>
                  <a:txBody>
                    <a:bodyPr/>
                    <a:lstStyle/>
                    <a:p>
                      <a:pPr algn="ctr"/>
                      <a:r>
                        <a:rPr lang="en-US" dirty="0" smtClean="0">
                          <a:solidFill>
                            <a:schemeClr val="tx1"/>
                          </a:solidFill>
                        </a:rPr>
                        <a:t>Slavic </a:t>
                      </a:r>
                      <a:endParaRPr lang="en-US" dirty="0">
                        <a:solidFill>
                          <a:schemeClr val="tx1"/>
                        </a:solidFill>
                      </a:endParaRPr>
                    </a:p>
                  </a:txBody>
                  <a:tcPr>
                    <a:noFill/>
                  </a:tcPr>
                </a:tc>
                <a:tc>
                  <a:txBody>
                    <a:bodyPr/>
                    <a:lstStyle/>
                    <a:p>
                      <a:pPr algn="ctr"/>
                      <a:r>
                        <a:rPr lang="en-US" dirty="0" smtClean="0">
                          <a:solidFill>
                            <a:schemeClr val="tx1"/>
                          </a:solidFill>
                        </a:rPr>
                        <a:t>Indic </a:t>
                      </a:r>
                      <a:endParaRPr lang="en-US" dirty="0">
                        <a:solidFill>
                          <a:schemeClr val="tx1"/>
                        </a:solidFill>
                      </a:endParaRPr>
                    </a:p>
                  </a:txBody>
                  <a:tcPr>
                    <a:noFill/>
                  </a:tcPr>
                </a:tc>
                <a:tc>
                  <a:txBody>
                    <a:bodyPr/>
                    <a:lstStyle/>
                    <a:p>
                      <a:pPr algn="ctr"/>
                      <a:r>
                        <a:rPr lang="en-US" dirty="0" smtClean="0">
                          <a:solidFill>
                            <a:schemeClr val="tx1"/>
                          </a:solidFill>
                        </a:rPr>
                        <a:t>Iranian</a:t>
                      </a:r>
                      <a:endParaRPr lang="en-US" dirty="0">
                        <a:solidFill>
                          <a:schemeClr val="tx1"/>
                        </a:solidFill>
                      </a:endParaRPr>
                    </a:p>
                  </a:txBody>
                  <a:tcPr>
                    <a:noFill/>
                  </a:tcPr>
                </a:tc>
              </a:tr>
              <a:tr h="370840">
                <a:tc>
                  <a:txBody>
                    <a:bodyPr/>
                    <a:lstStyle/>
                    <a:p>
                      <a:endParaRPr lang="en-US">
                        <a:solidFill>
                          <a:schemeClr val="tx1"/>
                        </a:solidFill>
                      </a:endParaRPr>
                    </a:p>
                  </a:txBody>
                  <a:tcPr>
                    <a:noFill/>
                  </a:tcPr>
                </a:tc>
                <a:tc>
                  <a:txBody>
                    <a:bodyPr/>
                    <a:lstStyle/>
                    <a:p>
                      <a:endParaRPr lang="en-US" dirty="0">
                        <a:solidFill>
                          <a:schemeClr val="tx1"/>
                        </a:solidFill>
                      </a:endParaRPr>
                    </a:p>
                  </a:txBody>
                  <a:tcPr>
                    <a:noFill/>
                  </a:tcPr>
                </a:tc>
                <a:tc>
                  <a:txBody>
                    <a:bodyPr/>
                    <a:lstStyle/>
                    <a:p>
                      <a:endParaRPr lang="en-US">
                        <a:solidFill>
                          <a:schemeClr val="tx1"/>
                        </a:solidFill>
                      </a:endParaRPr>
                    </a:p>
                  </a:txBody>
                  <a:tcPr>
                    <a:noFill/>
                  </a:tcPr>
                </a:tc>
                <a:tc>
                  <a:txBody>
                    <a:bodyPr/>
                    <a:lstStyle/>
                    <a:p>
                      <a:endParaRPr lang="en-US" dirty="0">
                        <a:solidFill>
                          <a:schemeClr val="tx1"/>
                        </a:solidFill>
                      </a:endParaRPr>
                    </a:p>
                  </a:txBody>
                  <a:tcPr>
                    <a:noFill/>
                  </a:tcPr>
                </a:tc>
                <a:tc>
                  <a:txBody>
                    <a:bodyPr/>
                    <a:lstStyle/>
                    <a:p>
                      <a:endParaRPr lang="en-US">
                        <a:solidFill>
                          <a:schemeClr val="tx1"/>
                        </a:solidFill>
                      </a:endParaRPr>
                    </a:p>
                  </a:txBody>
                  <a:tcPr>
                    <a:noFill/>
                  </a:tcPr>
                </a:tc>
                <a:tc>
                  <a:txBody>
                    <a:bodyPr/>
                    <a:lstStyle/>
                    <a:p>
                      <a:endParaRPr lang="en-US">
                        <a:solidFill>
                          <a:schemeClr val="tx1"/>
                        </a:solidFill>
                      </a:endParaRPr>
                    </a:p>
                  </a:txBody>
                  <a:tcPr>
                    <a:noFill/>
                  </a:tcPr>
                </a:tc>
                <a:tc>
                  <a:txBody>
                    <a:bodyPr/>
                    <a:lstStyle/>
                    <a:p>
                      <a:endParaRPr lang="en-US">
                        <a:solidFill>
                          <a:schemeClr val="tx1"/>
                        </a:solidFill>
                      </a:endParaRPr>
                    </a:p>
                  </a:txBody>
                  <a:tcPr>
                    <a:noFill/>
                  </a:tcPr>
                </a:tc>
                <a:tc>
                  <a:txBody>
                    <a:bodyPr/>
                    <a:lstStyle/>
                    <a:p>
                      <a:endParaRPr lang="en-US" dirty="0">
                        <a:solidFill>
                          <a:schemeClr val="tx1"/>
                        </a:solidFill>
                      </a:endParaRPr>
                    </a:p>
                  </a:txBody>
                  <a:tcPr>
                    <a:noFill/>
                  </a:tcPr>
                </a:tc>
              </a:tr>
              <a:tr h="370840">
                <a:tc>
                  <a:txBody>
                    <a:bodyPr/>
                    <a:lstStyle/>
                    <a:p>
                      <a:pPr algn="ctr"/>
                      <a:endParaRPr lang="en-US" dirty="0">
                        <a:solidFill>
                          <a:schemeClr val="tx1"/>
                        </a:solidFill>
                      </a:endParaRPr>
                    </a:p>
                  </a:txBody>
                  <a:tcPr>
                    <a:noFill/>
                  </a:tcPr>
                </a:tc>
                <a:tc>
                  <a:txBody>
                    <a:bodyPr/>
                    <a:lstStyle/>
                    <a:p>
                      <a:pPr algn="ctr"/>
                      <a:endParaRPr lang="en-US" dirty="0">
                        <a:solidFill>
                          <a:schemeClr val="tx1"/>
                        </a:solidFill>
                      </a:endParaRPr>
                    </a:p>
                  </a:txBody>
                  <a:tcPr>
                    <a:noFill/>
                  </a:tcPr>
                </a:tc>
                <a:tc>
                  <a:txBody>
                    <a:bodyPr/>
                    <a:lstStyle/>
                    <a:p>
                      <a:pPr algn="ctr"/>
                      <a:r>
                        <a:rPr lang="en-US" dirty="0" smtClean="0">
                          <a:solidFill>
                            <a:schemeClr val="tx1"/>
                          </a:solidFill>
                        </a:rPr>
                        <a:t>(</a:t>
                      </a:r>
                      <a:r>
                        <a:rPr lang="en-US" dirty="0" smtClean="0">
                          <a:solidFill>
                            <a:schemeClr val="tx1"/>
                          </a:solidFill>
                        </a:rPr>
                        <a:t>Latin)</a:t>
                      </a:r>
                      <a:endParaRPr lang="en-US" dirty="0">
                        <a:solidFill>
                          <a:schemeClr val="tx1"/>
                        </a:solidFill>
                      </a:endParaRPr>
                    </a:p>
                  </a:txBody>
                  <a:tcPr>
                    <a:noFill/>
                  </a:tcPr>
                </a:tc>
                <a:tc>
                  <a:txBody>
                    <a:bodyPr/>
                    <a:lstStyle/>
                    <a:p>
                      <a:pPr algn="ctr"/>
                      <a:r>
                        <a:rPr lang="en-US" dirty="0" smtClean="0">
                          <a:solidFill>
                            <a:schemeClr val="tx1"/>
                          </a:solidFill>
                        </a:rPr>
                        <a:t>(</a:t>
                      </a:r>
                      <a:r>
                        <a:rPr lang="en-US" dirty="0" smtClean="0">
                          <a:solidFill>
                            <a:schemeClr val="tx1"/>
                          </a:solidFill>
                        </a:rPr>
                        <a:t>Greek)</a:t>
                      </a:r>
                      <a:endParaRPr lang="en-US" dirty="0">
                        <a:solidFill>
                          <a:schemeClr val="tx1"/>
                        </a:solidFill>
                      </a:endParaRPr>
                    </a:p>
                  </a:txBody>
                  <a:tcPr>
                    <a:noFill/>
                  </a:tcPr>
                </a:tc>
                <a:tc>
                  <a:txBody>
                    <a:bodyPr/>
                    <a:lstStyle/>
                    <a:p>
                      <a:pPr algn="ctr"/>
                      <a:endParaRPr lang="en-US" dirty="0">
                        <a:solidFill>
                          <a:schemeClr val="tx1"/>
                        </a:solidFill>
                      </a:endParaRPr>
                    </a:p>
                  </a:txBody>
                  <a:tcPr>
                    <a:noFill/>
                  </a:tcPr>
                </a:tc>
                <a:tc>
                  <a:txBody>
                    <a:bodyPr/>
                    <a:lstStyle/>
                    <a:p>
                      <a:pPr algn="ctr"/>
                      <a:endParaRPr lang="en-US" dirty="0">
                        <a:solidFill>
                          <a:schemeClr val="tx1"/>
                        </a:solidFill>
                      </a:endParaRPr>
                    </a:p>
                  </a:txBody>
                  <a:tcPr>
                    <a:noFill/>
                  </a:tcPr>
                </a:tc>
                <a:tc>
                  <a:txBody>
                    <a:bodyPr/>
                    <a:lstStyle/>
                    <a:p>
                      <a:pPr algn="ctr"/>
                      <a:r>
                        <a:rPr lang="en-US" dirty="0" smtClean="0">
                          <a:solidFill>
                            <a:schemeClr val="tx1"/>
                          </a:solidFill>
                        </a:rPr>
                        <a:t>(</a:t>
                      </a:r>
                      <a:r>
                        <a:rPr lang="en-US" dirty="0" smtClean="0">
                          <a:solidFill>
                            <a:schemeClr val="tx1"/>
                          </a:solidFill>
                        </a:rPr>
                        <a:t>Sanskrit)</a:t>
                      </a:r>
                      <a:endParaRPr lang="en-US" dirty="0">
                        <a:solidFill>
                          <a:schemeClr val="tx1"/>
                        </a:solidFill>
                      </a:endParaRPr>
                    </a:p>
                  </a:txBody>
                  <a:tcPr>
                    <a:noFill/>
                  </a:tcPr>
                </a:tc>
                <a:tc>
                  <a:txBody>
                    <a:bodyPr/>
                    <a:lstStyle/>
                    <a:p>
                      <a:pPr algn="ctr"/>
                      <a:endParaRPr lang="en-US" dirty="0">
                        <a:solidFill>
                          <a:schemeClr val="tx1"/>
                        </a:solidFill>
                      </a:endParaRPr>
                    </a:p>
                  </a:txBody>
                  <a:tcPr>
                    <a:noFill/>
                  </a:tcPr>
                </a:tc>
              </a:tr>
              <a:tr h="370840">
                <a:tc>
                  <a:txBody>
                    <a:bodyPr/>
                    <a:lstStyle/>
                    <a:p>
                      <a:endParaRPr lang="en-US">
                        <a:solidFill>
                          <a:schemeClr val="tx1"/>
                        </a:solidFill>
                      </a:endParaRPr>
                    </a:p>
                  </a:txBody>
                  <a:tcPr>
                    <a:noFill/>
                  </a:tcPr>
                </a:tc>
                <a:tc>
                  <a:txBody>
                    <a:bodyPr/>
                    <a:lstStyle/>
                    <a:p>
                      <a:endParaRPr lang="en-US">
                        <a:solidFill>
                          <a:schemeClr val="tx1"/>
                        </a:solidFill>
                      </a:endParaRPr>
                    </a:p>
                  </a:txBody>
                  <a:tcPr>
                    <a:noFill/>
                  </a:tcPr>
                </a:tc>
                <a:tc>
                  <a:txBody>
                    <a:bodyPr/>
                    <a:lstStyle/>
                    <a:p>
                      <a:endParaRPr lang="en-US" dirty="0">
                        <a:solidFill>
                          <a:schemeClr val="tx1"/>
                        </a:solidFill>
                      </a:endParaRPr>
                    </a:p>
                  </a:txBody>
                  <a:tcPr>
                    <a:noFill/>
                  </a:tcPr>
                </a:tc>
                <a:tc>
                  <a:txBody>
                    <a:bodyPr/>
                    <a:lstStyle/>
                    <a:p>
                      <a:endParaRPr lang="en-US" dirty="0">
                        <a:solidFill>
                          <a:schemeClr val="tx1"/>
                        </a:solidFill>
                      </a:endParaRPr>
                    </a:p>
                  </a:txBody>
                  <a:tcPr>
                    <a:noFill/>
                  </a:tcPr>
                </a:tc>
                <a:tc>
                  <a:txBody>
                    <a:bodyPr/>
                    <a:lstStyle/>
                    <a:p>
                      <a:endParaRPr lang="en-US" dirty="0">
                        <a:solidFill>
                          <a:schemeClr val="tx1"/>
                        </a:solidFill>
                      </a:endParaRPr>
                    </a:p>
                  </a:txBody>
                  <a:tcPr>
                    <a:noFill/>
                  </a:tcPr>
                </a:tc>
                <a:tc>
                  <a:txBody>
                    <a:bodyPr/>
                    <a:lstStyle/>
                    <a:p>
                      <a:endParaRPr lang="en-US" dirty="0">
                        <a:solidFill>
                          <a:schemeClr val="tx1"/>
                        </a:solidFill>
                      </a:endParaRPr>
                    </a:p>
                  </a:txBody>
                  <a:tcPr>
                    <a:noFill/>
                  </a:tcPr>
                </a:tc>
                <a:tc>
                  <a:txBody>
                    <a:bodyPr/>
                    <a:lstStyle/>
                    <a:p>
                      <a:endParaRPr lang="en-US" dirty="0">
                        <a:solidFill>
                          <a:schemeClr val="tx1"/>
                        </a:solidFill>
                      </a:endParaRPr>
                    </a:p>
                  </a:txBody>
                  <a:tcPr>
                    <a:noFill/>
                  </a:tcPr>
                </a:tc>
                <a:tc>
                  <a:txBody>
                    <a:bodyPr/>
                    <a:lstStyle/>
                    <a:p>
                      <a:endParaRPr lang="en-US" dirty="0">
                        <a:solidFill>
                          <a:schemeClr val="tx1"/>
                        </a:solidFill>
                      </a:endParaRPr>
                    </a:p>
                  </a:txBody>
                  <a:tcPr>
                    <a:noFill/>
                  </a:tcPr>
                </a:tc>
              </a:tr>
              <a:tr h="370840">
                <a:tc>
                  <a:txBody>
                    <a:bodyPr/>
                    <a:lstStyle/>
                    <a:p>
                      <a:pPr algn="ctr"/>
                      <a:r>
                        <a:rPr lang="en-US" dirty="0" smtClean="0">
                          <a:solidFill>
                            <a:schemeClr val="tx1"/>
                          </a:solidFill>
                        </a:rPr>
                        <a:t>Danish </a:t>
                      </a:r>
                    </a:p>
                    <a:p>
                      <a:pPr algn="ctr"/>
                      <a:r>
                        <a:rPr lang="en-US" dirty="0" smtClean="0">
                          <a:solidFill>
                            <a:schemeClr val="tx1"/>
                          </a:solidFill>
                        </a:rPr>
                        <a:t>English </a:t>
                      </a:r>
                    </a:p>
                    <a:p>
                      <a:pPr algn="ctr"/>
                      <a:r>
                        <a:rPr lang="en-US" dirty="0" smtClean="0">
                          <a:solidFill>
                            <a:schemeClr val="tx1"/>
                          </a:solidFill>
                        </a:rPr>
                        <a:t>German </a:t>
                      </a:r>
                    </a:p>
                    <a:p>
                      <a:pPr algn="ctr"/>
                      <a:r>
                        <a:rPr lang="en-US" sz="1600" dirty="0" smtClean="0">
                          <a:solidFill>
                            <a:schemeClr val="tx1"/>
                          </a:solidFill>
                        </a:rPr>
                        <a:t>Norwegian </a:t>
                      </a:r>
                    </a:p>
                  </a:txBody>
                  <a:tcPr>
                    <a:noFill/>
                  </a:tcPr>
                </a:tc>
                <a:tc>
                  <a:txBody>
                    <a:bodyPr/>
                    <a:lstStyle/>
                    <a:p>
                      <a:pPr algn="ctr"/>
                      <a:r>
                        <a:rPr lang="en-US" dirty="0" smtClean="0">
                          <a:solidFill>
                            <a:schemeClr val="tx1"/>
                          </a:solidFill>
                        </a:rPr>
                        <a:t>Gaelic </a:t>
                      </a:r>
                    </a:p>
                    <a:p>
                      <a:pPr algn="ctr"/>
                      <a:r>
                        <a:rPr lang="en-US" dirty="0" smtClean="0">
                          <a:solidFill>
                            <a:schemeClr val="tx1"/>
                          </a:solidFill>
                        </a:rPr>
                        <a:t>Irish </a:t>
                      </a:r>
                      <a:endParaRPr lang="en-US" dirty="0" smtClean="0">
                        <a:solidFill>
                          <a:schemeClr val="tx1"/>
                        </a:solidFill>
                      </a:endParaRPr>
                    </a:p>
                    <a:p>
                      <a:pPr algn="ctr"/>
                      <a:r>
                        <a:rPr lang="en-US" dirty="0" smtClean="0">
                          <a:solidFill>
                            <a:schemeClr val="tx1"/>
                          </a:solidFill>
                        </a:rPr>
                        <a:t>Welsh </a:t>
                      </a:r>
                      <a:endParaRPr lang="en-US" dirty="0">
                        <a:solidFill>
                          <a:schemeClr val="tx1"/>
                        </a:solidFill>
                      </a:endParaRPr>
                    </a:p>
                  </a:txBody>
                  <a:tcPr>
                    <a:noFill/>
                  </a:tcPr>
                </a:tc>
                <a:tc>
                  <a:txBody>
                    <a:bodyPr/>
                    <a:lstStyle/>
                    <a:p>
                      <a:pPr algn="ctr"/>
                      <a:r>
                        <a:rPr lang="en-US" dirty="0" smtClean="0">
                          <a:solidFill>
                            <a:schemeClr val="tx1"/>
                          </a:solidFill>
                        </a:rPr>
                        <a:t>French</a:t>
                      </a:r>
                    </a:p>
                    <a:p>
                      <a:pPr algn="ctr"/>
                      <a:r>
                        <a:rPr lang="en-US" dirty="0" smtClean="0">
                          <a:solidFill>
                            <a:schemeClr val="tx1"/>
                          </a:solidFill>
                        </a:rPr>
                        <a:t>Italian </a:t>
                      </a:r>
                    </a:p>
                    <a:p>
                      <a:pPr algn="ctr"/>
                      <a:r>
                        <a:rPr lang="en-US" sz="1500" dirty="0" smtClean="0">
                          <a:solidFill>
                            <a:schemeClr val="tx1"/>
                          </a:solidFill>
                        </a:rPr>
                        <a:t>Portuguese  </a:t>
                      </a:r>
                    </a:p>
                    <a:p>
                      <a:pPr algn="ctr"/>
                      <a:r>
                        <a:rPr lang="en-US" sz="1800" dirty="0" smtClean="0">
                          <a:solidFill>
                            <a:schemeClr val="tx1"/>
                          </a:solidFill>
                        </a:rPr>
                        <a:t>Spanish </a:t>
                      </a:r>
                      <a:endParaRPr lang="en-US" sz="1800" dirty="0">
                        <a:solidFill>
                          <a:schemeClr val="tx1"/>
                        </a:solidFill>
                      </a:endParaRPr>
                    </a:p>
                  </a:txBody>
                  <a:tcPr>
                    <a:noFill/>
                  </a:tcPr>
                </a:tc>
                <a:tc>
                  <a:txBody>
                    <a:bodyPr/>
                    <a:lstStyle/>
                    <a:p>
                      <a:pPr algn="ctr"/>
                      <a:r>
                        <a:rPr lang="en-US" dirty="0" smtClean="0">
                          <a:solidFill>
                            <a:schemeClr val="tx1"/>
                          </a:solidFill>
                        </a:rPr>
                        <a:t>Modern </a:t>
                      </a:r>
                    </a:p>
                    <a:p>
                      <a:pPr algn="ctr"/>
                      <a:r>
                        <a:rPr lang="en-US" dirty="0" smtClean="0">
                          <a:solidFill>
                            <a:schemeClr val="tx1"/>
                          </a:solidFill>
                        </a:rPr>
                        <a:t>Greek </a:t>
                      </a:r>
                    </a:p>
                    <a:p>
                      <a:pPr algn="ctr"/>
                      <a:endParaRPr lang="en-US" dirty="0">
                        <a:solidFill>
                          <a:schemeClr val="tx1"/>
                        </a:solidFill>
                      </a:endParaRPr>
                    </a:p>
                  </a:txBody>
                  <a:tcPr>
                    <a:noFill/>
                  </a:tcPr>
                </a:tc>
                <a:tc>
                  <a:txBody>
                    <a:bodyPr/>
                    <a:lstStyle/>
                    <a:p>
                      <a:pPr algn="ctr"/>
                      <a:r>
                        <a:rPr lang="en-US" dirty="0" smtClean="0">
                          <a:solidFill>
                            <a:schemeClr val="tx1"/>
                          </a:solidFill>
                        </a:rPr>
                        <a:t>Latvian </a:t>
                      </a:r>
                    </a:p>
                    <a:p>
                      <a:pPr algn="ctr"/>
                      <a:r>
                        <a:rPr lang="en-US" sz="1600" dirty="0" smtClean="0">
                          <a:solidFill>
                            <a:schemeClr val="tx1"/>
                          </a:solidFill>
                        </a:rPr>
                        <a:t>Lithuanian </a:t>
                      </a:r>
                    </a:p>
                    <a:p>
                      <a:pPr algn="ctr"/>
                      <a:endParaRPr lang="en-US" dirty="0">
                        <a:solidFill>
                          <a:schemeClr val="tx1"/>
                        </a:solidFill>
                      </a:endParaRPr>
                    </a:p>
                  </a:txBody>
                  <a:tcPr>
                    <a:noFill/>
                  </a:tcPr>
                </a:tc>
                <a:tc>
                  <a:txBody>
                    <a:bodyPr/>
                    <a:lstStyle/>
                    <a:p>
                      <a:pPr algn="ctr"/>
                      <a:r>
                        <a:rPr lang="en-US" dirty="0" smtClean="0">
                          <a:solidFill>
                            <a:schemeClr val="tx1"/>
                          </a:solidFill>
                        </a:rPr>
                        <a:t>Czech </a:t>
                      </a:r>
                    </a:p>
                    <a:p>
                      <a:pPr algn="ctr"/>
                      <a:r>
                        <a:rPr lang="en-US" dirty="0" smtClean="0">
                          <a:solidFill>
                            <a:schemeClr val="tx1"/>
                          </a:solidFill>
                        </a:rPr>
                        <a:t>Polish </a:t>
                      </a:r>
                    </a:p>
                    <a:p>
                      <a:pPr algn="ctr"/>
                      <a:r>
                        <a:rPr lang="en-US" dirty="0" smtClean="0">
                          <a:solidFill>
                            <a:schemeClr val="tx1"/>
                          </a:solidFill>
                        </a:rPr>
                        <a:t>Russian </a:t>
                      </a:r>
                    </a:p>
                    <a:p>
                      <a:pPr algn="ctr"/>
                      <a:r>
                        <a:rPr lang="en-US" dirty="0" smtClean="0">
                          <a:solidFill>
                            <a:schemeClr val="tx1"/>
                          </a:solidFill>
                        </a:rPr>
                        <a:t>Ukrainian</a:t>
                      </a:r>
                      <a:endParaRPr lang="en-US" dirty="0">
                        <a:solidFill>
                          <a:schemeClr val="tx1"/>
                        </a:solidFill>
                      </a:endParaRPr>
                    </a:p>
                  </a:txBody>
                  <a:tcPr>
                    <a:noFill/>
                  </a:tcPr>
                </a:tc>
                <a:tc>
                  <a:txBody>
                    <a:bodyPr/>
                    <a:lstStyle/>
                    <a:p>
                      <a:pPr algn="ctr"/>
                      <a:r>
                        <a:rPr lang="en-US" dirty="0" smtClean="0">
                          <a:solidFill>
                            <a:schemeClr val="tx1"/>
                          </a:solidFill>
                        </a:rPr>
                        <a:t>Bengali </a:t>
                      </a:r>
                    </a:p>
                    <a:p>
                      <a:pPr algn="ctr"/>
                      <a:r>
                        <a:rPr lang="en-US" dirty="0" smtClean="0">
                          <a:solidFill>
                            <a:schemeClr val="tx1"/>
                          </a:solidFill>
                        </a:rPr>
                        <a:t>Hindi </a:t>
                      </a:r>
                    </a:p>
                    <a:p>
                      <a:pPr algn="ctr"/>
                      <a:r>
                        <a:rPr lang="en-US" dirty="0" smtClean="0">
                          <a:solidFill>
                            <a:schemeClr val="tx1"/>
                          </a:solidFill>
                        </a:rPr>
                        <a:t>Punjabi </a:t>
                      </a:r>
                      <a:endParaRPr lang="en-US" dirty="0">
                        <a:solidFill>
                          <a:schemeClr val="tx1"/>
                        </a:solidFill>
                      </a:endParaRPr>
                    </a:p>
                  </a:txBody>
                  <a:tcPr>
                    <a:noFill/>
                  </a:tcPr>
                </a:tc>
                <a:tc>
                  <a:txBody>
                    <a:bodyPr/>
                    <a:lstStyle/>
                    <a:p>
                      <a:pPr algn="ctr"/>
                      <a:r>
                        <a:rPr lang="en-US" dirty="0" smtClean="0">
                          <a:solidFill>
                            <a:schemeClr val="tx1"/>
                          </a:solidFill>
                        </a:rPr>
                        <a:t>Farsi</a:t>
                      </a:r>
                    </a:p>
                    <a:p>
                      <a:pPr algn="ctr"/>
                      <a:r>
                        <a:rPr lang="en-US" dirty="0" smtClean="0">
                          <a:solidFill>
                            <a:schemeClr val="tx1"/>
                          </a:solidFill>
                        </a:rPr>
                        <a:t>Kurdish</a:t>
                      </a:r>
                    </a:p>
                    <a:p>
                      <a:pPr algn="ctr"/>
                      <a:r>
                        <a:rPr lang="en-US" dirty="0" smtClean="0">
                          <a:solidFill>
                            <a:schemeClr val="tx1"/>
                          </a:solidFill>
                        </a:rPr>
                        <a:t>Pashto</a:t>
                      </a:r>
                    </a:p>
                    <a:p>
                      <a:pPr algn="ctr"/>
                      <a:endParaRPr lang="en-US" dirty="0" smtClean="0">
                        <a:solidFill>
                          <a:schemeClr val="tx1"/>
                        </a:solidFill>
                      </a:endParaRPr>
                    </a:p>
                  </a:txBody>
                  <a:tcPr>
                    <a:noFill/>
                  </a:tcPr>
                </a:tc>
              </a:tr>
            </a:tbl>
          </a:graphicData>
        </a:graphic>
      </p:graphicFrame>
      <p:sp>
        <p:nvSpPr>
          <p:cNvPr id="10" name="Rectangle 9"/>
          <p:cNvSpPr/>
          <p:nvPr/>
        </p:nvSpPr>
        <p:spPr>
          <a:xfrm>
            <a:off x="914400" y="457200"/>
            <a:ext cx="184731" cy="369332"/>
          </a:xfrm>
          <a:prstGeom prst="rect">
            <a:avLst/>
          </a:prstGeom>
        </p:spPr>
        <p:txBody>
          <a:bodyPr wrap="none">
            <a:spAutoFit/>
          </a:bodyPr>
          <a:lstStyle/>
          <a:p>
            <a:pPr algn="ctr"/>
            <a:endParaRPr lang="en-US" dirty="0"/>
          </a:p>
        </p:txBody>
      </p:sp>
      <p:cxnSp>
        <p:nvCxnSpPr>
          <p:cNvPr id="14" name="Straight Connector 13"/>
          <p:cNvCxnSpPr/>
          <p:nvPr/>
        </p:nvCxnSpPr>
        <p:spPr>
          <a:xfrm rot="5400000">
            <a:off x="4800600" y="2057400"/>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143000" y="2209800"/>
            <a:ext cx="7315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6058694" y="2324100"/>
            <a:ext cx="227806"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8382794" y="2286000"/>
            <a:ext cx="152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715000" y="2895600"/>
            <a:ext cx="1066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848600" y="2895600"/>
            <a:ext cx="1143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8877300" y="30099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7735094" y="30099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6668294" y="30099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5601494" y="3009900"/>
            <a:ext cx="227806"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4114800" y="2667000"/>
            <a:ext cx="914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3009900" y="2628900"/>
            <a:ext cx="838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1866900" y="2628900"/>
            <a:ext cx="838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a:off x="723900" y="2628900"/>
            <a:ext cx="838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533400" y="4038600"/>
            <a:ext cx="1219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5400000">
            <a:off x="1752600" y="4038600"/>
            <a:ext cx="1066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200400" y="3657600"/>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5400000">
            <a:off x="4343400" y="3657600"/>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5143500" y="4000500"/>
            <a:ext cx="1143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6209506" y="3999706"/>
            <a:ext cx="1143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7620794" y="3657600"/>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8458200" y="3962400"/>
            <a:ext cx="1066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3199606" y="4342606"/>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5400000">
            <a:off x="4274526" y="4380706"/>
            <a:ext cx="53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5400000">
            <a:off x="7645400" y="4419600"/>
            <a:ext cx="4572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Family trees</a:t>
            </a:r>
            <a:endParaRPr lang="en-US" sz="3200" dirty="0"/>
          </a:p>
        </p:txBody>
      </p:sp>
      <p:sp>
        <p:nvSpPr>
          <p:cNvPr id="3" name="Content Placeholder 2"/>
          <p:cNvSpPr>
            <a:spLocks noGrp="1"/>
          </p:cNvSpPr>
          <p:nvPr>
            <p:ph idx="1"/>
          </p:nvPr>
        </p:nvSpPr>
        <p:spPr/>
        <p:txBody>
          <a:bodyPr/>
          <a:lstStyle/>
          <a:p>
            <a:pPr algn="just"/>
            <a:r>
              <a:rPr lang="en-US" sz="2800" dirty="0" smtClean="0"/>
              <a:t>Indo-European is the language family with the largest population and </a:t>
            </a:r>
            <a:r>
              <a:rPr lang="en-US" sz="2800" dirty="0" smtClean="0"/>
              <a:t>distribution in </a:t>
            </a:r>
            <a:r>
              <a:rPr lang="en-US" sz="2800" dirty="0" smtClean="0"/>
              <a:t>the world, but it isn’t the only one. There are about thirty such </a:t>
            </a:r>
            <a:r>
              <a:rPr lang="en-US" sz="2800" dirty="0" smtClean="0"/>
              <a:t>language families </a:t>
            </a:r>
            <a:r>
              <a:rPr lang="en-US" sz="2800" dirty="0" smtClean="0"/>
              <a:t>containing at least 4,000, and perhaps as many as 6,000, different </a:t>
            </a:r>
            <a:r>
              <a:rPr lang="en-US" sz="2800" dirty="0" smtClean="0"/>
              <a:t>individual languages</a:t>
            </a:r>
            <a:r>
              <a:rPr lang="en-US" sz="2800" dirty="0" smtClean="0"/>
              <a:t>. Some of these languages are in danger of extinction </a:t>
            </a:r>
            <a:r>
              <a:rPr lang="en-US" sz="2800" dirty="0" smtClean="0"/>
              <a:t>while others </a:t>
            </a:r>
            <a:r>
              <a:rPr lang="en-US" sz="2800" dirty="0" smtClean="0"/>
              <a:t>are expanding. In terms of number of speakers, Chinese has the </a:t>
            </a:r>
            <a:r>
              <a:rPr lang="en-US" sz="2800" dirty="0" smtClean="0"/>
              <a:t>most native </a:t>
            </a:r>
            <a:r>
              <a:rPr lang="en-US" sz="2800" dirty="0" smtClean="0"/>
              <a:t>speakers (about 1 billion), while English (about 350 million) is </a:t>
            </a:r>
            <a:r>
              <a:rPr lang="en-US" sz="2800" dirty="0" smtClean="0"/>
              <a:t>more widely </a:t>
            </a:r>
            <a:r>
              <a:rPr lang="en-US" sz="2800" dirty="0" smtClean="0"/>
              <a:t>used in different parts of the world.</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Looking at the Indo-European family tree, we might be puzzled initially by </a:t>
            </a:r>
            <a:r>
              <a:rPr lang="en-US" sz="2800" dirty="0" smtClean="0"/>
              <a:t>the idea </a:t>
            </a:r>
            <a:r>
              <a:rPr lang="en-US" sz="2800" dirty="0" smtClean="0"/>
              <a:t>that all these diverse languages are related. After all, two modern </a:t>
            </a:r>
            <a:r>
              <a:rPr lang="en-US" sz="2800" dirty="0" smtClean="0"/>
              <a:t>languages such </a:t>
            </a:r>
            <a:r>
              <a:rPr lang="en-US" sz="2800" dirty="0" smtClean="0"/>
              <a:t>as Italian and </a:t>
            </a:r>
            <a:r>
              <a:rPr lang="en-US" sz="2800" dirty="0" smtClean="0"/>
              <a:t>Hindi would </a:t>
            </a:r>
            <a:r>
              <a:rPr lang="en-US" sz="2800" dirty="0" smtClean="0"/>
              <a:t>seem to have nothing in common. </a:t>
            </a:r>
            <a:r>
              <a:rPr lang="en-US" sz="2800" dirty="0" smtClean="0"/>
              <a:t>One way </a:t>
            </a:r>
            <a:r>
              <a:rPr lang="en-US" sz="2800" dirty="0" smtClean="0"/>
              <a:t>to </a:t>
            </a:r>
            <a:r>
              <a:rPr lang="en-US" sz="2800" dirty="0" smtClean="0"/>
              <a:t>get a </a:t>
            </a:r>
            <a:r>
              <a:rPr lang="en-US" sz="2800" dirty="0" smtClean="0"/>
              <a:t>clearer picture of how they are related is through looking at records of an </a:t>
            </a:r>
            <a:r>
              <a:rPr lang="en-US" sz="2800" dirty="0" smtClean="0"/>
              <a:t>older generation</a:t>
            </a:r>
            <a:r>
              <a:rPr lang="en-US" sz="2800" dirty="0" smtClean="0"/>
              <a:t>, like Latin and Sanskrit, from which the modern languages </a:t>
            </a:r>
            <a:r>
              <a:rPr lang="en-US" sz="2800" dirty="0" smtClean="0"/>
              <a:t>evolved.</a:t>
            </a:r>
          </a:p>
          <a:p>
            <a:pPr lvl="1" algn="just"/>
            <a:r>
              <a:rPr lang="en-US" sz="1600" dirty="0" smtClean="0"/>
              <a:t>		</a:t>
            </a:r>
            <a:r>
              <a:rPr lang="en-US" sz="2000" b="1" dirty="0" smtClean="0">
                <a:latin typeface="Times New Roman" pitchFamily="18" charset="0"/>
                <a:cs typeface="Times New Roman" pitchFamily="18" charset="0"/>
              </a:rPr>
              <a:t>Sanskrit 	Latin 		Ancient </a:t>
            </a:r>
            <a:r>
              <a:rPr lang="en-US" sz="2000" b="1" dirty="0" smtClean="0">
                <a:latin typeface="Times New Roman" pitchFamily="18" charset="0"/>
                <a:cs typeface="Times New Roman" pitchFamily="18" charset="0"/>
              </a:rPr>
              <a:t>Gree</a:t>
            </a:r>
            <a:r>
              <a:rPr lang="en-US" sz="2000" dirty="0" smtClean="0">
                <a:latin typeface="Times New Roman" pitchFamily="18" charset="0"/>
                <a:cs typeface="Times New Roman" pitchFamily="18" charset="0"/>
              </a:rPr>
              <a:t>k</a:t>
            </a:r>
          </a:p>
          <a:p>
            <a:pPr lvl="1" algn="just"/>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pitar</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pater</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pat</a:t>
            </a:r>
            <a:r>
              <a:rPr lang="en-US" sz="2000" dirty="0" err="1" smtClean="0">
                <a:latin typeface="Times New Roman" pitchFamily="18" charset="0"/>
                <a:cs typeface="Times New Roman" pitchFamily="18" charset="0"/>
              </a:rPr>
              <a:t>ē</a:t>
            </a:r>
            <a:r>
              <a:rPr lang="en-US" sz="2000" dirty="0" err="1" smtClean="0">
                <a:latin typeface="Times New Roman" pitchFamily="18" charset="0"/>
                <a:cs typeface="Times New Roman" pitchFamily="18" charset="0"/>
              </a:rPr>
              <a:t>̆r</a:t>
            </a: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father’)</a:t>
            </a:r>
          </a:p>
          <a:p>
            <a:pPr lvl="1" algn="just"/>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bhrā̆tar</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fr</a:t>
            </a:r>
            <a:r>
              <a:rPr lang="en-US" sz="2000" dirty="0" err="1" smtClean="0">
                <a:latin typeface="Times New Roman" pitchFamily="18" charset="0"/>
                <a:cs typeface="Times New Roman" pitchFamily="18" charset="0"/>
              </a:rPr>
              <a:t>ā</a:t>
            </a:r>
            <a:r>
              <a:rPr lang="en-US" sz="2000" dirty="0" err="1" smtClean="0">
                <a:latin typeface="Times New Roman" pitchFamily="18" charset="0"/>
                <a:cs typeface="Times New Roman" pitchFamily="18" charset="0"/>
              </a:rPr>
              <a:t>̆ter</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phr</a:t>
            </a:r>
            <a:r>
              <a:rPr lang="en-US" sz="2000" dirty="0" err="1" smtClean="0">
                <a:latin typeface="Times New Roman" pitchFamily="18" charset="0"/>
                <a:cs typeface="Times New Roman" pitchFamily="18" charset="0"/>
              </a:rPr>
              <a:t>ā</a:t>
            </a:r>
            <a:r>
              <a:rPr lang="en-US" sz="2000" dirty="0" err="1" smtClean="0">
                <a:latin typeface="Times New Roman" pitchFamily="18" charset="0"/>
                <a:cs typeface="Times New Roman" pitchFamily="18" charset="0"/>
              </a:rPr>
              <a:t>̆ter</a:t>
            </a: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brother’)</a:t>
            </a:r>
            <a:endParaRPr lang="en-US" sz="20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process we have just used to establish a possible family connection </a:t>
            </a:r>
            <a:r>
              <a:rPr lang="en-US" sz="2800" dirty="0" smtClean="0"/>
              <a:t>between different </a:t>
            </a:r>
            <a:r>
              <a:rPr lang="en-US" sz="2800" dirty="0" smtClean="0"/>
              <a:t>languages involved looking at what are called ‘cognates’.</a:t>
            </a:r>
            <a:endParaRPr lang="en-US" sz="2800" b="1" dirty="0" smtClean="0"/>
          </a:p>
          <a:p>
            <a:pPr algn="just"/>
            <a:r>
              <a:rPr lang="en-US" sz="2800" b="1" dirty="0" smtClean="0"/>
              <a:t>Cognates</a:t>
            </a:r>
            <a:r>
              <a:rPr lang="en-US" sz="2800" dirty="0" smtClean="0"/>
              <a:t> are </a:t>
            </a:r>
            <a:r>
              <a:rPr lang="en-US" sz="2800" dirty="0" smtClean="0"/>
              <a:t>words in different languages </a:t>
            </a:r>
            <a:r>
              <a:rPr lang="en-US" sz="2800" dirty="0" smtClean="0"/>
              <a:t>that have </a:t>
            </a:r>
            <a:r>
              <a:rPr lang="en-US" sz="2800" dirty="0" smtClean="0"/>
              <a:t>a similar form and meaning (e.g. </a:t>
            </a:r>
            <a:r>
              <a:rPr lang="en-US" sz="2800" dirty="0" smtClean="0"/>
              <a:t>English ‘</a:t>
            </a:r>
            <a:r>
              <a:rPr lang="en-US" sz="2800" i="1" dirty="0" smtClean="0"/>
              <a:t>friend</a:t>
            </a:r>
            <a:r>
              <a:rPr lang="en-US" sz="2800" dirty="0" smtClean="0"/>
              <a:t>’ </a:t>
            </a:r>
            <a:r>
              <a:rPr lang="en-US" sz="2800" dirty="0" smtClean="0"/>
              <a:t>and German </a:t>
            </a:r>
            <a:r>
              <a:rPr lang="en-US" sz="2800" dirty="0" smtClean="0"/>
              <a:t>‘</a:t>
            </a:r>
            <a:r>
              <a:rPr lang="en-US" sz="2800" i="1" dirty="0" smtClean="0"/>
              <a:t>Freund’</a:t>
            </a:r>
            <a:r>
              <a:rPr lang="en-US" sz="2800" dirty="0" smtClean="0"/>
              <a:t>)</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Using information from these sets of cognates, we can embark on a </a:t>
            </a:r>
            <a:r>
              <a:rPr lang="en-US" sz="2800" dirty="0" smtClean="0"/>
              <a:t>procedure called </a:t>
            </a:r>
            <a:r>
              <a:rPr lang="en-US" sz="2800" b="1" dirty="0" smtClean="0"/>
              <a:t>comparative reconstruction</a:t>
            </a:r>
            <a:r>
              <a:rPr lang="en-US" sz="2800" dirty="0" smtClean="0"/>
              <a:t>. The aim of this procedure is to </a:t>
            </a:r>
            <a:r>
              <a:rPr lang="en-US" sz="2800" dirty="0" smtClean="0"/>
              <a:t>reconstruct what </a:t>
            </a:r>
            <a:r>
              <a:rPr lang="en-US" sz="2800" dirty="0" smtClean="0"/>
              <a:t>must have been the original or ‘proto’ form in the common ancestral </a:t>
            </a:r>
            <a:r>
              <a:rPr lang="en-US" sz="2800" dirty="0" smtClean="0"/>
              <a:t>language. In </a:t>
            </a:r>
            <a:r>
              <a:rPr lang="en-US" sz="2800" dirty="0" smtClean="0"/>
              <a:t>carrying out this procedure, those working on the history of </a:t>
            </a:r>
            <a:r>
              <a:rPr lang="en-US" sz="2800" dirty="0" smtClean="0"/>
              <a:t>languages operate </a:t>
            </a:r>
            <a:r>
              <a:rPr lang="en-US" sz="2800" dirty="0" smtClean="0"/>
              <a:t>on the basis of some general principles, two </a:t>
            </a:r>
            <a:r>
              <a:rPr lang="en-US" sz="2800" dirty="0" smtClean="0"/>
              <a:t>of which </a:t>
            </a:r>
            <a:r>
              <a:rPr lang="en-US" sz="2800" dirty="0" smtClean="0"/>
              <a:t>are presented here.</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Comparative </a:t>
            </a:r>
            <a:r>
              <a:rPr lang="en-US" sz="3200" b="1" dirty="0" smtClean="0"/>
              <a:t>reconstruction</a:t>
            </a:r>
            <a:endParaRPr lang="en-US" sz="3200" dirty="0"/>
          </a:p>
        </p:txBody>
      </p:sp>
      <p:sp>
        <p:nvSpPr>
          <p:cNvPr id="3" name="Content Placeholder 2"/>
          <p:cNvSpPr>
            <a:spLocks noGrp="1"/>
          </p:cNvSpPr>
          <p:nvPr>
            <p:ph idx="1"/>
          </p:nvPr>
        </p:nvSpPr>
        <p:spPr/>
        <p:txBody>
          <a:bodyPr/>
          <a:lstStyle/>
          <a:p>
            <a:pPr algn="just"/>
            <a:r>
              <a:rPr lang="en-US" sz="2800" b="1" dirty="0" smtClean="0"/>
              <a:t>Majority principle </a:t>
            </a:r>
            <a:r>
              <a:rPr lang="en-US" sz="2800" dirty="0" smtClean="0"/>
              <a:t>is </a:t>
            </a:r>
            <a:r>
              <a:rPr lang="en-US" sz="2800" dirty="0" smtClean="0"/>
              <a:t>the choice of the form </a:t>
            </a:r>
            <a:r>
              <a:rPr lang="en-US" sz="2800" dirty="0" smtClean="0"/>
              <a:t>that occurs </a:t>
            </a:r>
            <a:r>
              <a:rPr lang="en-US" sz="2800" dirty="0" smtClean="0"/>
              <a:t>more often than any other form in </a:t>
            </a:r>
            <a:r>
              <a:rPr lang="en-US" sz="2800" dirty="0" smtClean="0"/>
              <a:t>the set </a:t>
            </a:r>
            <a:r>
              <a:rPr lang="en-US" sz="2800" dirty="0" smtClean="0"/>
              <a:t>of </a:t>
            </a:r>
            <a:r>
              <a:rPr lang="en-US" sz="2800" dirty="0" smtClean="0"/>
              <a:t>descendant languages. </a:t>
            </a:r>
            <a:r>
              <a:rPr lang="en-US" sz="2800" dirty="0" smtClean="0"/>
              <a:t>If, in a cognate set, </a:t>
            </a:r>
            <a:r>
              <a:rPr lang="en-US" sz="2800" dirty="0" smtClean="0"/>
              <a:t>three words </a:t>
            </a:r>
            <a:r>
              <a:rPr lang="en-US" sz="2800" dirty="0" smtClean="0"/>
              <a:t>begin with a [p] sound and one word begins with a [b] sound, then </a:t>
            </a:r>
            <a:r>
              <a:rPr lang="en-US" sz="2800" dirty="0" smtClean="0"/>
              <a:t>our best </a:t>
            </a:r>
            <a:r>
              <a:rPr lang="en-US" sz="2800" dirty="0" smtClean="0"/>
              <a:t>guess is that the majority have retained the original sound (i.e. [p]) and </a:t>
            </a:r>
            <a:r>
              <a:rPr lang="en-US" sz="2800" dirty="0" smtClean="0"/>
              <a:t>the minority </a:t>
            </a:r>
            <a:r>
              <a:rPr lang="en-US" sz="2800" dirty="0" smtClean="0"/>
              <a:t>have changed a little through time.</a:t>
            </a:r>
            <a:endParaRPr lang="en-US" sz="2800" dirty="0" smtClean="0"/>
          </a:p>
          <a:p>
            <a:pPr algn="just"/>
            <a:r>
              <a:rPr lang="en-US" sz="2800" b="1" dirty="0" smtClean="0"/>
              <a:t>Most </a:t>
            </a:r>
            <a:r>
              <a:rPr lang="en-US" sz="2800" b="1" dirty="0" smtClean="0"/>
              <a:t>natural development </a:t>
            </a:r>
            <a:r>
              <a:rPr lang="en-US" sz="2800" b="1" dirty="0" smtClean="0"/>
              <a:t>principle </a:t>
            </a:r>
            <a:r>
              <a:rPr lang="en-US" sz="2800" dirty="0" smtClean="0"/>
              <a:t>is</a:t>
            </a:r>
            <a:r>
              <a:rPr lang="en-US" sz="2800" b="1" dirty="0" smtClean="0"/>
              <a:t> </a:t>
            </a:r>
            <a:r>
              <a:rPr lang="en-US" sz="2800" dirty="0" smtClean="0"/>
              <a:t>the </a:t>
            </a:r>
            <a:r>
              <a:rPr lang="en-US" sz="2800" dirty="0" smtClean="0"/>
              <a:t>choice </a:t>
            </a:r>
            <a:r>
              <a:rPr lang="en-US" sz="2800" dirty="0" smtClean="0"/>
              <a:t>of older </a:t>
            </a:r>
            <a:r>
              <a:rPr lang="en-US" sz="2800" dirty="0" smtClean="0"/>
              <a:t>versus newer forms on the basis </a:t>
            </a:r>
            <a:r>
              <a:rPr lang="en-US" sz="2800" dirty="0" smtClean="0"/>
              <a:t>of commonly </a:t>
            </a:r>
            <a:r>
              <a:rPr lang="en-US" sz="2800" dirty="0" smtClean="0"/>
              <a:t>observed types of sound </a:t>
            </a:r>
            <a:r>
              <a:rPr lang="en-US" sz="2800" dirty="0" smtClean="0"/>
              <a:t>change.</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If we were faced with some examples from three languages, as shown </a:t>
            </a:r>
            <a:r>
              <a:rPr lang="en-US" sz="2800" dirty="0" smtClean="0"/>
              <a:t>below, we </a:t>
            </a:r>
            <a:r>
              <a:rPr lang="en-US" sz="2800" dirty="0" smtClean="0"/>
              <a:t>could make a start on comparative reconstruction by deciding what was </a:t>
            </a:r>
            <a:r>
              <a:rPr lang="en-US" sz="2800" dirty="0" smtClean="0"/>
              <a:t>the most </a:t>
            </a:r>
            <a:r>
              <a:rPr lang="en-US" sz="2800" dirty="0" smtClean="0"/>
              <a:t>likely form of the initial sound in the original source of all three</a:t>
            </a:r>
            <a:r>
              <a:rPr lang="en-US" sz="2800" dirty="0" smtClean="0"/>
              <a:t>.</a:t>
            </a:r>
          </a:p>
          <a:p>
            <a:pPr algn="just"/>
            <a:r>
              <a:rPr lang="en-US" sz="2800" b="1" i="1" dirty="0" smtClean="0"/>
              <a:t>		</a:t>
            </a:r>
            <a:r>
              <a:rPr lang="en-US" sz="2800" b="1" i="1" dirty="0" smtClean="0"/>
              <a:t>Italian </a:t>
            </a:r>
            <a:r>
              <a:rPr lang="en-US" sz="2800" b="1" i="1" dirty="0" smtClean="0"/>
              <a:t>	Spanish 	French</a:t>
            </a:r>
            <a:endParaRPr lang="en-US" sz="2800" b="1" i="1" dirty="0" smtClean="0"/>
          </a:p>
          <a:p>
            <a:pPr algn="just"/>
            <a:r>
              <a:rPr lang="en-US" sz="2800" i="1" dirty="0" smtClean="0"/>
              <a:t>		</a:t>
            </a:r>
            <a:r>
              <a:rPr lang="en-US" sz="2800" i="1" dirty="0" err="1" smtClean="0">
                <a:latin typeface="Times New Roman" pitchFamily="18" charset="0"/>
                <a:cs typeface="Times New Roman" pitchFamily="18" charset="0"/>
              </a:rPr>
              <a:t>cantare</a:t>
            </a:r>
            <a:r>
              <a:rPr lang="en-US" sz="2800" i="1" dirty="0" smtClean="0">
                <a:latin typeface="Times New Roman" pitchFamily="18" charset="0"/>
                <a:cs typeface="Times New Roman" pitchFamily="18" charset="0"/>
              </a:rPr>
              <a:t> 	</a:t>
            </a:r>
            <a:r>
              <a:rPr lang="en-US" sz="2800" i="1" dirty="0" err="1" smtClean="0">
                <a:latin typeface="Times New Roman" pitchFamily="18" charset="0"/>
                <a:cs typeface="Times New Roman" pitchFamily="18" charset="0"/>
              </a:rPr>
              <a:t>cantar</a:t>
            </a:r>
            <a:r>
              <a:rPr lang="en-US" sz="2800" i="1" dirty="0" smtClean="0">
                <a:latin typeface="Times New Roman" pitchFamily="18" charset="0"/>
                <a:cs typeface="Times New Roman" pitchFamily="18" charset="0"/>
              </a:rPr>
              <a:t> 	chanter 	(‘</a:t>
            </a:r>
            <a:r>
              <a:rPr lang="en-US" sz="2800" i="1" dirty="0" smtClean="0">
                <a:latin typeface="Times New Roman" pitchFamily="18" charset="0"/>
                <a:cs typeface="Times New Roman" pitchFamily="18" charset="0"/>
              </a:rPr>
              <a:t>sing’)</a:t>
            </a:r>
          </a:p>
          <a:p>
            <a:pPr algn="just"/>
            <a:r>
              <a:rPr lang="it-IT" sz="2800" i="1" dirty="0" smtClean="0">
                <a:latin typeface="Times New Roman" pitchFamily="18" charset="0"/>
                <a:cs typeface="Times New Roman" pitchFamily="18" charset="0"/>
              </a:rPr>
              <a:t>		catena 	cadena 	cha</a:t>
            </a:r>
            <a:r>
              <a:rPr lang="en-US" sz="2800" i="1" dirty="0" smtClean="0">
                <a:latin typeface="Times New Roman" pitchFamily="18" charset="0"/>
                <a:cs typeface="Times New Roman" pitchFamily="18" charset="0"/>
              </a:rPr>
              <a:t>î</a:t>
            </a:r>
            <a:r>
              <a:rPr lang="it-IT" sz="2800" i="1" dirty="0" smtClean="0">
                <a:latin typeface="Times New Roman" pitchFamily="18" charset="0"/>
                <a:cs typeface="Times New Roman" pitchFamily="18" charset="0"/>
              </a:rPr>
              <a:t>ne 	(‘</a:t>
            </a:r>
            <a:r>
              <a:rPr lang="it-IT" sz="2800" i="1" dirty="0" smtClean="0">
                <a:latin typeface="Times New Roman" pitchFamily="18" charset="0"/>
                <a:cs typeface="Times New Roman" pitchFamily="18" charset="0"/>
              </a:rPr>
              <a:t>chain’)</a:t>
            </a:r>
          </a:p>
          <a:p>
            <a:pPr algn="just"/>
            <a:r>
              <a:rPr lang="en-US" sz="2800" i="1" dirty="0" smtClean="0">
                <a:latin typeface="Times New Roman" pitchFamily="18" charset="0"/>
                <a:cs typeface="Times New Roman" pitchFamily="18" charset="0"/>
              </a:rPr>
              <a:t>		</a:t>
            </a:r>
            <a:r>
              <a:rPr lang="en-US" sz="2800" i="1" dirty="0" err="1" smtClean="0">
                <a:latin typeface="Times New Roman" pitchFamily="18" charset="0"/>
                <a:cs typeface="Times New Roman" pitchFamily="18" charset="0"/>
              </a:rPr>
              <a:t>caro</a:t>
            </a:r>
            <a:r>
              <a:rPr lang="en-US" sz="2800" i="1" dirty="0" smtClean="0">
                <a:latin typeface="Times New Roman" pitchFamily="18" charset="0"/>
                <a:cs typeface="Times New Roman" pitchFamily="18" charset="0"/>
              </a:rPr>
              <a:t> 		</a:t>
            </a:r>
            <a:r>
              <a:rPr lang="en-US" sz="2800" i="1" dirty="0" err="1" smtClean="0">
                <a:latin typeface="Times New Roman" pitchFamily="18" charset="0"/>
                <a:cs typeface="Times New Roman" pitchFamily="18" charset="0"/>
              </a:rPr>
              <a:t>caro</a:t>
            </a:r>
            <a:r>
              <a:rPr lang="en-US" sz="2800" i="1" dirty="0" smtClean="0">
                <a:latin typeface="Times New Roman" pitchFamily="18" charset="0"/>
                <a:cs typeface="Times New Roman" pitchFamily="18" charset="0"/>
              </a:rPr>
              <a:t> 		</a:t>
            </a:r>
            <a:r>
              <a:rPr lang="en-US" sz="2800" i="1" dirty="0" err="1" smtClean="0">
                <a:latin typeface="Times New Roman" pitchFamily="18" charset="0"/>
                <a:cs typeface="Times New Roman" pitchFamily="18" charset="0"/>
              </a:rPr>
              <a:t>cher</a:t>
            </a:r>
            <a:r>
              <a:rPr lang="en-US" sz="2800" i="1" dirty="0" smtClean="0">
                <a:latin typeface="Times New Roman" pitchFamily="18" charset="0"/>
                <a:cs typeface="Times New Roman" pitchFamily="18" charset="0"/>
              </a:rPr>
              <a:t> 		(‘</a:t>
            </a:r>
            <a:r>
              <a:rPr lang="en-US" sz="2800" i="1" dirty="0" smtClean="0">
                <a:latin typeface="Times New Roman" pitchFamily="18" charset="0"/>
                <a:cs typeface="Times New Roman" pitchFamily="18" charset="0"/>
              </a:rPr>
              <a:t>dear’)</a:t>
            </a:r>
          </a:p>
          <a:p>
            <a:pPr algn="just"/>
            <a:r>
              <a:rPr lang="en-US" sz="2800" i="1" dirty="0" smtClean="0">
                <a:latin typeface="Times New Roman" pitchFamily="18" charset="0"/>
                <a:cs typeface="Times New Roman" pitchFamily="18" charset="0"/>
              </a:rPr>
              <a:t>		</a:t>
            </a:r>
            <a:r>
              <a:rPr lang="en-US" sz="2800" i="1" dirty="0" err="1" smtClean="0">
                <a:latin typeface="Times New Roman" pitchFamily="18" charset="0"/>
                <a:cs typeface="Times New Roman" pitchFamily="18" charset="0"/>
              </a:rPr>
              <a:t>cavallo</a:t>
            </a:r>
            <a:r>
              <a:rPr lang="en-US" sz="2800" i="1" dirty="0" smtClean="0">
                <a:latin typeface="Times New Roman" pitchFamily="18" charset="0"/>
                <a:cs typeface="Times New Roman" pitchFamily="18" charset="0"/>
              </a:rPr>
              <a:t> 	</a:t>
            </a:r>
            <a:r>
              <a:rPr lang="en-US" sz="2800" i="1" dirty="0" err="1" smtClean="0">
                <a:latin typeface="Times New Roman" pitchFamily="18" charset="0"/>
                <a:cs typeface="Times New Roman" pitchFamily="18" charset="0"/>
              </a:rPr>
              <a:t>caballo</a:t>
            </a:r>
            <a:r>
              <a:rPr lang="en-US" sz="2800" i="1" dirty="0" smtClean="0">
                <a:latin typeface="Times New Roman" pitchFamily="18" charset="0"/>
                <a:cs typeface="Times New Roman" pitchFamily="18" charset="0"/>
              </a:rPr>
              <a:t> 	cheval 	(‘</a:t>
            </a:r>
            <a:r>
              <a:rPr lang="en-US" sz="2800" i="1" dirty="0" smtClean="0">
                <a:latin typeface="Times New Roman" pitchFamily="18" charset="0"/>
                <a:cs typeface="Times New Roman" pitchFamily="18" charset="0"/>
              </a:rPr>
              <a:t>horse’)</a:t>
            </a:r>
            <a:endParaRPr lang="en-US" sz="2800"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reconstruction of proto-forms is an attempt to determine what a </a:t>
            </a:r>
            <a:r>
              <a:rPr lang="en-US" sz="2800" dirty="0" smtClean="0"/>
              <a:t>language must </a:t>
            </a:r>
            <a:r>
              <a:rPr lang="en-US" sz="2800" dirty="0" smtClean="0"/>
              <a:t>have been like before any written records. However, even when we </a:t>
            </a:r>
            <a:r>
              <a:rPr lang="en-US" sz="2800" dirty="0" smtClean="0"/>
              <a:t>have written </a:t>
            </a:r>
            <a:r>
              <a:rPr lang="en-US" sz="2800" dirty="0" smtClean="0"/>
              <a:t>records from an older period of a language such as English, they </a:t>
            </a:r>
            <a:r>
              <a:rPr lang="en-US" sz="2800" dirty="0" smtClean="0"/>
              <a:t>may not </a:t>
            </a:r>
            <a:r>
              <a:rPr lang="en-US" sz="2800" dirty="0" smtClean="0"/>
              <a:t>bear any resemblance to the written form of the language found in </a:t>
            </a:r>
            <a:r>
              <a:rPr lang="en-US" sz="2800" dirty="0" smtClean="0"/>
              <a:t>today’s newspapers</a:t>
            </a:r>
            <a:r>
              <a:rPr lang="en-US" sz="2800" dirty="0" smtClean="0"/>
              <a:t>.</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primary sources for what developed as the English language were </a:t>
            </a:r>
            <a:r>
              <a:rPr lang="en-US" sz="2800" dirty="0" smtClean="0"/>
              <a:t>the </a:t>
            </a:r>
            <a:r>
              <a:rPr lang="en-US" sz="2800" b="1" dirty="0" smtClean="0"/>
              <a:t>Germanic</a:t>
            </a:r>
            <a:r>
              <a:rPr lang="en-US" sz="2800" dirty="0" smtClean="0"/>
              <a:t> </a:t>
            </a:r>
            <a:r>
              <a:rPr lang="en-US" sz="2800" dirty="0" smtClean="0"/>
              <a:t>languages spoken by a group of </a:t>
            </a:r>
            <a:r>
              <a:rPr lang="en-US" sz="2800" dirty="0" smtClean="0"/>
              <a:t>tribes (</a:t>
            </a:r>
            <a:r>
              <a:rPr lang="en-US" sz="2800" dirty="0" smtClean="0"/>
              <a:t>Angles, Saxons and </a:t>
            </a:r>
            <a:r>
              <a:rPr lang="en-US" sz="2800" dirty="0" smtClean="0"/>
              <a:t>Jutes) </a:t>
            </a:r>
            <a:r>
              <a:rPr lang="en-US" sz="2800" dirty="0" smtClean="0"/>
              <a:t>from northern Europe </a:t>
            </a:r>
            <a:r>
              <a:rPr lang="en-US" sz="2800" dirty="0" smtClean="0"/>
              <a:t>who moved </a:t>
            </a:r>
            <a:r>
              <a:rPr lang="en-US" sz="2800" dirty="0" smtClean="0"/>
              <a:t>into the British Isles in the fifth century</a:t>
            </a:r>
            <a:r>
              <a:rPr lang="en-US" sz="2800" dirty="0" smtClean="0"/>
              <a:t>. It is </a:t>
            </a:r>
            <a:r>
              <a:rPr lang="en-US" sz="2800" dirty="0" smtClean="0"/>
              <a:t>from the name of the first tribe that we get the </a:t>
            </a:r>
            <a:r>
              <a:rPr lang="en-US" sz="2800" dirty="0" smtClean="0"/>
              <a:t>word for </a:t>
            </a:r>
            <a:r>
              <a:rPr lang="en-US" sz="2800" dirty="0" smtClean="0"/>
              <a:t>their language </a:t>
            </a:r>
            <a:r>
              <a:rPr lang="en-US" sz="2800" i="1" dirty="0" err="1" smtClean="0"/>
              <a:t>Englisc</a:t>
            </a:r>
            <a:r>
              <a:rPr lang="en-US" sz="2800" i="1" dirty="0" smtClean="0"/>
              <a:t> </a:t>
            </a:r>
            <a:r>
              <a:rPr lang="en-US" sz="2800" dirty="0" smtClean="0"/>
              <a:t>(</a:t>
            </a:r>
            <a:r>
              <a:rPr lang="en-US" sz="2800" dirty="0" smtClean="0"/>
              <a:t>now called </a:t>
            </a:r>
            <a:r>
              <a:rPr lang="en-US" sz="2800" b="1" dirty="0" smtClean="0"/>
              <a:t>Old </a:t>
            </a:r>
            <a:r>
              <a:rPr lang="en-US" sz="2800" b="1" dirty="0" smtClean="0"/>
              <a:t>English</a:t>
            </a:r>
            <a:r>
              <a:rPr lang="en-US" sz="2800" dirty="0" smtClean="0"/>
              <a:t>)</a:t>
            </a:r>
            <a:r>
              <a:rPr lang="en-US" sz="2800" i="1" dirty="0" smtClean="0"/>
              <a:t> </a:t>
            </a:r>
            <a:r>
              <a:rPr lang="en-US" sz="2800" dirty="0" smtClean="0"/>
              <a:t>and their new home </a:t>
            </a:r>
            <a:r>
              <a:rPr lang="en-US" sz="2800" i="1" dirty="0" err="1" smtClean="0"/>
              <a:t>Engla</a:t>
            </a:r>
            <a:r>
              <a:rPr lang="en-US" sz="2800" i="1" dirty="0" smtClean="0"/>
              <a:t>-land.</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Old </a:t>
            </a:r>
            <a:r>
              <a:rPr lang="en-US" sz="3200" b="1" dirty="0" smtClean="0"/>
              <a:t>English</a:t>
            </a:r>
            <a:endParaRPr lang="en-US" sz="3200" dirty="0"/>
          </a:p>
        </p:txBody>
      </p:sp>
      <p:sp>
        <p:nvSpPr>
          <p:cNvPr id="3" name="Content Placeholder 2"/>
          <p:cNvSpPr>
            <a:spLocks noGrp="1"/>
          </p:cNvSpPr>
          <p:nvPr>
            <p:ph idx="1"/>
          </p:nvPr>
        </p:nvSpPr>
        <p:spPr/>
        <p:txBody>
          <a:bodyPr/>
          <a:lstStyle/>
          <a:p>
            <a:pPr algn="just"/>
            <a:r>
              <a:rPr lang="en-US" sz="2800" dirty="0" smtClean="0"/>
              <a:t>From the sixth to the eighth century, there was an extended </a:t>
            </a:r>
            <a:r>
              <a:rPr lang="en-US" sz="2800" dirty="0" smtClean="0"/>
              <a:t>period during </a:t>
            </a:r>
            <a:r>
              <a:rPr lang="en-US" sz="2800" dirty="0" smtClean="0"/>
              <a:t>which these Anglo-Saxons were converted to Christianity and a </a:t>
            </a:r>
            <a:r>
              <a:rPr lang="en-US" sz="2800" dirty="0" smtClean="0"/>
              <a:t>number of </a:t>
            </a:r>
            <a:r>
              <a:rPr lang="en-US" sz="2800" dirty="0" smtClean="0"/>
              <a:t>terms from </a:t>
            </a:r>
            <a:r>
              <a:rPr lang="en-US" sz="2800" b="1" dirty="0" smtClean="0"/>
              <a:t>Latin</a:t>
            </a:r>
            <a:r>
              <a:rPr lang="en-US" sz="2800" dirty="0" smtClean="0"/>
              <a:t> (the language of the religion) came into English at that time</a:t>
            </a:r>
            <a:r>
              <a:rPr lang="en-US" sz="2800" dirty="0" smtClean="0"/>
              <a:t>.</a:t>
            </a:r>
          </a:p>
          <a:p>
            <a:pPr algn="just"/>
            <a:r>
              <a:rPr lang="en-US" sz="2800" dirty="0" smtClean="0"/>
              <a:t>From the eighth century through the ninth and tenth centuries, another </a:t>
            </a:r>
            <a:r>
              <a:rPr lang="en-US" sz="2800" dirty="0" smtClean="0"/>
              <a:t>group of </a:t>
            </a:r>
            <a:r>
              <a:rPr lang="en-US" sz="2800" dirty="0" smtClean="0"/>
              <a:t>northern Europeans came first to plunder and then to settle in parts of </a:t>
            </a:r>
            <a:r>
              <a:rPr lang="en-US" sz="2800" dirty="0" smtClean="0"/>
              <a:t>the coastal </a:t>
            </a:r>
            <a:r>
              <a:rPr lang="en-US" sz="2800" dirty="0" smtClean="0"/>
              <a:t>regions of Britain. They were the Vikings and it is from their </a:t>
            </a:r>
            <a:r>
              <a:rPr lang="en-US" sz="2800" dirty="0" smtClean="0"/>
              <a:t>language, </a:t>
            </a:r>
            <a:r>
              <a:rPr lang="en-US" sz="2800" b="1" dirty="0" smtClean="0"/>
              <a:t>Old Norse</a:t>
            </a:r>
            <a:r>
              <a:rPr lang="en-US" sz="2800" dirty="0" smtClean="0"/>
              <a:t>, that many English words are originated.</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event that marks the end of the Old English period, and the </a:t>
            </a:r>
            <a:r>
              <a:rPr lang="en-US" sz="2800" dirty="0" smtClean="0"/>
              <a:t>beginning of </a:t>
            </a:r>
            <a:r>
              <a:rPr lang="en-US" sz="2800" dirty="0" smtClean="0"/>
              <a:t>the </a:t>
            </a:r>
            <a:r>
              <a:rPr lang="en-US" sz="2800" b="1" dirty="0" smtClean="0"/>
              <a:t>Middle English </a:t>
            </a:r>
            <a:r>
              <a:rPr lang="en-US" sz="2800" dirty="0" smtClean="0"/>
              <a:t>period, is the arrival of the Norman French in </a:t>
            </a:r>
            <a:r>
              <a:rPr lang="en-US" sz="2800" dirty="0" smtClean="0"/>
              <a:t>England, following </a:t>
            </a:r>
            <a:r>
              <a:rPr lang="en-US" sz="2800" dirty="0" smtClean="0"/>
              <a:t>their victory at Hastings </a:t>
            </a:r>
            <a:r>
              <a:rPr lang="en-US" sz="2800" dirty="0" smtClean="0"/>
              <a:t>under William </a:t>
            </a:r>
            <a:r>
              <a:rPr lang="en-US" sz="2800" dirty="0" smtClean="0"/>
              <a:t>the Conqueror in 1066</a:t>
            </a:r>
            <a:r>
              <a:rPr lang="en-US" sz="2800" dirty="0" smtClean="0"/>
              <a:t>. These French-speaking </a:t>
            </a:r>
            <a:r>
              <a:rPr lang="en-US" sz="2800" dirty="0" smtClean="0"/>
              <a:t>invaders became the ruling class, so that the language of </a:t>
            </a:r>
            <a:r>
              <a:rPr lang="en-US" sz="2800" dirty="0" smtClean="0"/>
              <a:t>the nobility</a:t>
            </a:r>
            <a:r>
              <a:rPr lang="en-US" sz="2800" dirty="0" smtClean="0"/>
              <a:t>, the government, the law and civilized life in England for the next </a:t>
            </a:r>
            <a:r>
              <a:rPr lang="en-US" sz="2800" dirty="0" smtClean="0"/>
              <a:t>two hundred </a:t>
            </a:r>
            <a:r>
              <a:rPr lang="en-US" sz="2800" dirty="0" smtClean="0"/>
              <a:t>years was French</a:t>
            </a:r>
            <a:r>
              <a:rPr lang="en-US" sz="2800" dirty="0" smtClean="0"/>
              <a:t>. </a:t>
            </a:r>
            <a:r>
              <a:rPr lang="en-US" sz="2800" dirty="0" smtClean="0"/>
              <a:t>Yet the language of the </a:t>
            </a:r>
            <a:r>
              <a:rPr lang="en-US" sz="2800" dirty="0" smtClean="0"/>
              <a:t>peasants </a:t>
            </a:r>
            <a:r>
              <a:rPr lang="en-US" sz="2800" dirty="0" smtClean="0"/>
              <a:t>remained English.</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Middle </a:t>
            </a:r>
            <a:r>
              <a:rPr lang="en-US" sz="3200" b="1" dirty="0" smtClean="0"/>
              <a:t>English</a:t>
            </a:r>
            <a:endParaRPr lang="en-US" sz="3200" dirty="0"/>
          </a:p>
        </p:txBody>
      </p:sp>
      <p:sp>
        <p:nvSpPr>
          <p:cNvPr id="3" name="Content Placeholder 2"/>
          <p:cNvSpPr>
            <a:spLocks noGrp="1"/>
          </p:cNvSpPr>
          <p:nvPr>
            <p:ph idx="1"/>
          </p:nvPr>
        </p:nvSpPr>
        <p:spPr/>
        <p:txBody>
          <a:bodyPr/>
          <a:lstStyle/>
          <a:p>
            <a:pPr algn="just"/>
            <a:r>
              <a:rPr lang="en-US" sz="2600" dirty="0" smtClean="0"/>
              <a:t>In the two hundred years, from 1400 to </a:t>
            </a:r>
            <a:r>
              <a:rPr lang="en-US" sz="2600" dirty="0" smtClean="0"/>
              <a:t>1600 </a:t>
            </a:r>
            <a:r>
              <a:rPr lang="en-US" sz="2600" dirty="0" smtClean="0"/>
              <a:t>the sounds of English underwent a substantial change known </a:t>
            </a:r>
            <a:r>
              <a:rPr lang="en-US" sz="2600" dirty="0" smtClean="0"/>
              <a:t>as the </a:t>
            </a:r>
            <a:r>
              <a:rPr lang="en-US" sz="2600" dirty="0" smtClean="0"/>
              <a:t>‘Great Vowel Shift’. The effects of this general raising of long vowel </a:t>
            </a:r>
            <a:r>
              <a:rPr lang="en-US" sz="2600" dirty="0" smtClean="0"/>
              <a:t>sounds (such </a:t>
            </a:r>
            <a:r>
              <a:rPr lang="en-US" sz="2600" dirty="0" smtClean="0"/>
              <a:t>as </a:t>
            </a:r>
            <a:r>
              <a:rPr lang="en-US" sz="2600" dirty="0" smtClean="0"/>
              <a:t>[</a:t>
            </a:r>
            <a:r>
              <a:rPr lang="en-US" sz="2600" dirty="0" smtClean="0"/>
              <a:t>oː</a:t>
            </a:r>
            <a:r>
              <a:rPr lang="en-US" sz="2600" dirty="0" smtClean="0"/>
              <a:t>] </a:t>
            </a:r>
            <a:r>
              <a:rPr lang="en-US" sz="2600" dirty="0" smtClean="0"/>
              <a:t>moving up to [</a:t>
            </a:r>
            <a:r>
              <a:rPr lang="en-US" sz="2600" dirty="0" smtClean="0"/>
              <a:t>u</a:t>
            </a:r>
            <a:r>
              <a:rPr lang="en-US" sz="2600" dirty="0" smtClean="0"/>
              <a:t>ː</a:t>
            </a:r>
            <a:r>
              <a:rPr lang="en-US" sz="2600" dirty="0" smtClean="0"/>
              <a:t>], </a:t>
            </a:r>
            <a:r>
              <a:rPr lang="en-US" sz="2600" dirty="0" smtClean="0"/>
              <a:t>as in </a:t>
            </a:r>
            <a:r>
              <a:rPr lang="en-US" sz="2600" i="1" dirty="0" err="1" smtClean="0">
                <a:latin typeface="Times New Roman" pitchFamily="18" charset="0"/>
                <a:cs typeface="Times New Roman" pitchFamily="18" charset="0"/>
              </a:rPr>
              <a:t>mōna</a:t>
            </a:r>
            <a:r>
              <a:rPr lang="en-US" sz="2600" i="1" dirty="0" smtClean="0">
                <a:latin typeface="Times New Roman" pitchFamily="18" charset="0"/>
                <a:cs typeface="Times New Roman" pitchFamily="18" charset="0"/>
              </a:rPr>
              <a:t> → moon</a:t>
            </a:r>
            <a:r>
              <a:rPr lang="en-US" sz="2600" dirty="0" smtClean="0"/>
              <a:t>) made the </a:t>
            </a:r>
            <a:r>
              <a:rPr lang="en-US" sz="2600" dirty="0" smtClean="0"/>
              <a:t>pronunciation of </a:t>
            </a:r>
            <a:r>
              <a:rPr lang="en-US" sz="2600" dirty="0" smtClean="0"/>
              <a:t>Early Modern English, beginning around 1500, significantly different </a:t>
            </a:r>
            <a:r>
              <a:rPr lang="en-US" sz="2600" dirty="0" smtClean="0"/>
              <a:t>from earlier </a:t>
            </a:r>
            <a:r>
              <a:rPr lang="en-US" sz="2600" dirty="0" smtClean="0"/>
              <a:t>periods</a:t>
            </a:r>
            <a:r>
              <a:rPr lang="en-US" sz="2600" dirty="0" smtClean="0"/>
              <a:t>. </a:t>
            </a:r>
            <a:r>
              <a:rPr lang="en-US" sz="2600" dirty="0" smtClean="0"/>
              <a:t>Influences from the outside, such as the </a:t>
            </a:r>
            <a:r>
              <a:rPr lang="en-US" sz="2600" dirty="0" smtClean="0"/>
              <a:t>borrowed words </a:t>
            </a:r>
            <a:r>
              <a:rPr lang="en-US" sz="2600" dirty="0" smtClean="0"/>
              <a:t>from Norman </a:t>
            </a:r>
            <a:r>
              <a:rPr lang="en-US" sz="2600" dirty="0" smtClean="0"/>
              <a:t>French or </a:t>
            </a:r>
            <a:r>
              <a:rPr lang="en-US" sz="2600" dirty="0" smtClean="0"/>
              <a:t>Old Norse that we have already noted, are examples of </a:t>
            </a:r>
            <a:r>
              <a:rPr lang="en-US" sz="2600" b="1" dirty="0" smtClean="0"/>
              <a:t>external change </a:t>
            </a:r>
            <a:r>
              <a:rPr lang="en-US" sz="2600" b="1" dirty="0" smtClean="0"/>
              <a:t>in </a:t>
            </a:r>
            <a:r>
              <a:rPr lang="en-US" sz="2600" dirty="0" smtClean="0"/>
              <a:t>the </a:t>
            </a:r>
            <a:r>
              <a:rPr lang="en-US" sz="2600" dirty="0" smtClean="0"/>
              <a:t>language</a:t>
            </a:r>
            <a:r>
              <a:rPr lang="en-US" sz="2600" dirty="0" smtClean="0"/>
              <a:t>.</a:t>
            </a:r>
          </a:p>
          <a:p>
            <a:pPr algn="just"/>
            <a:r>
              <a:rPr lang="en-US" sz="2600" dirty="0" smtClean="0"/>
              <a:t>In the following sections, we will look at some </a:t>
            </a:r>
            <a:r>
              <a:rPr lang="en-US" sz="2600" dirty="0" smtClean="0"/>
              <a:t>of these </a:t>
            </a:r>
            <a:r>
              <a:rPr lang="en-US" sz="2600" dirty="0" smtClean="0"/>
              <a:t>processes of </a:t>
            </a:r>
            <a:r>
              <a:rPr lang="en-US" sz="2600" b="1" dirty="0" smtClean="0"/>
              <a:t>internal change.</a:t>
            </a:r>
            <a:endParaRPr lang="en-US" sz="2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In a number of changes from Middle to Modern English, some sounds </a:t>
            </a:r>
            <a:r>
              <a:rPr lang="en-US" sz="2800" dirty="0" smtClean="0"/>
              <a:t>simply disappeared </a:t>
            </a:r>
            <a:r>
              <a:rPr lang="en-US" sz="2800" dirty="0" smtClean="0"/>
              <a:t>from the pronunciation of certain words, resulting in the ‘</a:t>
            </a:r>
            <a:r>
              <a:rPr lang="en-US" sz="2800" dirty="0" smtClean="0"/>
              <a:t>silent letters</a:t>
            </a:r>
            <a:r>
              <a:rPr lang="en-US" sz="2800" dirty="0" smtClean="0"/>
              <a:t>’ of contemporary written English</a:t>
            </a:r>
            <a:r>
              <a:rPr lang="en-US" sz="2800" dirty="0" smtClean="0"/>
              <a:t>.</a:t>
            </a:r>
          </a:p>
          <a:p>
            <a:pPr algn="just"/>
            <a:r>
              <a:rPr lang="en-US" sz="2800" dirty="0" smtClean="0"/>
              <a:t>The sound change known as </a:t>
            </a:r>
            <a:r>
              <a:rPr lang="en-US" sz="2800" b="1" dirty="0" smtClean="0"/>
              <a:t>metathesis </a:t>
            </a:r>
            <a:r>
              <a:rPr lang="en-US" sz="2800" dirty="0" smtClean="0"/>
              <a:t>involves a reversal in position of </a:t>
            </a:r>
            <a:r>
              <a:rPr lang="en-US" sz="2800" dirty="0" smtClean="0"/>
              <a:t>two sounds </a:t>
            </a:r>
            <a:r>
              <a:rPr lang="en-US" sz="2800" dirty="0" smtClean="0"/>
              <a:t>in a </a:t>
            </a:r>
            <a:r>
              <a:rPr lang="en-US" sz="2800" dirty="0" smtClean="0"/>
              <a:t>word (</a:t>
            </a:r>
            <a:r>
              <a:rPr lang="en-US" sz="2800" i="1" dirty="0" err="1" smtClean="0"/>
              <a:t>frist</a:t>
            </a:r>
            <a:r>
              <a:rPr lang="en-US" sz="2800" i="1" dirty="0" smtClean="0"/>
              <a:t> → first</a:t>
            </a:r>
            <a:r>
              <a:rPr lang="en-US" sz="2800" dirty="0" smtClean="0"/>
              <a:t>).</a:t>
            </a:r>
          </a:p>
          <a:p>
            <a:pPr algn="just"/>
            <a:r>
              <a:rPr lang="en-US" sz="2800" dirty="0" smtClean="0"/>
              <a:t>Another type of sound change, known as </a:t>
            </a:r>
            <a:r>
              <a:rPr lang="en-US" sz="2800" b="1" dirty="0" smtClean="0"/>
              <a:t>epenthesis</a:t>
            </a:r>
            <a:r>
              <a:rPr lang="en-US" sz="2800" dirty="0" smtClean="0"/>
              <a:t>, involves the </a:t>
            </a:r>
            <a:r>
              <a:rPr lang="en-US" sz="2800" dirty="0" smtClean="0"/>
              <a:t>addition of </a:t>
            </a:r>
            <a:r>
              <a:rPr lang="en-US" sz="2800" dirty="0" smtClean="0"/>
              <a:t>a sound to the middle of a </a:t>
            </a:r>
            <a:r>
              <a:rPr lang="en-US" sz="2800" dirty="0" smtClean="0"/>
              <a:t>word (</a:t>
            </a:r>
            <a:r>
              <a:rPr lang="en-US" sz="2800" i="1" dirty="0" err="1" smtClean="0"/>
              <a:t>spinel</a:t>
            </a:r>
            <a:r>
              <a:rPr lang="en-US" sz="2800" i="1" dirty="0" smtClean="0"/>
              <a:t> → spindle</a:t>
            </a:r>
            <a:r>
              <a:rPr lang="en-US" sz="2800" dirty="0" smtClean="0"/>
              <a:t>).</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Sound </a:t>
            </a:r>
            <a:r>
              <a:rPr lang="en-US" sz="3200" b="1" dirty="0" smtClean="0"/>
              <a:t>changes</a:t>
            </a:r>
            <a:endParaRPr lang="en-US" sz="3200" dirty="0"/>
          </a:p>
        </p:txBody>
      </p:sp>
      <p:sp>
        <p:nvSpPr>
          <p:cNvPr id="3" name="Content Placeholder 2"/>
          <p:cNvSpPr>
            <a:spLocks noGrp="1"/>
          </p:cNvSpPr>
          <p:nvPr>
            <p:ph idx="1"/>
          </p:nvPr>
        </p:nvSpPr>
        <p:spPr/>
        <p:txBody>
          <a:bodyPr/>
          <a:lstStyle/>
          <a:p>
            <a:pPr algn="just"/>
            <a:r>
              <a:rPr lang="en-US" sz="2800" dirty="0" smtClean="0"/>
              <a:t>One other type of sound change worth noting, though not found in </a:t>
            </a:r>
            <a:r>
              <a:rPr lang="en-US" sz="2800" dirty="0" smtClean="0"/>
              <a:t>English, occurs </a:t>
            </a:r>
            <a:r>
              <a:rPr lang="en-US" sz="2800" dirty="0" smtClean="0"/>
              <a:t>in the development of other languages. It involves the addition of a </a:t>
            </a:r>
            <a:r>
              <a:rPr lang="en-US" sz="2800" dirty="0" smtClean="0"/>
              <a:t>sound to </a:t>
            </a:r>
            <a:r>
              <a:rPr lang="en-US" sz="2800" dirty="0" smtClean="0"/>
              <a:t>the beginning of a </a:t>
            </a:r>
            <a:r>
              <a:rPr lang="en-US" sz="2800" dirty="0" smtClean="0"/>
              <a:t>word </a:t>
            </a:r>
            <a:r>
              <a:rPr lang="en-US" sz="2800" dirty="0" smtClean="0"/>
              <a:t>and is called </a:t>
            </a:r>
            <a:r>
              <a:rPr lang="en-US" sz="2800" b="1" dirty="0" err="1" smtClean="0"/>
              <a:t>prothesis</a:t>
            </a:r>
            <a:r>
              <a:rPr lang="en-US" sz="2800" b="1" dirty="0" smtClean="0"/>
              <a:t>. </a:t>
            </a:r>
            <a:r>
              <a:rPr lang="en-US" sz="2800" dirty="0" smtClean="0"/>
              <a:t>It is a common feature in </a:t>
            </a:r>
            <a:r>
              <a:rPr lang="en-US" sz="2800" dirty="0" smtClean="0"/>
              <a:t>the evolution </a:t>
            </a:r>
            <a:r>
              <a:rPr lang="en-US" sz="2800" dirty="0" smtClean="0"/>
              <a:t>of some forms from Latin to Spanish, as in these </a:t>
            </a:r>
            <a:r>
              <a:rPr lang="en-US" sz="2800" dirty="0" smtClean="0"/>
              <a:t>examples:</a:t>
            </a:r>
            <a:endParaRPr lang="en-US" sz="2800" dirty="0" smtClean="0"/>
          </a:p>
          <a:p>
            <a:pPr algn="just"/>
            <a:r>
              <a:rPr lang="en-US" sz="2800" i="1" dirty="0" smtClean="0"/>
              <a:t>		</a:t>
            </a:r>
            <a:r>
              <a:rPr lang="en-US" sz="2800" i="1" dirty="0" err="1" smtClean="0"/>
              <a:t>schola</a:t>
            </a:r>
            <a:r>
              <a:rPr lang="en-US" sz="2800" i="1" dirty="0" smtClean="0"/>
              <a:t> </a:t>
            </a:r>
            <a:r>
              <a:rPr lang="en-US" sz="2800" i="1" dirty="0" smtClean="0"/>
              <a:t>→ </a:t>
            </a:r>
            <a:r>
              <a:rPr lang="en-US" sz="2800" i="1" dirty="0" smtClean="0"/>
              <a:t>	</a:t>
            </a:r>
            <a:r>
              <a:rPr lang="en-US" sz="2800" i="1" dirty="0" err="1" smtClean="0"/>
              <a:t>escuela</a:t>
            </a:r>
            <a:r>
              <a:rPr lang="en-US" sz="2800" i="1" dirty="0" smtClean="0"/>
              <a:t> 	(‘</a:t>
            </a:r>
            <a:r>
              <a:rPr lang="en-US" sz="2800" i="1" dirty="0" smtClean="0"/>
              <a:t>school’)</a:t>
            </a:r>
          </a:p>
          <a:p>
            <a:pPr algn="just"/>
            <a:r>
              <a:rPr lang="en-US" sz="2800" i="1" dirty="0" smtClean="0"/>
              <a:t>		</a:t>
            </a:r>
            <a:r>
              <a:rPr lang="en-US" sz="2800" i="1" dirty="0" err="1" smtClean="0"/>
              <a:t>spiritus</a:t>
            </a:r>
            <a:r>
              <a:rPr lang="en-US" sz="2800" i="1" dirty="0" smtClean="0"/>
              <a:t> </a:t>
            </a:r>
            <a:r>
              <a:rPr lang="en-US" sz="2800" i="1" dirty="0" smtClean="0"/>
              <a:t>→ </a:t>
            </a:r>
            <a:r>
              <a:rPr lang="en-US" sz="2800" i="1" dirty="0" smtClean="0"/>
              <a:t>	</a:t>
            </a:r>
            <a:r>
              <a:rPr lang="en-US" sz="2800" i="1" dirty="0" err="1" smtClean="0"/>
              <a:t>esp</a:t>
            </a:r>
            <a:r>
              <a:rPr lang="en-US" sz="2800" i="1" dirty="0" err="1" smtClean="0"/>
              <a:t>í</a:t>
            </a:r>
            <a:r>
              <a:rPr lang="en-US" sz="2800" i="1" dirty="0" err="1" smtClean="0"/>
              <a:t>ritu</a:t>
            </a:r>
            <a:r>
              <a:rPr lang="en-US" sz="2800" i="1" dirty="0" smtClean="0"/>
              <a:t> 	(‘</a:t>
            </a:r>
            <a:r>
              <a:rPr lang="en-US" sz="2800" i="1" dirty="0" smtClean="0"/>
              <a:t>spirit’)</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Some noticeable differences between the structure of sentences in Old </a:t>
            </a:r>
            <a:r>
              <a:rPr lang="en-US" sz="2800" dirty="0" smtClean="0"/>
              <a:t>and Modern </a:t>
            </a:r>
            <a:r>
              <a:rPr lang="en-US" sz="2800" dirty="0" smtClean="0"/>
              <a:t>English involve word order. In Old English texts, we find the </a:t>
            </a:r>
            <a:r>
              <a:rPr lang="en-US" sz="2800" dirty="0" smtClean="0"/>
              <a:t>Subject–Verb–Object </a:t>
            </a:r>
            <a:r>
              <a:rPr lang="en-US" sz="2800" dirty="0" smtClean="0"/>
              <a:t>order most common in Modern English, but we can also find </a:t>
            </a:r>
            <a:r>
              <a:rPr lang="en-US" sz="2800" dirty="0" smtClean="0"/>
              <a:t>a number </a:t>
            </a:r>
            <a:r>
              <a:rPr lang="en-US" sz="2800" dirty="0" smtClean="0"/>
              <a:t>of different orders that are no longer used. For example, the </a:t>
            </a:r>
            <a:r>
              <a:rPr lang="en-US" sz="2800" dirty="0" smtClean="0"/>
              <a:t>subject could </a:t>
            </a:r>
            <a:r>
              <a:rPr lang="en-US" sz="2800" dirty="0" smtClean="0"/>
              <a:t>follow the </a:t>
            </a:r>
            <a:r>
              <a:rPr lang="en-US" sz="2800" dirty="0" smtClean="0"/>
              <a:t>verb, </a:t>
            </a:r>
            <a:r>
              <a:rPr lang="en-US" sz="2800" dirty="0" smtClean="0"/>
              <a:t>and the object could </a:t>
            </a:r>
            <a:r>
              <a:rPr lang="en-US" sz="2800" dirty="0" smtClean="0"/>
              <a:t>be placed </a:t>
            </a:r>
            <a:r>
              <a:rPr lang="en-US" sz="2800" dirty="0" smtClean="0"/>
              <a:t>before the </a:t>
            </a:r>
            <a:r>
              <a:rPr lang="en-US" sz="2800" dirty="0" smtClean="0"/>
              <a:t>verb, </a:t>
            </a:r>
            <a:r>
              <a:rPr lang="en-US" sz="2800" dirty="0" smtClean="0"/>
              <a:t>or at the </a:t>
            </a:r>
            <a:r>
              <a:rPr lang="en-US" sz="2800" dirty="0" smtClean="0"/>
              <a:t>beginning of </a:t>
            </a:r>
            <a:r>
              <a:rPr lang="en-US" sz="2800" dirty="0" smtClean="0"/>
              <a:t>the </a:t>
            </a:r>
            <a:r>
              <a:rPr lang="en-US" sz="2800" dirty="0" smtClean="0"/>
              <a:t>sentence. </a:t>
            </a:r>
            <a:r>
              <a:rPr lang="en-US" sz="2800" dirty="0" smtClean="0"/>
              <a:t>A ‘</a:t>
            </a:r>
            <a:r>
              <a:rPr lang="en-US" sz="2800" dirty="0" smtClean="0"/>
              <a:t>double negative</a:t>
            </a:r>
            <a:r>
              <a:rPr lang="en-US" sz="2800" dirty="0" smtClean="0"/>
              <a:t>’ construction was also </a:t>
            </a:r>
            <a:r>
              <a:rPr lang="en-US" sz="2800" dirty="0" smtClean="0"/>
              <a:t>possible.</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Syntactic </a:t>
            </a:r>
            <a:r>
              <a:rPr lang="en-US" sz="3200" b="1" dirty="0" smtClean="0"/>
              <a:t>changes</a:t>
            </a:r>
            <a:endParaRPr lang="en-US" sz="3200" dirty="0"/>
          </a:p>
        </p:txBody>
      </p:sp>
      <p:sp>
        <p:nvSpPr>
          <p:cNvPr id="3" name="Content Placeholder 2"/>
          <p:cNvSpPr>
            <a:spLocks noGrp="1"/>
          </p:cNvSpPr>
          <p:nvPr>
            <p:ph idx="1"/>
          </p:nvPr>
        </p:nvSpPr>
        <p:spPr/>
        <p:txBody>
          <a:bodyPr/>
          <a:lstStyle/>
          <a:p>
            <a:pPr algn="just"/>
            <a:r>
              <a:rPr lang="en-US" sz="2800" dirty="0" smtClean="0"/>
              <a:t>However, the most sweeping change in the form of English sentences was </a:t>
            </a:r>
            <a:r>
              <a:rPr lang="en-US" sz="2800" dirty="0" smtClean="0"/>
              <a:t>the loss </a:t>
            </a:r>
            <a:r>
              <a:rPr lang="en-US" sz="2800" dirty="0" smtClean="0"/>
              <a:t>of a large number of inflectional affixes from many parts of speech</a:t>
            </a:r>
            <a:r>
              <a:rPr lang="en-US" sz="2800" dirty="0" smtClean="0"/>
              <a:t>. </a:t>
            </a:r>
            <a:r>
              <a:rPr lang="en-US" sz="2800" dirty="0" smtClean="0"/>
              <a:t>Nouns, adjectives, articles and pronouns all had </a:t>
            </a:r>
            <a:r>
              <a:rPr lang="en-US" sz="2800" dirty="0" smtClean="0"/>
              <a:t>different inflectional </a:t>
            </a:r>
            <a:r>
              <a:rPr lang="en-US" sz="2800" dirty="0" smtClean="0"/>
              <a:t>forms according to their grammatical function in the sentence.</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most obvious way in which Modern English differs from Old English </a:t>
            </a:r>
            <a:r>
              <a:rPr lang="en-US" sz="2800" dirty="0" smtClean="0"/>
              <a:t>is in </a:t>
            </a:r>
            <a:r>
              <a:rPr lang="en-US" sz="2800" dirty="0" smtClean="0"/>
              <a:t>the number of borrowed words that have come into the language since </a:t>
            </a:r>
            <a:r>
              <a:rPr lang="en-US" sz="2800" dirty="0" smtClean="0"/>
              <a:t>the Old </a:t>
            </a:r>
            <a:r>
              <a:rPr lang="en-US" sz="2800" dirty="0" smtClean="0"/>
              <a:t>English period (as described in </a:t>
            </a:r>
            <a:r>
              <a:rPr lang="en-US" sz="2800" dirty="0" smtClean="0"/>
              <a:t>Lecture 6).</a:t>
            </a:r>
          </a:p>
          <a:p>
            <a:pPr algn="just"/>
            <a:r>
              <a:rPr lang="en-US" sz="2800" dirty="0" smtClean="0"/>
              <a:t>Two other processes are described as ‘broadening’ and ‘narrowing’ of </a:t>
            </a:r>
            <a:r>
              <a:rPr lang="en-US" sz="2800" dirty="0" smtClean="0"/>
              <a:t>meaning. An </a:t>
            </a:r>
            <a:r>
              <a:rPr lang="en-US" sz="2800" dirty="0" smtClean="0"/>
              <a:t>example of </a:t>
            </a:r>
            <a:r>
              <a:rPr lang="en-US" sz="2800" b="1" dirty="0" smtClean="0"/>
              <a:t>broadening </a:t>
            </a:r>
            <a:r>
              <a:rPr lang="en-US" sz="2800" dirty="0" smtClean="0"/>
              <a:t>of meaning is the change from </a:t>
            </a:r>
            <a:r>
              <a:rPr lang="en-US" sz="2800" i="1" dirty="0" smtClean="0"/>
              <a:t>holy</a:t>
            </a:r>
            <a:r>
              <a:rPr lang="en-US" sz="2800" dirty="0" smtClean="0"/>
              <a:t> day as </a:t>
            </a:r>
            <a:r>
              <a:rPr lang="en-US" sz="2800" dirty="0" smtClean="0"/>
              <a:t>a religious </a:t>
            </a:r>
            <a:r>
              <a:rPr lang="en-US" sz="2800" dirty="0" smtClean="0"/>
              <a:t>feast to the very general break from work called a </a:t>
            </a:r>
            <a:r>
              <a:rPr lang="en-US" sz="2800" i="1" dirty="0" smtClean="0"/>
              <a:t>holiday. </a:t>
            </a:r>
            <a:r>
              <a:rPr lang="en-US" sz="2800" dirty="0" smtClean="0"/>
              <a:t>We </a:t>
            </a:r>
            <a:r>
              <a:rPr lang="en-US" sz="2800" dirty="0" smtClean="0"/>
              <a:t>have broadened </a:t>
            </a:r>
            <a:r>
              <a:rPr lang="en-US" sz="2800" dirty="0" smtClean="0"/>
              <a:t>the use of </a:t>
            </a:r>
            <a:r>
              <a:rPr lang="en-US" sz="2800" i="1" dirty="0" err="1" smtClean="0"/>
              <a:t>foda</a:t>
            </a:r>
            <a:r>
              <a:rPr lang="en-US" sz="2800" i="1" dirty="0" smtClean="0"/>
              <a:t> (fodder for animals) to talk about all kinds of food.</a:t>
            </a: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Semantic </a:t>
            </a:r>
            <a:r>
              <a:rPr lang="en-US" sz="3200" b="1" dirty="0" smtClean="0"/>
              <a:t>changes</a:t>
            </a:r>
            <a:endParaRPr lang="en-US" sz="3200" dirty="0"/>
          </a:p>
        </p:txBody>
      </p:sp>
      <p:sp>
        <p:nvSpPr>
          <p:cNvPr id="3" name="Content Placeholder 2"/>
          <p:cNvSpPr>
            <a:spLocks noGrp="1"/>
          </p:cNvSpPr>
          <p:nvPr>
            <p:ph idx="1"/>
          </p:nvPr>
        </p:nvSpPr>
        <p:spPr/>
        <p:txBody>
          <a:bodyPr/>
          <a:lstStyle/>
          <a:p>
            <a:pPr algn="just"/>
            <a:r>
              <a:rPr lang="en-US" sz="2800" dirty="0" smtClean="0"/>
              <a:t>The reverse process, called </a:t>
            </a:r>
            <a:r>
              <a:rPr lang="en-US" sz="2800" b="1" dirty="0" smtClean="0"/>
              <a:t>narrowing</a:t>
            </a:r>
            <a:r>
              <a:rPr lang="en-US" sz="2800" dirty="0" smtClean="0"/>
              <a:t>, has overtaken the Old English </a:t>
            </a:r>
            <a:r>
              <a:rPr lang="en-US" sz="2800" dirty="0" smtClean="0"/>
              <a:t>word </a:t>
            </a:r>
            <a:r>
              <a:rPr lang="en-US" sz="2800" i="1" dirty="0" err="1" smtClean="0"/>
              <a:t>hund</a:t>
            </a:r>
            <a:r>
              <a:rPr lang="en-US" sz="2800" i="1" dirty="0" smtClean="0"/>
              <a:t>, </a:t>
            </a:r>
            <a:r>
              <a:rPr lang="en-US" sz="2800" dirty="0" smtClean="0"/>
              <a:t>once used for any kind of dog, but now, as hound, used only for </a:t>
            </a:r>
            <a:r>
              <a:rPr lang="en-US" sz="2800" dirty="0" smtClean="0"/>
              <a:t>so</a:t>
            </a:r>
            <a:r>
              <a:rPr lang="en-US" sz="2800" i="1" dirty="0" smtClean="0"/>
              <a:t>me </a:t>
            </a:r>
            <a:r>
              <a:rPr lang="en-US" sz="2800" dirty="0" smtClean="0"/>
              <a:t>specific </a:t>
            </a:r>
            <a:r>
              <a:rPr lang="en-US" sz="2800" dirty="0" smtClean="0"/>
              <a:t>breeds. Another example is </a:t>
            </a:r>
            <a:r>
              <a:rPr lang="en-US" sz="2800" i="1" dirty="0" smtClean="0"/>
              <a:t>mete, </a:t>
            </a:r>
            <a:r>
              <a:rPr lang="en-US" sz="2800" dirty="0" smtClean="0"/>
              <a:t>once used for any kind of food, </a:t>
            </a:r>
            <a:r>
              <a:rPr lang="en-US" sz="2800" dirty="0" smtClean="0"/>
              <a:t>which has </a:t>
            </a:r>
            <a:r>
              <a:rPr lang="en-US" sz="2800" dirty="0" smtClean="0"/>
              <a:t>in its modern form </a:t>
            </a:r>
            <a:r>
              <a:rPr lang="en-US" sz="2800" i="1" dirty="0" smtClean="0"/>
              <a:t>meat </a:t>
            </a:r>
            <a:r>
              <a:rPr lang="en-US" sz="2800" dirty="0" smtClean="0"/>
              <a:t>become restricted to only some specific types.</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Diachronic </a:t>
            </a:r>
            <a:r>
              <a:rPr lang="en-US" sz="2800" b="1" dirty="0" smtClean="0"/>
              <a:t>variation</a:t>
            </a:r>
            <a:r>
              <a:rPr lang="en-US" sz="2800" dirty="0" smtClean="0"/>
              <a:t>: differences </a:t>
            </a:r>
            <a:r>
              <a:rPr lang="en-US" sz="2800" dirty="0" smtClean="0"/>
              <a:t>resulting from </a:t>
            </a:r>
            <a:r>
              <a:rPr lang="en-US" sz="2800" dirty="0" smtClean="0"/>
              <a:t>change over a period of time, in </a:t>
            </a:r>
            <a:r>
              <a:rPr lang="en-US" sz="2800" dirty="0" smtClean="0"/>
              <a:t>contrast to </a:t>
            </a:r>
            <a:r>
              <a:rPr lang="en-US" sz="2800" dirty="0" smtClean="0"/>
              <a:t>synchronic </a:t>
            </a:r>
            <a:r>
              <a:rPr lang="en-US" sz="2800" dirty="0" smtClean="0"/>
              <a:t>variation.</a:t>
            </a:r>
          </a:p>
          <a:p>
            <a:pPr algn="just"/>
            <a:r>
              <a:rPr lang="en-US" sz="2800" b="1" dirty="0" smtClean="0"/>
              <a:t>S</a:t>
            </a:r>
            <a:r>
              <a:rPr lang="en-US" sz="2800" b="1" dirty="0" smtClean="0"/>
              <a:t>ynchronic </a:t>
            </a:r>
            <a:r>
              <a:rPr lang="en-US" sz="2800" b="1" dirty="0" smtClean="0"/>
              <a:t>variation</a:t>
            </a:r>
            <a:r>
              <a:rPr lang="en-US" sz="2800" dirty="0" smtClean="0"/>
              <a:t>: differences in </a:t>
            </a:r>
            <a:r>
              <a:rPr lang="en-US" sz="2800" dirty="0" smtClean="0"/>
              <a:t>language form </a:t>
            </a:r>
            <a:r>
              <a:rPr lang="en-US" sz="2800" dirty="0" smtClean="0"/>
              <a:t>found in different places at the </a:t>
            </a:r>
            <a:r>
              <a:rPr lang="en-US" sz="2800" dirty="0" smtClean="0"/>
              <a:t>same time</a:t>
            </a:r>
            <a:r>
              <a:rPr lang="en-US" sz="2800" dirty="0" smtClean="0"/>
              <a:t>, in contrast to diachronic </a:t>
            </a:r>
            <a:r>
              <a:rPr lang="en-US" sz="2800" dirty="0" smtClean="0"/>
              <a:t>variation.</a:t>
            </a: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2078</TotalTime>
  <Words>1772</Words>
  <Application>Microsoft Office PowerPoint</Application>
  <PresentationFormat>A4 Paper (210x297 mm)</PresentationFormat>
  <Paragraphs>129</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Slide 1</vt:lpstr>
      <vt:lpstr>14th Lecture</vt:lpstr>
      <vt:lpstr>Slide 3</vt:lpstr>
      <vt:lpstr>Lecture Elements</vt:lpstr>
      <vt:lpstr>Slide 5</vt:lpstr>
      <vt:lpstr>Slide 6</vt:lpstr>
      <vt:lpstr>Family trees</vt:lpstr>
      <vt:lpstr>Family trees</vt:lpstr>
      <vt:lpstr>Family trees</vt:lpstr>
      <vt:lpstr>Slide 10</vt:lpstr>
      <vt:lpstr>Slide 11</vt:lpstr>
      <vt:lpstr>Slide 12</vt:lpstr>
      <vt:lpstr>Comparative reconstruction</vt:lpstr>
      <vt:lpstr>Slide 14</vt:lpstr>
      <vt:lpstr>Slide 15</vt:lpstr>
      <vt:lpstr>Slide 16</vt:lpstr>
      <vt:lpstr>Old English</vt:lpstr>
      <vt:lpstr>Slide 18</vt:lpstr>
      <vt:lpstr>Middle English</vt:lpstr>
      <vt:lpstr>Slide 20</vt:lpstr>
      <vt:lpstr>Sound changes</vt:lpstr>
      <vt:lpstr>Slide 22</vt:lpstr>
      <vt:lpstr>Syntactic changes</vt:lpstr>
      <vt:lpstr>Slide 24</vt:lpstr>
      <vt:lpstr>Semantic changes</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173</cp:revision>
  <dcterms:created xsi:type="dcterms:W3CDTF">2009-10-14T19:14:34Z</dcterms:created>
  <dcterms:modified xsi:type="dcterms:W3CDTF">2011-11-28T09:36:35Z</dcterms:modified>
</cp:coreProperties>
</file>