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 varScale="1">
        <p:scale>
          <a:sx n="74" d="100"/>
          <a:sy n="74" d="100"/>
        </p:scale>
        <p:origin x="-87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41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rtl="0"/>
            <a:r>
              <a:rPr lang="en-US" sz="2400" dirty="0" smtClean="0"/>
              <a:t>English Literature of the Renaissance</a:t>
            </a:r>
          </a:p>
          <a:p>
            <a:pPr algn="l" rtl="0"/>
            <a:endParaRPr lang="en-US" sz="2400" dirty="0" smtClean="0"/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Mohammed Nour al-</a:t>
            </a:r>
            <a:r>
              <a:rPr lang="en-US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Naimi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</a:t>
            </a:r>
            <a:r>
              <a:rPr lang="en-US" sz="3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15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smtClean="0"/>
              <a:t>Glossary of Literary Terms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 smtClean="0"/>
              <a:t>Glossary of Literary Terms</a:t>
            </a:r>
            <a:endParaRPr lang="en-US" sz="2400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1800" b="1" dirty="0" smtClean="0"/>
              <a:t>Glossary of Literary Terms</a:t>
            </a:r>
            <a:endParaRPr lang="en-US" sz="1800" dirty="0" smtClean="0"/>
          </a:p>
          <a:p>
            <a:pPr algn="l"/>
            <a:r>
              <a:rPr lang="en-US" sz="1400" b="1" dirty="0" smtClean="0"/>
              <a:t>Allegory</a:t>
            </a:r>
            <a:endParaRPr lang="en-US" sz="1400" dirty="0" smtClean="0"/>
          </a:p>
          <a:p>
            <a:pPr algn="l"/>
            <a:r>
              <a:rPr lang="en-US" sz="1400" dirty="0" smtClean="0"/>
              <a:t>The term derives from the Greek word allegoria, meaning ‘speaking otherwise’. In literature, it describes a story </a:t>
            </a:r>
          </a:p>
          <a:p>
            <a:pPr algn="l"/>
            <a:r>
              <a:rPr lang="en-US" sz="1400" dirty="0" smtClean="0"/>
              <a:t>whose  characters or action can be interpreted to have a hidden meaning.</a:t>
            </a:r>
          </a:p>
          <a:p>
            <a:pPr algn="l"/>
            <a:r>
              <a:rPr lang="en-US" sz="1400" b="1" dirty="0" smtClean="0"/>
              <a:t>Aphorism</a:t>
            </a:r>
            <a:endParaRPr lang="en-US" sz="1400" dirty="0" smtClean="0"/>
          </a:p>
          <a:p>
            <a:pPr algn="l"/>
            <a:r>
              <a:rPr lang="en-US" sz="1400" dirty="0" smtClean="0"/>
              <a:t>A pithy observation or definition, often regarding society or morality.</a:t>
            </a:r>
          </a:p>
          <a:p>
            <a:pPr algn="l"/>
            <a:r>
              <a:rPr lang="en-US" sz="1400" b="1" dirty="0" smtClean="0"/>
              <a:t>Blank verse</a:t>
            </a:r>
            <a:endParaRPr lang="en-US" sz="1400" dirty="0" smtClean="0"/>
          </a:p>
          <a:p>
            <a:pPr algn="l"/>
            <a:r>
              <a:rPr lang="en-US" sz="1400" dirty="0" smtClean="0"/>
              <a:t>Unrhymed verse written in iambic pentameter (see below).</a:t>
            </a:r>
          </a:p>
          <a:p>
            <a:pPr algn="l"/>
            <a:r>
              <a:rPr lang="en-US" sz="1400" b="1" dirty="0" smtClean="0"/>
              <a:t>Calvinism</a:t>
            </a:r>
            <a:endParaRPr lang="en-US" sz="1400" dirty="0" smtClean="0"/>
          </a:p>
          <a:p>
            <a:pPr algn="l"/>
            <a:r>
              <a:rPr lang="en-US" sz="1400" dirty="0" smtClean="0"/>
              <a:t>The variety of Protestant theology associated with French religious reformer John Calvin (1509–64) and his</a:t>
            </a:r>
          </a:p>
          <a:p>
            <a:pPr algn="l"/>
            <a:r>
              <a:rPr lang="en-US" sz="1400" dirty="0" smtClean="0"/>
              <a:t> followers.</a:t>
            </a:r>
          </a:p>
          <a:p>
            <a:pPr algn="l"/>
            <a:r>
              <a:rPr lang="en-US" sz="1400" b="1" dirty="0" smtClean="0"/>
              <a:t>Canon</a:t>
            </a:r>
            <a:endParaRPr lang="en-US" sz="1400" dirty="0" smtClean="0"/>
          </a:p>
          <a:p>
            <a:pPr algn="l"/>
            <a:r>
              <a:rPr lang="en-US" sz="1400" dirty="0" smtClean="0"/>
              <a:t>A body of literary works deemed to be of the highest quality or significance.</a:t>
            </a:r>
          </a:p>
          <a:p>
            <a:pPr algn="l"/>
            <a:r>
              <a:rPr lang="en-US" sz="1400" b="1" dirty="0" smtClean="0"/>
              <a:t>Caroline</a:t>
            </a:r>
            <a:endParaRPr lang="en-US" sz="1400" dirty="0" smtClean="0"/>
          </a:p>
          <a:p>
            <a:pPr algn="l"/>
            <a:r>
              <a:rPr lang="en-US" sz="1400" dirty="0" smtClean="0"/>
              <a:t>Of, or relating to, the reign of Charles I (1625–49). </a:t>
            </a:r>
          </a:p>
          <a:p>
            <a:pPr algn="l"/>
            <a:r>
              <a:rPr lang="en-US" sz="1400" b="1" dirty="0" smtClean="0"/>
              <a:t>Catholicism </a:t>
            </a:r>
            <a:r>
              <a:rPr lang="en-US" sz="1400" dirty="0" smtClean="0"/>
              <a:t>The branch of Christianity presided over by the Pope in Rome. Catholicism was the dominant form of</a:t>
            </a:r>
          </a:p>
          <a:p>
            <a:pPr algn="l"/>
            <a:r>
              <a:rPr lang="en-US" sz="1400" dirty="0" smtClean="0"/>
              <a:t> Christianity in Renaissance Europe.</a:t>
            </a:r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400" b="1" dirty="0" smtClean="0"/>
          </a:p>
          <a:p>
            <a:pPr algn="l"/>
            <a:r>
              <a:rPr lang="en-US" sz="1400" b="1" dirty="0" smtClean="0"/>
              <a:t>Cavalier poetry</a:t>
            </a:r>
            <a:endParaRPr lang="en-US" sz="1400" dirty="0" smtClean="0"/>
          </a:p>
          <a:p>
            <a:pPr algn="l"/>
            <a:r>
              <a:rPr lang="en-US" sz="1400" dirty="0" smtClean="0"/>
              <a:t>Poetry written by supporters of  Charles I (1625–49). As well as a tendency to idealise the monarchy, Cavalier poetry is</a:t>
            </a:r>
          </a:p>
          <a:p>
            <a:pPr algn="l"/>
            <a:r>
              <a:rPr lang="en-US" sz="1400" dirty="0" smtClean="0"/>
              <a:t> characterised by its prizing of friendship, hospitality, liberty and the classical concept of the ‘Good Life’.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1400" b="1" dirty="0" smtClean="0"/>
              <a:t>The Civil War</a:t>
            </a:r>
            <a:endParaRPr lang="en-US" sz="1400" dirty="0" smtClean="0"/>
          </a:p>
          <a:p>
            <a:pPr algn="l"/>
            <a:r>
              <a:rPr lang="en-US" sz="1400" dirty="0" smtClean="0"/>
              <a:t>The internal English war (1642–49) between the supporters of Parliament (known as Parliamentarians or Roundheads) </a:t>
            </a:r>
          </a:p>
          <a:p>
            <a:pPr algn="l"/>
            <a:r>
              <a:rPr lang="en-US" sz="1400" dirty="0" smtClean="0"/>
              <a:t>and the supporters of the King (known as Royalists or Cavaliers). The war was won by the Parliamentarians and resulted </a:t>
            </a:r>
          </a:p>
          <a:p>
            <a:pPr algn="l"/>
            <a:r>
              <a:rPr lang="en-US" sz="1400" dirty="0" smtClean="0"/>
              <a:t>in the overthrow and execution of Charles I (1649).</a:t>
            </a:r>
          </a:p>
          <a:p>
            <a:pPr algn="l"/>
            <a:r>
              <a:rPr lang="en-US" sz="1400" b="1" dirty="0" smtClean="0"/>
              <a:t>Classical</a:t>
            </a:r>
            <a:endParaRPr lang="en-US" sz="1400" dirty="0" smtClean="0"/>
          </a:p>
          <a:p>
            <a:pPr algn="l"/>
            <a:r>
              <a:rPr lang="en-US" sz="1400" dirty="0" smtClean="0"/>
              <a:t>Of, or relating to, ancient Greek or Roman literature, art or culture. </a:t>
            </a:r>
          </a:p>
          <a:p>
            <a:pPr algn="l"/>
            <a:r>
              <a:rPr lang="en-US" sz="1400" b="1" dirty="0" smtClean="0"/>
              <a:t>Closet drama</a:t>
            </a:r>
            <a:endParaRPr lang="en-US" sz="1400" dirty="0" smtClean="0"/>
          </a:p>
          <a:p>
            <a:pPr algn="l"/>
            <a:r>
              <a:rPr lang="en-US" sz="1400" dirty="0" smtClean="0"/>
              <a:t>A play written to be read rather than performed.</a:t>
            </a:r>
          </a:p>
          <a:p>
            <a:pPr algn="l"/>
            <a:r>
              <a:rPr lang="en-US" sz="1400" b="1" dirty="0" smtClean="0"/>
              <a:t>Comedy</a:t>
            </a:r>
            <a:endParaRPr lang="en-US" sz="1400" dirty="0" smtClean="0"/>
          </a:p>
          <a:p>
            <a:pPr algn="l"/>
            <a:r>
              <a:rPr lang="en-US" sz="1400" dirty="0" smtClean="0"/>
              <a:t>In the Renaissance, comedies were defined by their happy endings and their characteristic focus on non-noble</a:t>
            </a:r>
          </a:p>
          <a:p>
            <a:pPr algn="l"/>
            <a:r>
              <a:rPr lang="en-US" sz="1400" dirty="0" smtClean="0"/>
              <a:t> characters, rather than by their use of humour, although visual and verbal comedy is often a feature of them.</a:t>
            </a:r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1" dirty="0" smtClean="0"/>
              <a:t>Country-house poem</a:t>
            </a:r>
            <a:endParaRPr lang="en-US" sz="1400" dirty="0" smtClean="0"/>
          </a:p>
          <a:p>
            <a:pPr algn="l"/>
            <a:r>
              <a:rPr lang="en-US" sz="1400" dirty="0" smtClean="0"/>
              <a:t>The English ‘country-house’ poem was an invention of the early seventeenth century and is defined by its praise of a </a:t>
            </a:r>
          </a:p>
          <a:p>
            <a:pPr algn="l"/>
            <a:r>
              <a:rPr lang="en-US" sz="1400" dirty="0" smtClean="0"/>
              <a:t>country-house estate and its (usually male) owner.</a:t>
            </a:r>
          </a:p>
          <a:p>
            <a:pPr algn="l"/>
            <a:r>
              <a:rPr lang="en-US" sz="1400" b="1" dirty="0" smtClean="0"/>
              <a:t>Counter-Reformation</a:t>
            </a:r>
            <a:endParaRPr lang="en-US" sz="1400" dirty="0" smtClean="0"/>
          </a:p>
          <a:p>
            <a:pPr algn="l"/>
            <a:r>
              <a:rPr lang="en-US" sz="1400" dirty="0" smtClean="0"/>
              <a:t>The late sixteenth-century movement to reform the Catholic Church of Rome from within, stimulated by the Protestant</a:t>
            </a:r>
          </a:p>
          <a:p>
            <a:pPr algn="l"/>
            <a:r>
              <a:rPr lang="en-US" sz="1400" dirty="0" smtClean="0"/>
              <a:t>Reformation (see below).</a:t>
            </a:r>
          </a:p>
          <a:p>
            <a:pPr algn="l"/>
            <a:r>
              <a:rPr lang="en-US" sz="1400" b="1" dirty="0" smtClean="0"/>
              <a:t>Eclogue</a:t>
            </a:r>
            <a:endParaRPr lang="en-US" sz="1400" dirty="0" smtClean="0"/>
          </a:p>
          <a:p>
            <a:pPr algn="l"/>
            <a:r>
              <a:rPr lang="en-US" sz="1400" dirty="0" smtClean="0"/>
              <a:t>A short pastoral poem, often in the form of a dialogue between shepherds, derived from Virgil’s Eclogues.</a:t>
            </a:r>
          </a:p>
          <a:p>
            <a:pPr algn="l"/>
            <a:r>
              <a:rPr lang="en-US" sz="1400" b="1" dirty="0" smtClean="0"/>
              <a:t>Elegy</a:t>
            </a:r>
            <a:endParaRPr lang="en-US" sz="1400" dirty="0" smtClean="0"/>
          </a:p>
          <a:p>
            <a:pPr algn="l"/>
            <a:r>
              <a:rPr lang="en-US" sz="1400" dirty="0" smtClean="0"/>
              <a:t>A poem of mourning for an individual or a lament for an event.</a:t>
            </a:r>
          </a:p>
          <a:p>
            <a:pPr algn="l"/>
            <a:r>
              <a:rPr lang="en-US" sz="1400" b="1" dirty="0" smtClean="0"/>
              <a:t>Elizabethan</a:t>
            </a:r>
            <a:endParaRPr lang="en-US" sz="1400" dirty="0" smtClean="0"/>
          </a:p>
          <a:p>
            <a:pPr algn="l"/>
            <a:r>
              <a:rPr lang="en-US" sz="1400" dirty="0" smtClean="0"/>
              <a:t>Of, or relating to, the reign of Elizabeth I (1558–1603).</a:t>
            </a:r>
          </a:p>
          <a:p>
            <a:pPr algn="l"/>
            <a:r>
              <a:rPr lang="en-US" sz="1400" b="1" dirty="0" smtClean="0"/>
              <a:t>Encomium</a:t>
            </a:r>
            <a:endParaRPr lang="en-US" sz="1400" dirty="0" smtClean="0"/>
          </a:p>
          <a:p>
            <a:pPr algn="l"/>
            <a:r>
              <a:rPr lang="en-US" sz="1400" dirty="0" smtClean="0"/>
              <a:t>A poem or speech in praise of someone or something.</a:t>
            </a:r>
          </a:p>
          <a:p>
            <a:pPr algn="l"/>
            <a:r>
              <a:rPr lang="en-US" sz="1400" b="1" dirty="0" smtClean="0"/>
              <a:t>Epic</a:t>
            </a:r>
            <a:endParaRPr lang="en-US" sz="1400" dirty="0" smtClean="0"/>
          </a:p>
          <a:p>
            <a:pPr algn="l"/>
            <a:r>
              <a:rPr lang="en-US" sz="1400" dirty="0" smtClean="0"/>
              <a:t>Usually a long narrative poem about the heroic deeds of a legendary figure and a nation’s history.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1" dirty="0" smtClean="0"/>
              <a:t>Folio</a:t>
            </a:r>
            <a:endParaRPr lang="en-US" sz="1400" dirty="0" smtClean="0"/>
          </a:p>
          <a:p>
            <a:pPr algn="l"/>
            <a:r>
              <a:rPr lang="en-US" sz="1400" dirty="0" smtClean="0"/>
              <a:t>A book made up of sheets of paper folded once to create two leaves (four pages). In the Renaissance the folio format </a:t>
            </a:r>
          </a:p>
          <a:p>
            <a:pPr algn="l"/>
            <a:r>
              <a:rPr lang="en-US" sz="1400" dirty="0" smtClean="0"/>
              <a:t>was expensive and tended to be reserved for learned or prestigious works such as the Bible.</a:t>
            </a:r>
          </a:p>
          <a:p>
            <a:pPr algn="l"/>
            <a:r>
              <a:rPr lang="en-US" sz="1400" b="1" dirty="0" smtClean="0"/>
              <a:t>The ‘Golden Age’</a:t>
            </a:r>
            <a:endParaRPr lang="en-US" sz="1400" dirty="0" smtClean="0"/>
          </a:p>
          <a:p>
            <a:pPr algn="l"/>
            <a:r>
              <a:rPr lang="en-US" sz="1400" dirty="0" smtClean="0"/>
              <a:t>An idyllic time in classical mythology when there was believed to be peace, harmony, and plenty; men and women did</a:t>
            </a:r>
          </a:p>
          <a:p>
            <a:pPr algn="l"/>
            <a:r>
              <a:rPr lang="en-US" sz="1400" dirty="0" smtClean="0"/>
              <a:t> not need to work or farm, living instead o  nature’s freely provided bounty.</a:t>
            </a:r>
          </a:p>
          <a:p>
            <a:pPr algn="l"/>
            <a:r>
              <a:rPr lang="en-US" sz="1400" b="1" dirty="0" smtClean="0"/>
              <a:t>History play</a:t>
            </a:r>
            <a:endParaRPr lang="en-US" sz="1400" dirty="0" smtClean="0"/>
          </a:p>
          <a:p>
            <a:pPr algn="l"/>
            <a:r>
              <a:rPr lang="en-US" sz="1400" dirty="0" smtClean="0"/>
              <a:t>A play which dramatises a story about reputedly historical characters and events.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1400" b="1" dirty="0" smtClean="0"/>
              <a:t>Humanism</a:t>
            </a:r>
            <a:endParaRPr lang="en-US" sz="1400" dirty="0" smtClean="0"/>
          </a:p>
          <a:p>
            <a:pPr algn="l"/>
            <a:r>
              <a:rPr lang="en-US" sz="1400" dirty="0" smtClean="0"/>
              <a:t>An intellectual movement originating in Renaissance Italy that encouraged the fresh study of classical literature, and </a:t>
            </a:r>
          </a:p>
          <a:p>
            <a:pPr algn="l"/>
            <a:r>
              <a:rPr lang="en-US" sz="1400" dirty="0" smtClean="0"/>
              <a:t>which emphasised the importance of learning as a means of improving one’s self.</a:t>
            </a:r>
          </a:p>
          <a:p>
            <a:pPr algn="l"/>
            <a:r>
              <a:rPr lang="en-US" sz="1400" b="1" dirty="0" smtClean="0"/>
              <a:t>Iambic pentameter</a:t>
            </a:r>
            <a:endParaRPr lang="en-US" sz="1400" dirty="0" smtClean="0"/>
          </a:p>
          <a:p>
            <a:pPr algn="l"/>
            <a:r>
              <a:rPr lang="en-US" sz="1400" dirty="0" smtClean="0"/>
              <a:t>Verse in which each line contains five iambic feet; an iambic ‘foot’ consists of an unstressed syllable followed by a</a:t>
            </a:r>
          </a:p>
          <a:p>
            <a:pPr algn="l"/>
            <a:r>
              <a:rPr lang="en-US" sz="1400" dirty="0" smtClean="0"/>
              <a:t> stressed syllable. This is the most common metrical form in English poetry. When used for unrhymed poetry it is known</a:t>
            </a:r>
          </a:p>
          <a:p>
            <a:pPr algn="l"/>
            <a:r>
              <a:rPr lang="en-US" sz="1400" dirty="0" smtClean="0"/>
              <a:t> as blank verse (see above).</a:t>
            </a:r>
          </a:p>
          <a:p>
            <a:pPr algn="l"/>
            <a:r>
              <a:rPr lang="en-US" sz="1400" b="1" dirty="0" smtClean="0"/>
              <a:t>Iconoclasm : </a:t>
            </a:r>
            <a:r>
              <a:rPr lang="en-US" sz="1400" dirty="0" smtClean="0"/>
              <a:t>The destruction of images used in religious worship.</a:t>
            </a:r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/>
              <a:t>Glossary of Literary Terms</a:t>
            </a:r>
            <a:endParaRPr lang="en-US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1" dirty="0" smtClean="0"/>
              <a:t>Jacobean</a:t>
            </a:r>
            <a:endParaRPr lang="en-US" sz="1400" dirty="0" smtClean="0"/>
          </a:p>
          <a:p>
            <a:pPr algn="l"/>
            <a:r>
              <a:rPr lang="en-US" sz="1400" dirty="0" smtClean="0"/>
              <a:t>Of, or relating to, the reign of James I (1603–25).</a:t>
            </a:r>
          </a:p>
          <a:p>
            <a:pPr algn="l"/>
            <a:r>
              <a:rPr lang="en-US" sz="1400" b="1" dirty="0" smtClean="0"/>
              <a:t>Lutheranism</a:t>
            </a:r>
            <a:endParaRPr lang="en-US" sz="1400" dirty="0" smtClean="0"/>
          </a:p>
          <a:p>
            <a:pPr algn="l"/>
            <a:r>
              <a:rPr lang="en-US" sz="1400" dirty="0" smtClean="0"/>
              <a:t>The Protestant theology associated with sixteenth-century church reformer, Martin Luther.</a:t>
            </a:r>
          </a:p>
          <a:p>
            <a:pPr algn="l"/>
            <a:r>
              <a:rPr lang="en-US" sz="1400" b="1" dirty="0" smtClean="0"/>
              <a:t>Lyric</a:t>
            </a:r>
            <a:endParaRPr lang="en-US" sz="1400" dirty="0" smtClean="0"/>
          </a:p>
          <a:p>
            <a:pPr algn="l"/>
            <a:r>
              <a:rPr lang="en-US" sz="1400" dirty="0" smtClean="0"/>
              <a:t>A short poem, often in the first-person, concerned with expressing the speaker’s thoughts or emotions.</a:t>
            </a:r>
          </a:p>
          <a:p>
            <a:pPr algn="l"/>
            <a:r>
              <a:rPr lang="en-US" sz="1400" b="1" dirty="0" smtClean="0"/>
              <a:t>Masque</a:t>
            </a:r>
            <a:endParaRPr lang="en-US" sz="1400" dirty="0" smtClean="0"/>
          </a:p>
          <a:p>
            <a:pPr algn="l"/>
            <a:r>
              <a:rPr lang="en-US" sz="1400" dirty="0" smtClean="0"/>
              <a:t>An elaborate form of courtly entertainment, combining music, dance, spectacle and poetry.</a:t>
            </a:r>
          </a:p>
          <a:p>
            <a:pPr algn="l"/>
            <a:r>
              <a:rPr lang="en-US" sz="1400" b="1" dirty="0" smtClean="0"/>
              <a:t>Metaphysical poetry</a:t>
            </a:r>
            <a:endParaRPr lang="en-US" sz="1400" dirty="0" smtClean="0"/>
          </a:p>
          <a:p>
            <a:pPr algn="l"/>
            <a:r>
              <a:rPr lang="en-US" sz="1400" dirty="0" smtClean="0"/>
              <a:t>A type of seventeenth-century poetry, especially associated with  John Donne, characterised by its plain, colloquial style,</a:t>
            </a:r>
          </a:p>
          <a:p>
            <a:pPr algn="l"/>
            <a:r>
              <a:rPr lang="en-US" sz="1400" dirty="0" smtClean="0"/>
              <a:t> its metrical and rhythmic variety and its use of original, often surprising, analogies or ‘conceits’.</a:t>
            </a:r>
          </a:p>
          <a:p>
            <a:pPr algn="l"/>
            <a:r>
              <a:rPr lang="en-US" sz="1400" b="1" dirty="0" smtClean="0"/>
              <a:t>Morality play</a:t>
            </a:r>
            <a:endParaRPr lang="en-US" sz="1400" dirty="0" smtClean="0"/>
          </a:p>
          <a:p>
            <a:pPr algn="l"/>
            <a:r>
              <a:rPr lang="en-US" sz="1400" dirty="0" smtClean="0"/>
              <a:t>An allegorical moral drama dramatising the battle between good and evil in the human soul; the protagonist is usually a</a:t>
            </a:r>
          </a:p>
          <a:p>
            <a:pPr algn="l"/>
            <a:r>
              <a:rPr lang="en-US" sz="1400" dirty="0" smtClean="0"/>
              <a:t> representative of mankind, while other characters personify abstract qualities such as virtues and vices.</a:t>
            </a:r>
          </a:p>
          <a:p>
            <a:pPr algn="l"/>
            <a:r>
              <a:rPr lang="en-US" sz="1400" b="1" dirty="0" smtClean="0"/>
              <a:t>Mystery plays</a:t>
            </a:r>
            <a:endParaRPr lang="en-US" sz="1400" dirty="0" smtClean="0"/>
          </a:p>
          <a:p>
            <a:pPr algn="l"/>
            <a:r>
              <a:rPr lang="en-US" sz="1400" dirty="0" smtClean="0"/>
              <a:t>Short Medieval plays dramatising episodes from the Bible.</a:t>
            </a: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1" dirty="0" smtClean="0"/>
              <a:t>Pastoral</a:t>
            </a:r>
            <a:endParaRPr lang="en-US" sz="1400" dirty="0" smtClean="0"/>
          </a:p>
          <a:p>
            <a:pPr algn="l"/>
            <a:r>
              <a:rPr lang="en-US" sz="1400" dirty="0" smtClean="0"/>
              <a:t>Traditionally a type of poetry dealing with shepherds and country life, but extended to include pastoral drama and prose </a:t>
            </a:r>
          </a:p>
          <a:p>
            <a:pPr algn="l"/>
            <a:r>
              <a:rPr lang="en-US" sz="1400" dirty="0" smtClean="0"/>
              <a:t>fiction in the Renaissance. The representation of rural life is typically idealised, rather than realistic. Traditionally, </a:t>
            </a:r>
          </a:p>
          <a:p>
            <a:pPr algn="l"/>
            <a:r>
              <a:rPr lang="en-US" sz="1400" dirty="0" smtClean="0"/>
              <a:t>pastoral was the humblest poetic genre, but there was a classical tradition of  using it to comment covertly on political </a:t>
            </a:r>
          </a:p>
          <a:p>
            <a:pPr algn="l"/>
            <a:r>
              <a:rPr lang="en-US" sz="1400" dirty="0" smtClean="0"/>
              <a:t>issues, and a Christian tradition of equating shepherds with Christ and his ministers. The latter led some Medieval and </a:t>
            </a:r>
          </a:p>
          <a:p>
            <a:pPr algn="l"/>
            <a:r>
              <a:rPr lang="en-US" sz="1400" dirty="0" smtClean="0"/>
              <a:t>Renaissance authors to use pastoral as a vehicle for ecclesiastical satire.</a:t>
            </a:r>
          </a:p>
          <a:p>
            <a:pPr algn="l"/>
            <a:r>
              <a:rPr lang="en-US" sz="1400" b="1" dirty="0" smtClean="0"/>
              <a:t>Pathetic  fallacy</a:t>
            </a:r>
            <a:endParaRPr lang="en-US" sz="1400" dirty="0" smtClean="0"/>
          </a:p>
          <a:p>
            <a:pPr algn="l"/>
            <a:r>
              <a:rPr lang="en-US" sz="1400" dirty="0" smtClean="0"/>
              <a:t>The attribution of human feelings to inanimate objects or animals.</a:t>
            </a:r>
          </a:p>
          <a:p>
            <a:pPr algn="l"/>
            <a:r>
              <a:rPr lang="en-US" sz="1400" b="1" dirty="0" smtClean="0"/>
              <a:t>Petrarchan</a:t>
            </a:r>
            <a:endParaRPr lang="en-US" sz="1400" dirty="0" smtClean="0"/>
          </a:p>
          <a:p>
            <a:pPr algn="l"/>
            <a:r>
              <a:rPr lang="en-US" sz="1400" dirty="0" smtClean="0"/>
              <a:t>A poetic mode that takes its name from Italian poet Francesco Petrarch (1303–74). As well as establishing a fashion for </a:t>
            </a:r>
          </a:p>
          <a:p>
            <a:pPr algn="l"/>
            <a:r>
              <a:rPr lang="en-US" sz="1400" dirty="0" smtClean="0"/>
              <a:t>sonnets, Petrarch’s poems have a number of recurrent features, which were widely imitated. These include a</a:t>
            </a:r>
          </a:p>
          <a:p>
            <a:pPr algn="l"/>
            <a:r>
              <a:rPr lang="en-US" sz="1400" dirty="0" smtClean="0"/>
              <a:t> preoccupation with a beautiful but distant mistress and the use of antitheses to describe the extremity</a:t>
            </a:r>
          </a:p>
          <a:p>
            <a:pPr algn="l"/>
            <a:r>
              <a:rPr lang="en-US" sz="1400" dirty="0" smtClean="0"/>
              <a:t>of the poet’s love.</a:t>
            </a:r>
          </a:p>
          <a:p>
            <a:pPr algn="l"/>
            <a:r>
              <a:rPr lang="en-US" sz="1400" b="1" dirty="0" smtClean="0"/>
              <a:t>Protestantism</a:t>
            </a:r>
            <a:endParaRPr lang="en-US" sz="1400" dirty="0" smtClean="0"/>
          </a:p>
          <a:p>
            <a:pPr algn="l"/>
            <a:r>
              <a:rPr lang="en-US" sz="1400" dirty="0" smtClean="0"/>
              <a:t>The name given to the Christian churches which broke away from the Catholic Church of Rome during the sixteenth-</a:t>
            </a:r>
          </a:p>
          <a:p>
            <a:pPr algn="l"/>
            <a:r>
              <a:rPr lang="en-US" sz="1400" dirty="0" smtClean="0"/>
              <a:t>Century Reformation</a:t>
            </a: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400" b="1" dirty="0" smtClean="0"/>
          </a:p>
          <a:p>
            <a:pPr algn="l"/>
            <a:r>
              <a:rPr lang="en-US" sz="1400" b="1" dirty="0" smtClean="0"/>
              <a:t>Satire</a:t>
            </a:r>
            <a:endParaRPr lang="en-US" sz="1400" dirty="0" smtClean="0"/>
          </a:p>
          <a:p>
            <a:pPr algn="l"/>
            <a:r>
              <a:rPr lang="en-US" sz="1400" dirty="0" smtClean="0"/>
              <a:t>Refers to literature which attacks contemporary individuals or social vices.</a:t>
            </a:r>
          </a:p>
          <a:p>
            <a:pPr algn="l"/>
            <a:r>
              <a:rPr lang="en-US" sz="1400" b="1" dirty="0" smtClean="0"/>
              <a:t>Senecan style</a:t>
            </a:r>
            <a:endParaRPr lang="en-US" sz="1400" dirty="0" smtClean="0"/>
          </a:p>
          <a:p>
            <a:pPr algn="l"/>
            <a:r>
              <a:rPr lang="en-US" sz="1400" dirty="0" smtClean="0"/>
              <a:t>A curt prose style, characterised by the terseness and brevity of its clauses, named after Roman author, Seneca (c. 4bc-</a:t>
            </a:r>
          </a:p>
          <a:p>
            <a:pPr algn="l"/>
            <a:r>
              <a:rPr lang="en-US" sz="1400" dirty="0" smtClean="0"/>
              <a:t>ad 65), upon whose writing it was modelled.</a:t>
            </a:r>
          </a:p>
          <a:p>
            <a:pPr algn="l"/>
            <a:r>
              <a:rPr lang="en-US" sz="1400" b="1" dirty="0" smtClean="0"/>
              <a:t>Sonnet</a:t>
            </a:r>
            <a:endParaRPr lang="en-US" sz="1400" dirty="0" smtClean="0"/>
          </a:p>
          <a:p>
            <a:pPr algn="l"/>
            <a:r>
              <a:rPr lang="en-US" sz="1400" dirty="0" smtClean="0"/>
              <a:t>A lyric poem consisting of fourteen lines, usually written in iambic pentameter. The genre was popularised by Italian poet</a:t>
            </a:r>
          </a:p>
          <a:p>
            <a:pPr algn="l"/>
            <a:r>
              <a:rPr lang="en-US" sz="1400" dirty="0" smtClean="0"/>
              <a:t> Francesco Petrarch. There are two main types of sonnet in the Renaissance: Italian (or Petrarchan) sonnets, which are </a:t>
            </a:r>
          </a:p>
          <a:p>
            <a:pPr algn="l"/>
            <a:r>
              <a:rPr lang="en-US" sz="1400" dirty="0" smtClean="0"/>
              <a:t>divided into an octave and a sestet, rhyming abbaabba cdecde, and English (or Shakespearean) sonnets, divided into</a:t>
            </a:r>
          </a:p>
          <a:p>
            <a:pPr algn="l"/>
            <a:r>
              <a:rPr lang="en-US" sz="1400" dirty="0" smtClean="0"/>
              <a:t>  three quatrains and a couplet, rhyming abab cdcd efef gg.</a:t>
            </a:r>
          </a:p>
          <a:p>
            <a:pPr algn="l"/>
            <a:r>
              <a:rPr lang="en-US" sz="1400" b="1" dirty="0" smtClean="0"/>
              <a:t>Stuart</a:t>
            </a:r>
            <a:endParaRPr lang="en-US" sz="1400" dirty="0" smtClean="0"/>
          </a:p>
          <a:p>
            <a:pPr algn="l"/>
            <a:r>
              <a:rPr lang="en-US" sz="1400" dirty="0" smtClean="0"/>
              <a:t>Of, or relating, to the reign of the Stuart royal family in Scotland (1371 –1714) and Britain (1603–49, 1660–1714).</a:t>
            </a:r>
          </a:p>
          <a:p>
            <a:pPr algn="l"/>
            <a:r>
              <a:rPr lang="en-US" sz="1400" b="1" dirty="0" smtClean="0"/>
              <a:t>Tragedy</a:t>
            </a:r>
            <a:endParaRPr lang="en-US" sz="1400" dirty="0" smtClean="0"/>
          </a:p>
          <a:p>
            <a:pPr algn="l"/>
            <a:r>
              <a:rPr lang="en-US" sz="1400" dirty="0" smtClean="0"/>
              <a:t>A serious play about the downfall of a (usually elite) protagonist, often ending with his or her death.</a:t>
            </a:r>
          </a:p>
          <a:p>
            <a:pPr algn="l"/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Glossary of Literary Terms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400" b="1" dirty="0" smtClean="0"/>
          </a:p>
          <a:p>
            <a:pPr algn="l"/>
            <a:r>
              <a:rPr lang="en-US" sz="1400" b="1" dirty="0" smtClean="0"/>
              <a:t>Tragicomedy</a:t>
            </a:r>
            <a:endParaRPr lang="en-US" sz="1400" dirty="0" smtClean="0"/>
          </a:p>
          <a:p>
            <a:pPr algn="l"/>
            <a:r>
              <a:rPr lang="en-US" sz="1400" dirty="0" smtClean="0"/>
              <a:t>A play which combines elements of comedy and tragedy. Renaissance tragicomedies are often serious in tone and </a:t>
            </a:r>
          </a:p>
          <a:p>
            <a:pPr algn="l"/>
            <a:r>
              <a:rPr lang="en-US" sz="1400" dirty="0" smtClean="0"/>
              <a:t>Subject matter but generally avoid extreme suffering or death, and end ‘happily’.</a:t>
            </a:r>
          </a:p>
          <a:p>
            <a:pPr algn="l"/>
            <a:r>
              <a:rPr lang="en-US" sz="1400" dirty="0" smtClean="0"/>
              <a:t>‘U</a:t>
            </a:r>
            <a:r>
              <a:rPr lang="en-US" sz="1400" b="1" dirty="0" smtClean="0"/>
              <a:t>nities’</a:t>
            </a:r>
            <a:endParaRPr lang="en-US" sz="1400" dirty="0" smtClean="0"/>
          </a:p>
          <a:p>
            <a:pPr algn="l"/>
            <a:r>
              <a:rPr lang="en-US" sz="1400" dirty="0" smtClean="0"/>
              <a:t>The classical dramatic theory derived from Aristotle which suggested that the action of  a play should be unified and</a:t>
            </a:r>
          </a:p>
          <a:p>
            <a:pPr algn="l"/>
            <a:r>
              <a:rPr lang="en-US" sz="1400" dirty="0" smtClean="0"/>
              <a:t> should take place in one location, over the course of  one day.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1317</Words>
  <Application>Microsoft Office PowerPoint</Application>
  <PresentationFormat>A4 Paper (210x297 mm)‎</PresentationFormat>
  <Paragraphs>143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Lecture 15</vt:lpstr>
      <vt:lpstr>Glossary of Literary Terms</vt:lpstr>
      <vt:lpstr>Glossary of Literary Terms</vt:lpstr>
      <vt:lpstr>Glossary of Literary Terms</vt:lpstr>
      <vt:lpstr>Glossary of Literary Terms</vt:lpstr>
      <vt:lpstr>Glossary of Literary Terms</vt:lpstr>
      <vt:lpstr>Glossary of Literary Terms</vt:lpstr>
      <vt:lpstr>Glossary of Literary Terms</vt:lpstr>
      <vt:lpstr>Glossary of Literary Terms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112</cp:revision>
  <dcterms:created xsi:type="dcterms:W3CDTF">2009-10-14T19:14:34Z</dcterms:created>
  <dcterms:modified xsi:type="dcterms:W3CDTF">2011-05-06T13:20:22Z</dcterms:modified>
</cp:coreProperties>
</file>