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8" r:id="rId2"/>
    <p:sldId id="257" r:id="rId3"/>
    <p:sldId id="295" r:id="rId4"/>
    <p:sldId id="296" r:id="rId5"/>
    <p:sldId id="301" r:id="rId6"/>
    <p:sldId id="300" r:id="rId7"/>
    <p:sldId id="304" r:id="rId8"/>
    <p:sldId id="290" r:id="rId9"/>
    <p:sldId id="289" r:id="rId10"/>
    <p:sldId id="291" r:id="rId11"/>
    <p:sldId id="292" r:id="rId12"/>
    <p:sldId id="305"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السابعة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7- تواضعه صلى الله عليه وسلم : </a:t>
            </a:r>
            <a:endParaRPr lang="en-US" sz="3600" b="1" dirty="0"/>
          </a:p>
        </p:txBody>
      </p:sp>
      <p:sp>
        <p:nvSpPr>
          <p:cNvPr id="7171" name="Text Placeholder 5"/>
          <p:cNvSpPr>
            <a:spLocks noGrp="1"/>
          </p:cNvSpPr>
          <p:nvPr>
            <p:ph idx="1"/>
          </p:nvPr>
        </p:nvSpPr>
        <p:spPr>
          <a:xfrm>
            <a:off x="-76200" y="1447800"/>
            <a:ext cx="9753600" cy="4525963"/>
          </a:xfrm>
        </p:spPr>
        <p:txBody>
          <a:bodyPr/>
          <a:lstStyle/>
          <a:p>
            <a:pPr algn="just" rtl="1"/>
            <a:r>
              <a:rPr lang="ar-SA" sz="2000" b="1" dirty="0" smtClean="0">
                <a:cs typeface="+mn-cs"/>
              </a:rPr>
              <a:t>كان النبي صلى </a:t>
            </a:r>
            <a:r>
              <a:rPr lang="ar-SA" sz="2000" b="1" dirty="0" smtClean="0">
                <a:cs typeface="+mn-cs"/>
              </a:rPr>
              <a:t>الله عليه وسلم يجيب دعوة الحر والعبد والغني </a:t>
            </a:r>
            <a:r>
              <a:rPr lang="ar-SA" sz="2000" b="1" dirty="0" smtClean="0">
                <a:cs typeface="+mn-cs"/>
              </a:rPr>
              <a:t>والفقير, </a:t>
            </a:r>
            <a:r>
              <a:rPr lang="ar-SA" sz="2000" b="1" dirty="0" smtClean="0">
                <a:cs typeface="+mn-cs"/>
              </a:rPr>
              <a:t>ويعود المرضى في أقصى المدينة ويقبل عذر المعتذر.</a:t>
            </a:r>
            <a:r>
              <a:rPr lang="ar-SA" sz="2000" b="1" dirty="0" smtClean="0"/>
              <a:t> </a:t>
            </a:r>
            <a:r>
              <a:rPr lang="ar-SA" sz="2000" b="1" dirty="0" smtClean="0"/>
              <a:t>فقد روي أن النبي </a:t>
            </a:r>
            <a:r>
              <a:rPr lang="ar-SA" sz="2000" b="1" dirty="0" smtClean="0"/>
              <a:t>صلى الله عليه وسلم </a:t>
            </a:r>
            <a:r>
              <a:rPr lang="ar-SA" sz="2000" b="1" dirty="0" smtClean="0"/>
              <a:t>أتي برجل </a:t>
            </a:r>
            <a:r>
              <a:rPr lang="ar-SA" sz="2000" b="1" dirty="0" smtClean="0"/>
              <a:t>ترتعد فرائصه. قال: </a:t>
            </a:r>
            <a:r>
              <a:rPr lang="ar-SA" sz="2000" b="1" dirty="0" smtClean="0"/>
              <a:t>فقال </a:t>
            </a:r>
            <a:r>
              <a:rPr lang="ar-SA" sz="2000" b="1" dirty="0" smtClean="0"/>
              <a:t>له: </a:t>
            </a:r>
            <a:r>
              <a:rPr lang="ar-SA" sz="2000" b="1" dirty="0" smtClean="0"/>
              <a:t>هون عليك فإنما أنا </a:t>
            </a:r>
            <a:r>
              <a:rPr lang="ar-SA" sz="2000" b="1" dirty="0" smtClean="0"/>
              <a:t>ابن </a:t>
            </a:r>
            <a:r>
              <a:rPr lang="ar-SA" sz="2000" b="1" dirty="0" smtClean="0"/>
              <a:t>امرأة من </a:t>
            </a:r>
            <a:r>
              <a:rPr lang="ar-SA" sz="2000" b="1" dirty="0" smtClean="0"/>
              <a:t>قريش, </a:t>
            </a:r>
            <a:r>
              <a:rPr lang="ar-SA" sz="2000" b="1" dirty="0" smtClean="0"/>
              <a:t>كانت تأكل القديد في هذه البطحاء). ثم تلا جرير بن عبد الله </a:t>
            </a:r>
            <a:r>
              <a:rPr lang="ar-SA" sz="2000" b="1" dirty="0" err="1" smtClean="0"/>
              <a:t>البجلي</a:t>
            </a:r>
            <a:r>
              <a:rPr lang="ar-SA" sz="2000" b="1" dirty="0" smtClean="0"/>
              <a:t> </a:t>
            </a:r>
            <a:r>
              <a:rPr lang="ar-SA" sz="2000" b="1" dirty="0" smtClean="0"/>
              <a:t>راوي الحديث {وما </a:t>
            </a:r>
            <a:r>
              <a:rPr lang="ar-SA" sz="2000" b="1" dirty="0" smtClean="0"/>
              <a:t>أنت عليهم بجبار فذكر بالقرآن من يخاف وعيد} وعن أنس بن مالك رضي الله عنه قال * كان رسول الله صلى الله عليه وسلم يعود المريض ويتبع الجنائز ويجيب دعوة المملوك ويركب الحمار ولقد كان يوم خيبر ويوم قريظة على حمار خطامه حبل من ليف وتحته أكاف من </a:t>
            </a:r>
            <a:r>
              <a:rPr lang="ar-SA" sz="2000" b="1" dirty="0" smtClean="0"/>
              <a:t>ليف* </a:t>
            </a:r>
            <a:r>
              <a:rPr lang="ar-SA" sz="2000" b="1" dirty="0" smtClean="0"/>
              <a:t>وعن أبي أمامة بن سهل بن حنيف عن أبيه رضي الله عنه قال * كان رسول الله صلى الله عليه وسلم يأتي ضعفاء المسلمين ويزورهم ويعود مرضاهم ويشهد جنائزهم.</a:t>
            </a:r>
          </a:p>
          <a:p>
            <a:pPr algn="just" rtl="1"/>
            <a:r>
              <a:rPr lang="ar-SA" sz="2000" b="1" dirty="0" smtClean="0">
                <a:cs typeface="+mn-cs"/>
              </a:rPr>
              <a:t> وكان صلى الله عليه وسلم ينهى عن مدحه وإلقاء الألقاب عليه، ويقول: (لا تطروني كما أطرت النصارى ابن مريم، إنما أنا عبدٌ فقولوا عبد الله ورسوله), ويقول: (لو أُهدي إليَّ كراعٌ لقبلتُ ولو دُعيت عليه لأجبت), ويحذر من </a:t>
            </a:r>
            <a:r>
              <a:rPr lang="ar-SA" sz="2000" b="1" dirty="0" smtClean="0">
                <a:cs typeface="+mn-cs"/>
              </a:rPr>
              <a:t>الكِبْر </a:t>
            </a:r>
            <a:r>
              <a:rPr lang="ar-SA" sz="2000" b="1" dirty="0" smtClean="0">
                <a:cs typeface="+mn-cs"/>
              </a:rPr>
              <a:t>فيقول: (لا يدخل في الجنة من كان في قلبه مثقال ذرةٍ من </a:t>
            </a:r>
            <a:r>
              <a:rPr lang="ar-SA" sz="2000" b="1" dirty="0" smtClean="0">
                <a:cs typeface="+mn-cs"/>
              </a:rPr>
              <a:t>كِبر</a:t>
            </a:r>
            <a:r>
              <a:rPr lang="ar-SA" sz="2000" b="1" dirty="0" smtClean="0">
                <a:cs typeface="+mn-cs"/>
              </a:rPr>
              <a:t>), ومن تواضعه صلى الله عليه وسلم أنه كان يدعى إلى خبز الشعير والإهالة السنخة </a:t>
            </a:r>
            <a:r>
              <a:rPr lang="ar-SA" sz="2000" b="1" dirty="0" smtClean="0">
                <a:cs typeface="+mn-cs"/>
              </a:rPr>
              <a:t>فيجيب. </a:t>
            </a:r>
            <a:r>
              <a:rPr lang="ar-SA" sz="2000" b="1" dirty="0" smtClean="0">
                <a:cs typeface="+mn-cs"/>
              </a:rPr>
              <a:t>والإهالة السنخة: تعني الدهن الجامد المتغير الريح من </a:t>
            </a:r>
            <a:r>
              <a:rPr lang="ar-SA" sz="2000" b="1" dirty="0" smtClean="0">
                <a:cs typeface="+mn-cs"/>
              </a:rPr>
              <a:t>طول </a:t>
            </a:r>
            <a:r>
              <a:rPr lang="ar-SA" sz="2000" b="1" dirty="0" smtClean="0">
                <a:cs typeface="+mn-cs"/>
              </a:rPr>
              <a:t>المكث.</a:t>
            </a:r>
            <a:r>
              <a:rPr lang="en-GB" sz="2000" b="1" dirty="0" smtClean="0">
                <a:cs typeface="+mn-cs"/>
              </a:rPr>
              <a:t>  </a:t>
            </a:r>
            <a:r>
              <a:rPr lang="en-US" sz="2000" b="1" dirty="0" smtClean="0">
                <a:cs typeface="+mn-cs"/>
              </a:rPr>
              <a:t>     </a:t>
            </a:r>
            <a:r>
              <a:rPr lang="en-GB" sz="2000" b="1" dirty="0" smtClean="0">
                <a:cs typeface="+mn-cs"/>
              </a:rPr>
              <a:t>  </a:t>
            </a:r>
            <a:r>
              <a:rPr lang="ar-SA" sz="2000" b="1" dirty="0" smtClean="0">
                <a:cs typeface="+mn-cs"/>
              </a:rPr>
              <a:t>وعن أنس أن خياطاً دعا النبي {صلى الله عليه وسلم} لطعام صنعه قال أنس فذهبت مع رسول الله {صلى الله عليه وسلم} إلى ذلك الطعام فقرب إلى رسول الله {صلى الله عليه وسلم} خبزاً من شعير ومرقاً فيه دباء وقديدٌ قال أنس فرأيت رسول الله يتتبع الدباء من حوالي الصحفة.</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8- زهده صلى الله عليه وسلم: </a:t>
            </a:r>
            <a:endParaRPr lang="en-US" b="1" dirty="0"/>
          </a:p>
        </p:txBody>
      </p:sp>
      <p:sp>
        <p:nvSpPr>
          <p:cNvPr id="7171" name="Text Placeholder 5"/>
          <p:cNvSpPr>
            <a:spLocks noGrp="1"/>
          </p:cNvSpPr>
          <p:nvPr>
            <p:ph idx="1"/>
          </p:nvPr>
        </p:nvSpPr>
        <p:spPr>
          <a:xfrm>
            <a:off x="0" y="1600200"/>
            <a:ext cx="9906000" cy="4525963"/>
          </a:xfrm>
        </p:spPr>
        <p:txBody>
          <a:bodyPr/>
          <a:lstStyle/>
          <a:p>
            <a:pPr algn="just" rtl="1"/>
            <a:r>
              <a:rPr lang="ar-SA" sz="2200" b="1" dirty="0" smtClean="0">
                <a:cs typeface="+mn-cs"/>
              </a:rPr>
              <a:t>كان صلى الله عليه وسلم أزهد الناس في الدنيا وأرغبهم في </a:t>
            </a:r>
            <a:r>
              <a:rPr lang="ar-SA" sz="2200" b="1" dirty="0" smtClean="0">
                <a:cs typeface="+mn-cs"/>
              </a:rPr>
              <a:t>الآخرة, </a:t>
            </a:r>
            <a:r>
              <a:rPr lang="ar-SA" sz="2200" b="1" dirty="0" smtClean="0">
                <a:cs typeface="+mn-cs"/>
              </a:rPr>
              <a:t>خيره الله تعالى بين أن يكون </a:t>
            </a:r>
            <a:r>
              <a:rPr lang="ar-SA" sz="2200" b="1" dirty="0" smtClean="0">
                <a:cs typeface="+mn-cs"/>
              </a:rPr>
              <a:t>ملكاً نبياً </a:t>
            </a:r>
            <a:r>
              <a:rPr lang="ar-SA" sz="2200" b="1" dirty="0" smtClean="0">
                <a:cs typeface="+mn-cs"/>
              </a:rPr>
              <a:t>أو يكون </a:t>
            </a:r>
            <a:r>
              <a:rPr lang="ar-SA" sz="2200" b="1" dirty="0" smtClean="0">
                <a:cs typeface="+mn-cs"/>
              </a:rPr>
              <a:t>عبداً نبياً </a:t>
            </a:r>
            <a:r>
              <a:rPr lang="ar-SA" sz="2200" b="1" dirty="0" smtClean="0">
                <a:cs typeface="+mn-cs"/>
              </a:rPr>
              <a:t>فاختار أن يكون </a:t>
            </a:r>
            <a:r>
              <a:rPr lang="ar-SA" sz="2200" b="1" dirty="0" smtClean="0">
                <a:cs typeface="+mn-cs"/>
              </a:rPr>
              <a:t>عبداً نبياً. </a:t>
            </a:r>
            <a:r>
              <a:rPr lang="ar-SA" sz="2200" b="1" dirty="0" smtClean="0">
                <a:cs typeface="+mn-cs"/>
              </a:rPr>
              <a:t>كان ينامُ على الفراش تارة، وعلى الحصير تارة، وعلى الأرض تارة، وعلى السرير تارة. قال أنس بن مالك رضي الله عنه : ( دخل عمر وناس من الصحابة فانحرف النبي صلى الله عليه وسلم فرأى عمر أثر الشريط في جنبه فبكى فقال النبي صلى الله عليه وسلم: ما يبكيك يا </a:t>
            </a:r>
            <a:r>
              <a:rPr lang="ar-SA" sz="2200" b="1" dirty="0" smtClean="0">
                <a:cs typeface="+mn-cs"/>
              </a:rPr>
              <a:t>عمر؟ </a:t>
            </a:r>
            <a:r>
              <a:rPr lang="ar-SA" sz="2200" b="1" dirty="0" smtClean="0">
                <a:cs typeface="+mn-cs"/>
              </a:rPr>
              <a:t>قال: ومالي لا أبكي وكسرى وقيصر يعيشان فيما يعيشان فيه من الدنيا وأنت على الحال الذي </a:t>
            </a:r>
            <a:r>
              <a:rPr lang="ar-SA" sz="2200" b="1" dirty="0" smtClean="0">
                <a:cs typeface="+mn-cs"/>
              </a:rPr>
              <a:t>أرى. </a:t>
            </a:r>
            <a:r>
              <a:rPr lang="ar-SA" sz="2200" b="1" dirty="0" smtClean="0">
                <a:cs typeface="+mn-cs"/>
              </a:rPr>
              <a:t>فقال يا عمر: أما ترضى أن تكون لهم الدنيا ولنا </a:t>
            </a:r>
            <a:r>
              <a:rPr lang="ar-SA" sz="2200" b="1" dirty="0" smtClean="0">
                <a:cs typeface="+mn-cs"/>
              </a:rPr>
              <a:t>الآخرة؟! </a:t>
            </a:r>
            <a:r>
              <a:rPr lang="ar-SA" sz="2200" b="1" dirty="0" smtClean="0">
                <a:cs typeface="+mn-cs"/>
              </a:rPr>
              <a:t>قال : بلى. قال: هو كذلك.</a:t>
            </a:r>
          </a:p>
          <a:p>
            <a:pPr algn="just" rtl="1"/>
            <a:r>
              <a:rPr lang="ar-SA" sz="2200" b="1" dirty="0" smtClean="0">
                <a:cs typeface="+mn-cs"/>
              </a:rPr>
              <a:t>وكان من زهده صلى الله عليه وسلم وقلة ما بيده أن النار </a:t>
            </a:r>
            <a:r>
              <a:rPr lang="ar-SA" sz="2200" b="1" dirty="0" smtClean="0">
                <a:cs typeface="+mn-cs"/>
              </a:rPr>
              <a:t>لم تكن </a:t>
            </a:r>
            <a:r>
              <a:rPr lang="ar-SA" sz="2200" b="1" dirty="0" smtClean="0">
                <a:cs typeface="+mn-cs"/>
              </a:rPr>
              <a:t>توقد في بيته في الشهر والشهرين, فعن عائشة ـ رضي الله عنها ـ أنها كانت تقول لعروة بن الزبير: والله يا ابن أختي كنا لننظر إلى الهلال ثم الهـلال ثـلاثة أهله في شهرين ما أوقـد في أبيـات رسـول الله صلى الله عليه وسلم نار، قلت: يا خالة فما كان عيشكم؟ قالت: الأسودان ـ التمر والماء ـ). </a:t>
            </a:r>
          </a:p>
          <a:p>
            <a:pPr algn="just" rtl="1"/>
            <a:r>
              <a:rPr lang="ar-SA" sz="2200" b="1" dirty="0" smtClean="0">
                <a:cs typeface="+mn-cs"/>
              </a:rPr>
              <a:t>وعن ابن عباس رضي الله </a:t>
            </a:r>
            <a:r>
              <a:rPr lang="ar-SA" sz="2200" b="1" dirty="0" smtClean="0">
                <a:cs typeface="+mn-cs"/>
              </a:rPr>
              <a:t>عنهما </a:t>
            </a:r>
            <a:r>
              <a:rPr lang="ar-SA" sz="2200" b="1" dirty="0" smtClean="0">
                <a:cs typeface="+mn-cs"/>
              </a:rPr>
              <a:t>قال: (كان النبي صلى الله عليه وسلم يبيت الليالي المتتابعة طاوياً وأهله لا يجدون عشاءاً، وكان أكثر خبزهم الشعير</a:t>
            </a:r>
            <a:r>
              <a:rPr lang="ar-SA" sz="2200" b="1" dirty="0" smtClean="0">
                <a:cs typeface="+mn-cs"/>
              </a:rPr>
              <a:t>).</a:t>
            </a:r>
            <a:r>
              <a:rPr lang="ar-SA" sz="2200" b="1" dirty="0" smtClean="0">
                <a:cs typeface="+mn-cs"/>
              </a:rPr>
              <a:t> </a:t>
            </a:r>
            <a:r>
              <a:rPr lang="ar-SA" sz="2200" b="1" dirty="0" smtClean="0">
                <a:cs typeface="+mn-cs"/>
              </a:rPr>
              <a:t>و</a:t>
            </a:r>
            <a:r>
              <a:rPr lang="ar-SA" sz="2200" b="1" dirty="0" smtClean="0">
                <a:cs typeface="+mn-cs"/>
              </a:rPr>
              <a:t>عن </a:t>
            </a:r>
            <a:r>
              <a:rPr lang="ar-SA" sz="2200" b="1" dirty="0" smtClean="0">
                <a:cs typeface="+mn-cs"/>
              </a:rPr>
              <a:t>أنس </a:t>
            </a:r>
            <a:r>
              <a:rPr lang="ar-SA" sz="2200" b="1" dirty="0" smtClean="0">
                <a:cs typeface="+mn-cs"/>
              </a:rPr>
              <a:t>أن النبي </a:t>
            </a:r>
            <a:r>
              <a:rPr lang="ar-SA" sz="1800" b="1" dirty="0" smtClean="0">
                <a:cs typeface="+mn-cs"/>
              </a:rPr>
              <a:t>صلى </a:t>
            </a:r>
            <a:r>
              <a:rPr lang="ar-SA" sz="1800" b="1" dirty="0" smtClean="0">
                <a:cs typeface="+mn-cs"/>
              </a:rPr>
              <a:t>الله عليه وسلم </a:t>
            </a:r>
            <a:r>
              <a:rPr lang="ar-SA" sz="2200" b="1" dirty="0" smtClean="0">
                <a:cs typeface="+mn-cs"/>
              </a:rPr>
              <a:t>لم يكن </a:t>
            </a:r>
            <a:r>
              <a:rPr lang="ar-SA" sz="2200" b="1" dirty="0" smtClean="0">
                <a:cs typeface="+mn-cs"/>
              </a:rPr>
              <a:t>يدخر شيئا لغد.</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9-</a:t>
            </a:r>
            <a:r>
              <a:rPr lang="ar-SA" dirty="0" smtClean="0"/>
              <a:t> </a:t>
            </a:r>
            <a:r>
              <a:rPr lang="ar-SA" b="1" dirty="0" smtClean="0"/>
              <a:t>صبر النبي صلى الله عليه وسلم:</a:t>
            </a:r>
            <a:endParaRPr lang="en-US" dirty="0"/>
          </a:p>
        </p:txBody>
      </p:sp>
      <p:sp>
        <p:nvSpPr>
          <p:cNvPr id="7171" name="Text Placeholder 5"/>
          <p:cNvSpPr>
            <a:spLocks noGrp="1"/>
          </p:cNvSpPr>
          <p:nvPr>
            <p:ph idx="1"/>
          </p:nvPr>
        </p:nvSpPr>
        <p:spPr>
          <a:xfrm>
            <a:off x="0" y="1371600"/>
            <a:ext cx="9753600" cy="5029200"/>
          </a:xfrm>
        </p:spPr>
        <p:txBody>
          <a:bodyPr/>
          <a:lstStyle/>
          <a:p>
            <a:pPr algn="just" rtl="1"/>
            <a:r>
              <a:rPr lang="ar-SA" sz="2100" b="1" dirty="0" smtClean="0"/>
              <a:t>كان النبي صلى الله عليه وسلم يصبر على الأذى </a:t>
            </a:r>
            <a:r>
              <a:rPr lang="ar-SA" sz="2100" b="1" dirty="0" smtClean="0"/>
              <a:t>في </a:t>
            </a:r>
            <a:r>
              <a:rPr lang="ar-SA" sz="2100" b="1" dirty="0" smtClean="0"/>
              <a:t>حق نفسه, </a:t>
            </a:r>
            <a:r>
              <a:rPr lang="ar-SA" sz="2100" b="1" dirty="0" smtClean="0"/>
              <a:t>وأما إذا </a:t>
            </a:r>
            <a:r>
              <a:rPr lang="ar-SA" sz="2100" b="1" dirty="0" smtClean="0"/>
              <a:t>انتهكت </a:t>
            </a:r>
            <a:r>
              <a:rPr lang="ar-SA" sz="2100" b="1" dirty="0" smtClean="0"/>
              <a:t>حدود</a:t>
            </a:r>
            <a:r>
              <a:rPr lang="ar-SA" sz="2100" b="1" dirty="0" smtClean="0"/>
              <a:t> الله فلم يكن يقوم لغضبه شيء. </a:t>
            </a:r>
            <a:r>
              <a:rPr lang="ar-SA" sz="2100" b="1" dirty="0" smtClean="0"/>
              <a:t>وهذه الشدة مع </a:t>
            </a:r>
            <a:r>
              <a:rPr lang="ar-SA" sz="2100" b="1" dirty="0" smtClean="0"/>
              <a:t>المنتهكين </a:t>
            </a:r>
            <a:r>
              <a:rPr lang="ar-SA" sz="2100" b="1" dirty="0" smtClean="0"/>
              <a:t>لحدود الله خير رادع لهم وفيها تحقيق للأمن والأمان.. قال تعالى: (مُّحَمَّدٌ رَّسُولُ اللَّهِ وَالَّذِينَ مَعَهُ أَشِدَّاء عَلَى الْكُفَّارِ رُحَمَاء بَيْنَهُمْ ) </a:t>
            </a:r>
            <a:r>
              <a:rPr lang="ar-SA" sz="2100" b="1" dirty="0" smtClean="0"/>
              <a:t>الفتح:29. </a:t>
            </a:r>
          </a:p>
          <a:p>
            <a:pPr algn="just" rtl="1"/>
            <a:r>
              <a:rPr lang="ar-SA" sz="2100" b="1" dirty="0" smtClean="0"/>
              <a:t>ومن صور صبر </a:t>
            </a:r>
            <a:r>
              <a:rPr lang="ar-SA" sz="2100" b="1" dirty="0" smtClean="0"/>
              <a:t>النبي صلى الله عليه وسلم أنه عندما اشتد الأذى به جاءه ملك الجبال يقول: يا محمد إن شئت أن أطبق عليهم الأخشبين، فقال النبي صلى الله عليه وسلم: بل أرجو أن يخرج الله من أصلابهم من يعبد الله وحده لا يشرك به شيئا، والأخشبان: جبلا مكة أبو قبيس وقعيقعان. </a:t>
            </a:r>
          </a:p>
          <a:p>
            <a:pPr algn="just" rtl="1"/>
            <a:r>
              <a:rPr lang="ar-SA" sz="2100" b="1" dirty="0" smtClean="0"/>
              <a:t>ومن ذلك ما رواه طارق </a:t>
            </a:r>
            <a:r>
              <a:rPr lang="ar-SA" sz="2100" b="1" dirty="0" err="1" smtClean="0"/>
              <a:t>المحاربي</a:t>
            </a:r>
            <a:r>
              <a:rPr lang="ar-SA" sz="2100" b="1" dirty="0" smtClean="0"/>
              <a:t> قال: رأيت رسول الله صلى الله عليه وسلم بسوق ذي المجاز فمر وعليه جبة له حمراء وهو ينادي بأعلى صوته: " يا أيها الناس! قولوا: لا إله إلا الله - تفلحوا" ، ورجل يتبعه بالحجارة وقد أدمى كعبيه وعرقوبيه وهو يقول: يا أيها الناس! لا تطيعوه فإنه كذاب؛ قلت: من هذا؟ قالوا: غلام من بني عبد المطلب، قلت: فمن هذا يتبعه يرميه؟ قالوا: هذا عمه عبد </a:t>
            </a:r>
            <a:r>
              <a:rPr lang="ar-SA" sz="2100" b="1" dirty="0" err="1" smtClean="0"/>
              <a:t>العزى</a:t>
            </a:r>
            <a:r>
              <a:rPr lang="ar-SA" sz="2100" b="1" dirty="0" smtClean="0"/>
              <a:t> أبو </a:t>
            </a:r>
            <a:r>
              <a:rPr lang="ar-SA" sz="2100" b="1" dirty="0" smtClean="0"/>
              <a:t>لهب.</a:t>
            </a:r>
          </a:p>
          <a:p>
            <a:pPr algn="just" rtl="1"/>
            <a:r>
              <a:rPr lang="ar-SA" sz="2100" b="1" dirty="0" smtClean="0"/>
              <a:t>عن الحارث بن الحارث </a:t>
            </a:r>
            <a:r>
              <a:rPr lang="ar-SA" sz="2100" b="1" dirty="0" err="1" smtClean="0"/>
              <a:t>الغامدي</a:t>
            </a:r>
            <a:r>
              <a:rPr lang="ar-SA" sz="2100" b="1" dirty="0" smtClean="0"/>
              <a:t> قال: حججت مع أبي فلما كنا بمنى إذا جماعة على رجل! فقلت: يا </a:t>
            </a:r>
            <a:r>
              <a:rPr lang="ar-SA" sz="2100" b="1" dirty="0" err="1" smtClean="0"/>
              <a:t>أبة</a:t>
            </a:r>
            <a:r>
              <a:rPr lang="ar-SA" sz="2100" b="1" dirty="0" smtClean="0"/>
              <a:t>! ما هذه الجماعة؟ فقال: هذا </a:t>
            </a:r>
            <a:r>
              <a:rPr lang="ar-SA" sz="2100" b="1" dirty="0" err="1" smtClean="0"/>
              <a:t>الصابيء</a:t>
            </a:r>
            <a:r>
              <a:rPr lang="ar-SA" sz="2100" b="1" dirty="0" smtClean="0"/>
              <a:t> الذي ترك دين قومه، ثم ذهب أبي حتى وقف عليهم على ناقته، فذهبت أنا حتى وقفت عليهم على ناقتي، فإذا </a:t>
            </a:r>
            <a:r>
              <a:rPr lang="ar-SA" sz="2100" b="1" dirty="0" err="1" smtClean="0"/>
              <a:t>به</a:t>
            </a:r>
            <a:r>
              <a:rPr lang="ar-SA" sz="2100" b="1" dirty="0" smtClean="0"/>
              <a:t> يحدثهم وهم يردون عليه، فلم يزل موقف أبي حتى تفرقوا عن </a:t>
            </a:r>
            <a:r>
              <a:rPr lang="ar-SA" sz="2100" b="1" dirty="0" err="1" smtClean="0"/>
              <a:t>ملال</a:t>
            </a:r>
            <a:r>
              <a:rPr lang="ar-SA" sz="2100" b="1" dirty="0" smtClean="0"/>
              <a:t> وارتفاع من النهار، وأقبلت جارية في يدها قدح فيه ماء ونحرها مكشوف، فقالوا: هذه بنته زينب، فناولته وهي تبكي، فقال: "خمري عليك نحرك يا بنية ! ولا </a:t>
            </a:r>
            <a:r>
              <a:rPr lang="ar-SA" sz="2100" b="1" dirty="0" err="1" smtClean="0"/>
              <a:t>تخافي</a:t>
            </a:r>
            <a:r>
              <a:rPr lang="ar-SA" sz="2100" b="1" dirty="0" smtClean="0"/>
              <a:t> على أبيك غلبة ولا ذلاً.</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10- مزاح النبي صلى الله عليه وسلم: </a:t>
            </a:r>
            <a:endParaRPr lang="en-US" b="1" dirty="0"/>
          </a:p>
        </p:txBody>
      </p:sp>
      <p:sp>
        <p:nvSpPr>
          <p:cNvPr id="7171" name="Text Placeholder 5"/>
          <p:cNvSpPr>
            <a:spLocks noGrp="1"/>
          </p:cNvSpPr>
          <p:nvPr>
            <p:ph idx="1"/>
          </p:nvPr>
        </p:nvSpPr>
        <p:spPr/>
        <p:txBody>
          <a:bodyPr/>
          <a:lstStyle/>
          <a:p>
            <a:pPr lvl="0" algn="just" rtl="1"/>
            <a:r>
              <a:rPr lang="ar-SA" sz="2000" b="1" dirty="0" smtClean="0">
                <a:cs typeface="+mn-cs"/>
              </a:rPr>
              <a:t>وكان من هديه صلى الله عليه وسلم أن </a:t>
            </a:r>
            <a:r>
              <a:rPr lang="ar-SA" sz="2000" b="1" dirty="0" smtClean="0">
                <a:cs typeface="+mn-cs"/>
              </a:rPr>
              <a:t>يمزح </a:t>
            </a:r>
            <a:r>
              <a:rPr lang="ar-SA" sz="2000" b="1" dirty="0" smtClean="0">
                <a:cs typeface="+mn-cs"/>
              </a:rPr>
              <a:t>ولكنه لا يقول إلا حقاً. مازح امرأة عجوزاً يوماً، فقال لها حين سألته فقالت: يا رسول الله! ادع الله أن يدخلني الجنة، فقال لها النبي صلى الله عليه وسلم : ( يا أُم فلان إن الجنة لا تدخلها عجوز، فولت تبكي، فقال: أخبروها أنها لا تدخلها وهي عجوز، إن الله تعالى يقول: {إِنّآ أَنشَأْنَاهُنّ إِنشَآءً * فَجَعَلْنَاهُنّ أَبْكَاراً * عُرُباً أَتْرَاباً} [ الواقعة 35 – 37 ] </a:t>
            </a:r>
          </a:p>
          <a:p>
            <a:pPr lvl="0" algn="just" rtl="1"/>
            <a:r>
              <a:rPr lang="ar-SA" sz="2000" b="1" dirty="0" smtClean="0">
                <a:cs typeface="+mn-cs"/>
              </a:rPr>
              <a:t>وعن أنس بن مالك رضي الله عنه (أنَّ رجلاً أتى رسولَ الله صلى الله عليه وسلم، فقال: يا رسولَ الله احمِلْنا على بعير. فقال أحْمِلُكُمْ على وَلَدِ الناقةِ. قال: وما نَصْنَع بولدِ الناقةِ ؟ فقال رسولُ الله صلى الله عليه وسلم: هل تَلِدُ الإبِلَ إلا النُّوقُ ؟). وقال : وسمعته يقول لامرأة : «زوُجكِ ، ذلك البياضُ في عينيه ؟ قالت: </a:t>
            </a:r>
            <a:r>
              <a:rPr lang="ar-SA" sz="2000" b="1" dirty="0" err="1" smtClean="0">
                <a:cs typeface="+mn-cs"/>
              </a:rPr>
              <a:t>عَقْرَى</a:t>
            </a:r>
            <a:r>
              <a:rPr lang="ar-SA" sz="2000" b="1" dirty="0" smtClean="0">
                <a:cs typeface="+mn-cs"/>
              </a:rPr>
              <a:t>، ومتى رأيتَه ؟ قال : وهل من عين إلا وفيها بياض». </a:t>
            </a:r>
          </a:p>
          <a:p>
            <a:pPr lvl="0" algn="just" rtl="1"/>
            <a:r>
              <a:rPr lang="ar-SA" sz="2000" b="1" dirty="0" smtClean="0">
                <a:cs typeface="+mn-cs"/>
              </a:rPr>
              <a:t>و</a:t>
            </a:r>
            <a:r>
              <a:rPr lang="ar-SA" sz="2000" b="1" dirty="0" smtClean="0">
                <a:cs typeface="Arial" pitchFamily="34" charset="0"/>
              </a:rPr>
              <a:t>عن أنس بن مالك أن رجلا من أهل البادية يقال له : زاهر بن حرام كان يهدي إلى النبي صلى الله عليه و سلم الهدية فيجهزه رسول الله صلى الله عليه و سلم إذا أراد أن يخرج فقال رسول الله صلى الله عليه و سلم : ( إن زاهرا بادينا ونحن حاضروه ) قال : فأتاه النبي صلى الله عليه و سلم وهو يبيع متاعه فاحتضنه من خلفه والرجل لا يبصره فقال : أرسلني من هذا ؟ فالتفت إليه فلما عرف أنه النبي صلى الله عليه </a:t>
            </a:r>
            <a:r>
              <a:rPr lang="ar-SA" sz="2000" b="1" dirty="0" err="1" smtClean="0">
                <a:cs typeface="Arial" pitchFamily="34" charset="0"/>
              </a:rPr>
              <a:t>و</a:t>
            </a:r>
            <a:r>
              <a:rPr lang="ar-SA" sz="2000" b="1" dirty="0" smtClean="0">
                <a:cs typeface="Arial" pitchFamily="34" charset="0"/>
              </a:rPr>
              <a:t> سلم جعل </a:t>
            </a:r>
            <a:r>
              <a:rPr lang="ar-SA" sz="2000" b="1" dirty="0" err="1" smtClean="0">
                <a:cs typeface="Arial" pitchFamily="34" charset="0"/>
              </a:rPr>
              <a:t>يلزق</a:t>
            </a:r>
            <a:r>
              <a:rPr lang="ar-SA" sz="2000" b="1" dirty="0" smtClean="0">
                <a:cs typeface="Arial" pitchFamily="34" charset="0"/>
              </a:rPr>
              <a:t> ظهره بصدره فقال رسول الله صلى الله عليه </a:t>
            </a:r>
            <a:r>
              <a:rPr lang="ar-SA" sz="2000" b="1" dirty="0" err="1" smtClean="0">
                <a:cs typeface="Arial" pitchFamily="34" charset="0"/>
              </a:rPr>
              <a:t>و</a:t>
            </a:r>
            <a:r>
              <a:rPr lang="ar-SA" sz="2000" b="1" dirty="0" smtClean="0">
                <a:cs typeface="Arial" pitchFamily="34" charset="0"/>
              </a:rPr>
              <a:t> سلم : ( من يشتري هذا العبد ) ؟ فقال </a:t>
            </a:r>
            <a:r>
              <a:rPr lang="ar-SA" sz="2000" b="1" dirty="0" smtClean="0">
                <a:cs typeface="Arial" pitchFamily="34" charset="0"/>
              </a:rPr>
              <a:t>زاهر: </a:t>
            </a:r>
            <a:r>
              <a:rPr lang="ar-SA" sz="2000" b="1" dirty="0" smtClean="0">
                <a:cs typeface="Arial" pitchFamily="34" charset="0"/>
              </a:rPr>
              <a:t>تجدني يا رسول الله كاسدا قال : ( لكنك عند الله لست بكاسد ) أو قال صلى الله عليه و سلم : ( بل أنت عند الله غال )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11- حياؤه صلى الله عليه وسلم: </a:t>
            </a:r>
            <a:endParaRPr lang="en-US" b="1" dirty="0"/>
          </a:p>
        </p:txBody>
      </p:sp>
      <p:sp>
        <p:nvSpPr>
          <p:cNvPr id="7171" name="Text Placeholder 5"/>
          <p:cNvSpPr>
            <a:spLocks noGrp="1"/>
          </p:cNvSpPr>
          <p:nvPr>
            <p:ph idx="1"/>
          </p:nvPr>
        </p:nvSpPr>
        <p:spPr>
          <a:xfrm>
            <a:off x="495300" y="1371600"/>
            <a:ext cx="9105900" cy="4525963"/>
          </a:xfrm>
        </p:spPr>
        <p:txBody>
          <a:bodyPr/>
          <a:lstStyle/>
          <a:p>
            <a:pPr algn="just" rtl="1"/>
            <a:r>
              <a:rPr lang="ar-SA" sz="2200" b="1" dirty="0" smtClean="0"/>
              <a:t>عن أنس بن مَالِكٍ رضي الله عنه، قَالَ: لَمَّا تَزَوَّجَ رَسُولُ اللهِ صلى الله عليه وسلم زَيْنَبَ ابْنَةَ جَحْشٍ، دَعَا الْقَوْمَ فَطَعِمُوا، ثُمَّ جَلَسُوا يَتَحَدَّثُونَ، وَإِذَا هُوَ كَأَنَّهُ يَتَهَيَّأُ لِلْقِيَامِ، فَلَمْ يَقُومُوا، فَلَمَّا رَأَى ذَلِكَ قَامَ؛ فَلَمَّا قَامَ، قَامَ مَنْ قَامَ، وَقَعَدَ ثَلاَثَةُ نَفَرٍ، فَجَاءَ النَّبِيُّ صلى الله عليه وسلم، لِيَدْخُلَ، فَإِذَا الْقَوْمُ جُلُوسٌ؛ ثُمَّ إِنَّهُمْ قَامُوا، فَانْطَلَقْتُ فَجِئْتُ فَأَخْبَرْتُ النَّبِيَّ صلى الله عليه وسلم أَنَّهُمْ قَدِ انْطَلَقُوا؛ فَجَاءَ حَتَّى دَخَلَ، فَذَهَبْتُ أَدْخُلُ، فَأَلْقَى الْحِجَابَ </a:t>
            </a:r>
            <a:r>
              <a:rPr lang="ar-SA" sz="2200" b="1" dirty="0" err="1" smtClean="0"/>
              <a:t>بَيْنِى</a:t>
            </a:r>
            <a:r>
              <a:rPr lang="ar-SA" sz="2200" b="1" dirty="0" smtClean="0"/>
              <a:t> وَبَيْنَهُ؛ فَأَنْزَلَ اللهُ قوله تعالى: [يَا أَيُّهَا الَّذِينَ آَمَنُوا لَا تَدْخُلُوا بُيُوتَ النَّبِيِّ إِلَّا أَنْ يُؤْذَنَ لَكُمْ إِلَى طَعَامٍ غَيْرَ نَاظِرِينَ إِنَاهُ وَلَكِنْ إِذَا دُعِيتُمْ فَادْخُلُوا فَإِذَا طَعِمْتُمْ فَانْتَشِرُوا وَلَا مُسْتَأْنِسِينَ لِحَدِيثٍ إِنَّ ذَلِكُمْ كَانَ يُؤْذِي النَّبِيَّ فَيَسْتَحْيِي مِنْكُمْ وَاللهُ لَا يَسْتَحْيِي مِنَ الحَقِّ] {الأحزاب:53} </a:t>
            </a:r>
            <a:endParaRPr lang="en-US" sz="2200" b="1" dirty="0" smtClean="0"/>
          </a:p>
          <a:p>
            <a:pPr algn="just" rtl="1"/>
            <a:r>
              <a:rPr lang="ar-SA" sz="2200" b="1" dirty="0" smtClean="0"/>
              <a:t>وكان يقول: إِنَّ لِكُلِّ دِينٍ خُلُقًا وَخُلُقُ الْإِسْلَامِ الْحَيَاء.وعن أَبِي سَعِيدٍ الْخُدْرِيِّ رَضِيَ اللَّهُ عَنْهُ قَالَ كَانَ النَّبِيُّ صَلَّى اللَّهُ عَلَيْهِ وَسَلَّمَ أَشَدَّ حَيَاءً مِنْ الْعَذْرَاءِ فِي خِدْرِهَا، وَإِذَا كَرِهَ شَيْئًا عُرِفَ فِي وَجْهِهِ. غير أن حيائه صلى الله عليه وسلم لم يكن يمنعه من قول الحق والغضب له إلا إنه لم يكن يواجه أحدًا بما يكره، لهذا وصفه الصحابة بأنه صلى الله عليه وسلم كان إذا كره شيئًا عُرف في وجهه إشارة إلى أنه لم يكن يواجه أحدا بما يكرهه بل يتغير وجهه فيفهم أصحابه كراهيته لذلك.</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12- عدل النبي صلى الله عليه وسلم : </a:t>
            </a:r>
            <a:endParaRPr lang="en-US" sz="3600" dirty="0"/>
          </a:p>
        </p:txBody>
      </p:sp>
      <p:sp>
        <p:nvSpPr>
          <p:cNvPr id="7171" name="Text Placeholder 5"/>
          <p:cNvSpPr>
            <a:spLocks noGrp="1"/>
          </p:cNvSpPr>
          <p:nvPr>
            <p:ph idx="1"/>
          </p:nvPr>
        </p:nvSpPr>
        <p:spPr>
          <a:xfrm>
            <a:off x="228600" y="1371600"/>
            <a:ext cx="9525000" cy="4754563"/>
          </a:xfrm>
        </p:spPr>
        <p:txBody>
          <a:bodyPr/>
          <a:lstStyle/>
          <a:p>
            <a:pPr algn="just" rtl="1"/>
            <a:r>
              <a:rPr lang="ar-SA" sz="2200" b="1" dirty="0" smtClean="0"/>
              <a:t> عن أبي سَعِيدٍ </a:t>
            </a:r>
            <a:r>
              <a:rPr lang="ar-SA" sz="2200" b="1" dirty="0" err="1" smtClean="0"/>
              <a:t>الْخُدْرِىَّ</a:t>
            </a:r>
            <a:r>
              <a:rPr lang="ar-SA" sz="2200" b="1" dirty="0" smtClean="0"/>
              <a:t> قَالَ : بَيْنَا نَحْنُ عِنْدَ رَسُولِ اللَّهِ -صلى الله عليه وسلم- وَهُوَ يَقْسِمُ قَسْمًا أَتَاهُ ذُو الْخُوَيْصِرَةِ وَهُوَ رَجُلٌ مِنْ بَنِى تَمِيمٍ فَقَالَ : يَا رَسُولَ اللَّهِ اعْدِلْ فَقَالَ :« وَيْحَكَ وَمَنْ يَعْدِلُ إِذَا لَمْ أَعْدِلْ لَقَدْ خِبْتَ وَخَسِرْتَ إِنْ لَمْ أَكُنْ أَعْدِلْ ». فَقَالَ عُمَرُ بْنُ الْخَطَّابِ </a:t>
            </a:r>
            <a:r>
              <a:rPr lang="ar-SA" sz="2200" b="1" dirty="0" err="1" smtClean="0"/>
              <a:t>رَضِىَ</a:t>
            </a:r>
            <a:r>
              <a:rPr lang="ar-SA" sz="2200" b="1" dirty="0" smtClean="0"/>
              <a:t> اللَّهُ عَنْهُ يَا رَسُولَ اللَّهِ ائْذَنْ </a:t>
            </a:r>
            <a:r>
              <a:rPr lang="ar-SA" sz="2200" b="1" dirty="0" err="1" smtClean="0"/>
              <a:t>لِى</a:t>
            </a:r>
            <a:r>
              <a:rPr lang="ar-SA" sz="2200" b="1" dirty="0" smtClean="0"/>
              <a:t> فِيهِ أَضْرِبْ عُنُقَهُ. فَقَالَ رَسُولُ اللَّهِ </a:t>
            </a:r>
            <a:r>
              <a:rPr lang="ar-SA" sz="2200" b="1" dirty="0" smtClean="0"/>
              <a:t>صلى </a:t>
            </a:r>
            <a:r>
              <a:rPr lang="ar-SA" sz="2200" b="1" dirty="0" smtClean="0"/>
              <a:t>الله عليه </a:t>
            </a:r>
            <a:r>
              <a:rPr lang="ar-SA" sz="2200" b="1" dirty="0" smtClean="0"/>
              <a:t>وسلم: (دَعْهُ </a:t>
            </a:r>
            <a:r>
              <a:rPr lang="ar-SA" sz="2200" b="1" dirty="0" smtClean="0"/>
              <a:t>فَإِنَّ لَهُ أَصْحَابًا يَحْقِرُ أَحَدُكُمْ صَلاَتَهُ مَعَ صَلاَتِهِمْ وَصِيَامَهُ مَعَ صِيَامِهِمْ يَقْرَءُونَ الْقُرْآنَ لاَ يَجُوزُ تَرَاقِيَهُمْ يَمْرُقُونَ مِنَ الإِسْلاَمِ كَمَا يَمْرُقُ السَّهْمُ مِنَ الرَّمِيَّةِ ...).</a:t>
            </a:r>
          </a:p>
          <a:p>
            <a:pPr algn="just" rtl="1"/>
            <a:r>
              <a:rPr lang="ar-SA" sz="2200" b="1" dirty="0" smtClean="0"/>
              <a:t>ومن صور عدله صلى الله عليه وسلم وإقامته لشرع الله تعالى ما رواه أنس بن مالك رضي الله عنه قال : «كان رسولُ الله صلى الله عليه وسلم عند بعض نسائه، فأرسلَتْ إِليه إِحدى أُمهات المؤمنين بِصَحْفَة فيها طعام، فَضَرَبتِ التي هو في بيتها يَدَ الخادِمِ، فَسَقَطَتِ الصَّحفَةُ، فانْفَلَقَتْ، فَجَمَعَ رسولُ الله -صلى الله عليه وسلم- فِلَق الصَّحفَةِ، ثم جعل يجمع فيها الطعام الذي كان في الصحفة ويقول: غَارتْ أُمُّكم، [غارتْ أُمُّكم]، ثم حبس الخادم، حتى أُتيَ بِصَحفَة من عند التي هو في بيتها ، فدفعها إِلى التي كُسِرَتْ صَحْفَتُها، وأمسك المكسورة في بَيْتِ التي كَسَرَتْها»</a:t>
            </a:r>
          </a:p>
          <a:p>
            <a:pPr algn="just" rtl="1"/>
            <a:r>
              <a:rPr lang="ar-SA" sz="2200" b="1" dirty="0" smtClean="0"/>
              <a:t>. و قال عليه الصلاة والسلام في قصة المرأة المخزومية التي سرقت : ( ‏والذي نفسي بيده لو كانت فاطمة بنت محمد‏,‏ لقطعت يدها‏)‏.</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13- </a:t>
            </a:r>
            <a:r>
              <a:rPr lang="ar-SA" sz="4000" b="1" dirty="0" smtClean="0"/>
              <a:t>أخلاقه صلى </a:t>
            </a:r>
            <a:r>
              <a:rPr lang="ar-SA" sz="4000" b="1" dirty="0" smtClean="0"/>
              <a:t>الله عليه وسلم مع أهله </a:t>
            </a:r>
            <a:r>
              <a:rPr lang="ar-SA" b="1" dirty="0" smtClean="0"/>
              <a:t>: </a:t>
            </a:r>
            <a:endParaRPr lang="en-US" b="1" dirty="0"/>
          </a:p>
        </p:txBody>
      </p:sp>
      <p:sp>
        <p:nvSpPr>
          <p:cNvPr id="7171" name="Text Placeholder 5"/>
          <p:cNvSpPr>
            <a:spLocks noGrp="1"/>
          </p:cNvSpPr>
          <p:nvPr>
            <p:ph idx="1"/>
          </p:nvPr>
        </p:nvSpPr>
        <p:spPr>
          <a:xfrm>
            <a:off x="0" y="1371600"/>
            <a:ext cx="9906000" cy="4525963"/>
          </a:xfrm>
        </p:spPr>
        <p:txBody>
          <a:bodyPr/>
          <a:lstStyle/>
          <a:p>
            <a:pPr algn="just" rtl="1"/>
            <a:r>
              <a:rPr lang="ar-SA" sz="2200" b="1" dirty="0" smtClean="0"/>
              <a:t>كان صلى الله خير الناس لأهله, وقد تمثل ذلك في طيب كلامه, وحسن عشرته لزوجاته وبإكرامه واحترامه لمشاعرهن، قال عليه الصلاة والسلام: (خيركم خيركم لأهله وأنا خيركم لأهلي). وكان من كريم أخلاقه صلى الله عليه وسلم في تعامله مع أهله وزوجه أنه كان يتودد إليهن, ويرأف </a:t>
            </a:r>
            <a:r>
              <a:rPr lang="ar-SA" sz="2200" b="1" dirty="0" err="1" smtClean="0"/>
              <a:t>بهن</a:t>
            </a:r>
            <a:r>
              <a:rPr lang="ar-SA" sz="2200" b="1" dirty="0" smtClean="0"/>
              <a:t>, ويمازحهن, تروي السيدة عائشة </a:t>
            </a:r>
            <a:r>
              <a:rPr lang="ar-SA" sz="2200" b="1" dirty="0" err="1" smtClean="0"/>
              <a:t>رَضِىَ</a:t>
            </a:r>
            <a:r>
              <a:rPr lang="ar-SA" sz="2200" b="1" dirty="0" smtClean="0"/>
              <a:t> اللَّهُ عَنْهَا أَنَّهَا كَانَتْ مَعَ النَّبِىِّ -صلى الله عليه وسلم- فِى سَفَرٍ وَهِىَ جَارِيَةٌ فَقَالَ لأَصْحَابِهِ :« تَقَدَّمُوا ». فَتَقَدَّمُوا ثُمَّ قَالَ :« تَعَالِ أُسَابِقْكِ ». فَسَابَقْتُهُ فَسَبَقْتُهُ عَلَى </a:t>
            </a:r>
            <a:r>
              <a:rPr lang="ar-SA" sz="2200" b="1" dirty="0" err="1" smtClean="0"/>
              <a:t>رِجْلِى</a:t>
            </a:r>
            <a:r>
              <a:rPr lang="ar-SA" sz="2200" b="1" dirty="0" smtClean="0"/>
              <a:t> فَلَمَّا كَانَ بَعْدُ خَرَجْتُ أَيْضًا مَعَهُ </a:t>
            </a:r>
            <a:r>
              <a:rPr lang="ar-SA" sz="2200" b="1" dirty="0" err="1" smtClean="0"/>
              <a:t>فِى</a:t>
            </a:r>
            <a:r>
              <a:rPr lang="ar-SA" sz="2200" b="1" dirty="0" smtClean="0"/>
              <a:t> سَفَرٍ فَقَالَ لأَصْحَابِهِ تَقَدَّمُوا ثُمَّ قَالَ: «تَعَالِ أُسَابِقْكِ ». وَنَسِيتُ </a:t>
            </a:r>
            <a:r>
              <a:rPr lang="ar-SA" sz="2200" b="1" dirty="0" err="1" smtClean="0"/>
              <a:t>الَّذِى</a:t>
            </a:r>
            <a:r>
              <a:rPr lang="ar-SA" sz="2200" b="1" dirty="0" smtClean="0"/>
              <a:t> كَانَ وَقَدْ حَمَلْتُ اللَّحْمَ فَقُلْتُ وَكَيْفَ أُسَابِقُكَ يَا رَسُولَ اللَّهِ وَأَنَا عَلَى هَذِهِ الْحَالِ فَقَالَ :« لَتَفْعَلِنَّ ». فَسَابَقْتُهُ </a:t>
            </a:r>
            <a:r>
              <a:rPr lang="ar-SA" sz="2200" b="1" dirty="0" err="1" smtClean="0"/>
              <a:t>فَسَبَقَنِى</a:t>
            </a:r>
            <a:r>
              <a:rPr lang="ar-SA" sz="2200" b="1" dirty="0" smtClean="0"/>
              <a:t> فَقَالَ: (هَذِهِ بِتِلْكَ السَّبْقَةِ). وتروي أيضاً فتقول: والله لقد رأيت رسول الله صلى الله عليه وسلم يقوم على باب حجرتي والحبشة يلعبون بحرابهم في مسجد رسول الله صلى الله عليه وسلم يسترني بردائه لكي أنظر إلى لعبهم ثم يقوم من أجلي حتى أكون أنا التي أنصرف فاقدروا قدر الجارية الحديثة السن حريصة على اللهو). وتقول في عمل النبي في بيته: (كان يكون في مهنة أهله، فإذا حضرت الصلاة يتوضأ ويخرج إلى الصلاة). وتقول أنه صلى الله عليه وسلم: (كان يخيط ثوبه ويخصف نعله ويعمل ما يعمل الرجال في بيوتهم). ومن دلائل احترامه الكبير, وحبه الشديد لزوجته خديجة رضي الله عنها، إن كان يذبح الشاة ثم يهديها إلى صديقاتها، وذلك بعد مماتها.</a:t>
            </a:r>
            <a:r>
              <a:rPr lang="ar-SA" sz="2400" dirty="0" smtClean="0"/>
              <a:t> </a:t>
            </a:r>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14- </a:t>
            </a:r>
            <a:r>
              <a:rPr lang="ar-SA" sz="4000" b="1" dirty="0" smtClean="0"/>
              <a:t>أخلاقه صلى </a:t>
            </a:r>
            <a:r>
              <a:rPr lang="ar-SA" sz="4000" b="1" dirty="0" smtClean="0"/>
              <a:t>الله عليه وسلم مع الأطفال: </a:t>
            </a:r>
            <a:endParaRPr lang="en-US" sz="4000" b="1" dirty="0"/>
          </a:p>
        </p:txBody>
      </p:sp>
      <p:sp>
        <p:nvSpPr>
          <p:cNvPr id="7171" name="Text Placeholder 5"/>
          <p:cNvSpPr>
            <a:spLocks noGrp="1"/>
          </p:cNvSpPr>
          <p:nvPr>
            <p:ph idx="1"/>
          </p:nvPr>
        </p:nvSpPr>
        <p:spPr/>
        <p:txBody>
          <a:bodyPr/>
          <a:lstStyle/>
          <a:p>
            <a:pPr algn="just" rtl="1"/>
            <a:r>
              <a:rPr lang="ar-SA" sz="2400" b="1" dirty="0" smtClean="0"/>
              <a:t>فعن أنس رضي الله عنه قال كان صلى الله عليه وسلم يمر بالصبيان فيسلم عليهم. </a:t>
            </a:r>
          </a:p>
          <a:p>
            <a:pPr algn="just" rtl="1"/>
            <a:r>
              <a:rPr lang="ar-SA" sz="2400" b="1" dirty="0" smtClean="0"/>
              <a:t>وكان صلى الله عليه وسلم يسمع بكاء الصبي فيسرع في الصلاة مخافة أن تفتتن أمه. وكان صلى الله عليه وسلم يحمل ابنة ابنته (أمامة بنت زينب) وهو يصلي بالناس, إذا قام حملها وإذا سجد وضعها. </a:t>
            </a:r>
          </a:p>
          <a:p>
            <a:pPr algn="just" rtl="1"/>
            <a:r>
              <a:rPr lang="ar-SA" sz="2400" b="1" dirty="0" smtClean="0"/>
              <a:t>وجاءه الحسن والحسين رضي الله عنهما وهو يخطب في الناس فجعلا يمشيان ويعثران فنزل النبي صلى الله عليه وسلم من المنبر فحملهما حتى وضعهما بين يديه. </a:t>
            </a:r>
          </a:p>
          <a:p>
            <a:pPr algn="just" rtl="1"/>
            <a:r>
              <a:rPr lang="ar-SA" sz="2400" b="1" dirty="0" smtClean="0"/>
              <a:t>وعَنْ عَائِشَةَ </a:t>
            </a:r>
            <a:r>
              <a:rPr lang="ar-SA" sz="2400" b="1" dirty="0" err="1" smtClean="0"/>
              <a:t>رَضِىَ</a:t>
            </a:r>
            <a:r>
              <a:rPr lang="ar-SA" sz="2400" b="1" dirty="0" smtClean="0"/>
              <a:t> اللَّهُ عَنْهَا قَالَتْ : جَاءَ أَعْرَابِىٌّ إِلَى النَّبِىِّ -صلى الله عليه وسلم- فَقَالَ : أَتُقَبِّلُونَ الصِّبْيَانَ فَمَا نُقَبِّلُهُمْ. فَقَالَ رَسُولُ اللَّهِ -صلى الله عليه وسلم- :« أَوَأَمْلِكُ لَكَ أَنْ نَزَعَ اللَّهُ مِنْ قَلْبِكَ الرَّحْمَةَ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15- أخلاق النبي صلى الله عليه وسلم مع الخدم: </a:t>
            </a:r>
            <a:endParaRPr lang="en-US" sz="4000" b="1" dirty="0"/>
          </a:p>
        </p:txBody>
      </p:sp>
      <p:sp>
        <p:nvSpPr>
          <p:cNvPr id="7171" name="Text Placeholder 5"/>
          <p:cNvSpPr>
            <a:spLocks noGrp="1"/>
          </p:cNvSpPr>
          <p:nvPr>
            <p:ph idx="1"/>
          </p:nvPr>
        </p:nvSpPr>
        <p:spPr/>
        <p:txBody>
          <a:bodyPr/>
          <a:lstStyle/>
          <a:p>
            <a:pPr algn="just" rtl="1"/>
            <a:r>
              <a:rPr lang="ar-SA" sz="2400" b="1" dirty="0" smtClean="0">
                <a:cs typeface="+mn-cs"/>
              </a:rPr>
              <a:t>كان النبي صلى الله عليه وسلم لطيفا رحيماً في تعامله مع خدمه إلى أبعد الحدود, فعن أنس رضي الله عنه قال" خدمت النبي صلى الله عليه وسلم عشر سنين، والله ما قال أف قط، ولا قال لشيء لم فعلت كذا وهلا فعلت كذا).</a:t>
            </a:r>
          </a:p>
          <a:p>
            <a:pPr algn="just" rtl="1"/>
            <a:r>
              <a:rPr lang="ar-SA" sz="2400" b="1" dirty="0" smtClean="0">
                <a:cs typeface="+mn-cs"/>
              </a:rPr>
              <a:t>وعن عائشة رضي الله تعالى عنها قالت: (ما ضرب رسول الله صلى الله عليه وسلم خادماً له ولا امرأة ولا ضرب بيده شيئا قط إلا أن يجاهد في سبيل الله).</a:t>
            </a:r>
            <a:r>
              <a:rPr lang="en-GB" sz="2400" b="1" dirty="0" smtClean="0">
                <a:cs typeface="+mn-cs"/>
              </a:rPr>
              <a:t>  </a:t>
            </a:r>
            <a:r>
              <a:rPr lang="en-US" sz="2400" b="1" dirty="0" smtClean="0">
                <a:cs typeface="+mn-cs"/>
              </a:rPr>
              <a:t>     </a:t>
            </a:r>
            <a:r>
              <a:rPr lang="en-GB" sz="2400" b="1" dirty="0" smtClean="0">
                <a:cs typeface="+mn-cs"/>
              </a:rPr>
              <a:t>    </a:t>
            </a:r>
            <a:endParaRPr lang="ar-SA" sz="2400" b="1" dirty="0" smtClean="0">
              <a:cs typeface="+mn-cs"/>
            </a:endParaRPr>
          </a:p>
          <a:p>
            <a:pPr algn="just" rtl="1"/>
            <a:r>
              <a:rPr lang="en-GB" sz="2400" b="1" dirty="0" smtClean="0">
                <a:cs typeface="+mn-cs"/>
              </a:rPr>
              <a:t> </a:t>
            </a:r>
            <a:endParaRPr lang="ar-EG"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16-</a:t>
            </a:r>
            <a:r>
              <a:rPr lang="ar-QA" sz="3600" b="1" dirty="0" smtClean="0"/>
              <a:t> هدي</a:t>
            </a:r>
            <a:r>
              <a:rPr lang="ar-SA" sz="3600" b="1" dirty="0" smtClean="0"/>
              <a:t>ه</a:t>
            </a:r>
            <a:r>
              <a:rPr lang="ar-QA" sz="3600" b="1" dirty="0" smtClean="0"/>
              <a:t> صلى الله عليه وسلم في الرفق بالحيوان</a:t>
            </a:r>
            <a:r>
              <a:rPr lang="ar-SA" sz="3600" b="1" dirty="0" smtClean="0"/>
              <a:t>: </a:t>
            </a:r>
            <a:endParaRPr lang="en-US" sz="3600" b="1" dirty="0"/>
          </a:p>
        </p:txBody>
      </p:sp>
      <p:sp>
        <p:nvSpPr>
          <p:cNvPr id="7171" name="Text Placeholder 5"/>
          <p:cNvSpPr>
            <a:spLocks noGrp="1"/>
          </p:cNvSpPr>
          <p:nvPr>
            <p:ph idx="1"/>
          </p:nvPr>
        </p:nvSpPr>
        <p:spPr>
          <a:xfrm>
            <a:off x="495300" y="1371600"/>
            <a:ext cx="8915400" cy="4754563"/>
          </a:xfrm>
        </p:spPr>
        <p:txBody>
          <a:bodyPr/>
          <a:lstStyle/>
          <a:p>
            <a:pPr lvl="0" algn="just" rtl="1"/>
            <a:r>
              <a:rPr lang="ar-SA" sz="2000" b="1" dirty="0" smtClean="0">
                <a:cs typeface="+mn-cs"/>
              </a:rPr>
              <a:t>فهو </a:t>
            </a:r>
            <a:r>
              <a:rPr lang="ar-QA" sz="2000" b="1" dirty="0" smtClean="0">
                <a:cs typeface="+mn-cs"/>
              </a:rPr>
              <a:t>أول </a:t>
            </a:r>
            <a:r>
              <a:rPr lang="ar-QA" sz="2000" b="1" dirty="0" smtClean="0">
                <a:cs typeface="+mn-cs"/>
              </a:rPr>
              <a:t>من أصَّل وأسس </a:t>
            </a:r>
            <a:r>
              <a:rPr lang="ar-SA" sz="2000" b="1" dirty="0" smtClean="0">
                <a:cs typeface="+mn-cs"/>
              </a:rPr>
              <a:t>ل</a:t>
            </a:r>
            <a:r>
              <a:rPr lang="ar-QA" sz="2000" b="1" dirty="0" smtClean="0">
                <a:cs typeface="+mn-cs"/>
              </a:rPr>
              <a:t>لرفق بالحيوان فعن </a:t>
            </a:r>
            <a:r>
              <a:rPr lang="ar-SA" sz="2000" b="1" dirty="0" smtClean="0">
                <a:cs typeface="+mn-cs"/>
              </a:rPr>
              <a:t>شداد بن أوس </a:t>
            </a:r>
            <a:r>
              <a:rPr lang="ar-QA" sz="2000" b="1" dirty="0" smtClean="0">
                <a:cs typeface="+mn-cs"/>
              </a:rPr>
              <a:t>رضي الله عنه أن النبي صلى الله عليه وسلم قال: (إن الله تعالى كتب الإحسان على كل شيء؛ فإذا قتلتم فأحسنوا القتلة، وإذا ذبحتم فأحسنوا الذبحة، وليحدَّ أحدكم شفرته، وليرح ذبيحته). </a:t>
            </a:r>
            <a:endParaRPr lang="ar-SA" sz="2000" b="1" dirty="0" smtClean="0">
              <a:cs typeface="+mn-cs"/>
            </a:endParaRPr>
          </a:p>
          <a:p>
            <a:pPr lvl="0" algn="just" rtl="1"/>
            <a:r>
              <a:rPr lang="ar-SA" sz="2000" b="1" dirty="0" smtClean="0">
                <a:cs typeface="+mn-cs"/>
              </a:rPr>
              <a:t>وعن سعيد بن </a:t>
            </a:r>
            <a:r>
              <a:rPr lang="ar-SA" sz="2000" b="1" dirty="0" err="1" smtClean="0">
                <a:cs typeface="+mn-cs"/>
              </a:rPr>
              <a:t>جبير</a:t>
            </a:r>
            <a:r>
              <a:rPr lang="ar-SA" sz="2000" b="1" dirty="0" smtClean="0">
                <a:cs typeface="+mn-cs"/>
              </a:rPr>
              <a:t> قال مر ابن عمر بفتيان من قريش قد نصبوا طائراً وهم يرمونه وقد جعلوا لصاحب الطير كل خاطئةٍ من نبلهم فلما رأوا ابن عمر تفرقوا فقال ابن عمر من فعل هذا لعن الله من فعل هذا إن رسول الله {صلى الله عليه وسلم} لعن من اتخذ شيئاً فيه الروح غرضاً </a:t>
            </a:r>
          </a:p>
          <a:p>
            <a:pPr lvl="0" algn="just" rtl="1"/>
            <a:r>
              <a:rPr lang="ar-SA" sz="2000" b="1" dirty="0" smtClean="0">
                <a:cs typeface="+mn-cs"/>
              </a:rPr>
              <a:t>وعن أبي هريرة رضي الله عنه قال: قال النبي صَلَّى الله عَلَيه وسَلَّم: دخلت امرأة النار في هر ربطته فلا هي أطعمته ولا هي أرسلته يأكل من خشاش الأرض حتى مات ويشهد على ذلك أبو بكر وعمر... وبينا رجل راكب بقرة التفتت إليه فقالت : إنى لست لهذا خُلقت إنما خلقت للحرث , ويشهد على ذلك أبو بكر وعمر.</a:t>
            </a:r>
          </a:p>
          <a:p>
            <a:pPr lvl="0" algn="just" rtl="1"/>
            <a:r>
              <a:rPr lang="ar-QA" sz="2000" b="1" dirty="0" smtClean="0">
                <a:cs typeface="+mn-cs"/>
              </a:rPr>
              <a:t>إن أعظم خدمة </a:t>
            </a:r>
            <a:r>
              <a:rPr lang="ar-SA" sz="2000" b="1" dirty="0" smtClean="0">
                <a:cs typeface="+mn-cs"/>
              </a:rPr>
              <a:t>نقدمها </a:t>
            </a:r>
            <a:r>
              <a:rPr lang="ar-QA" sz="2000" b="1" dirty="0" smtClean="0">
                <a:cs typeface="+mn-cs"/>
              </a:rPr>
              <a:t>للإسلام </a:t>
            </a:r>
            <a:r>
              <a:rPr lang="ar-SA" sz="2000" b="1" dirty="0" smtClean="0">
                <a:cs typeface="+mn-cs"/>
              </a:rPr>
              <a:t>اليوم </a:t>
            </a:r>
            <a:r>
              <a:rPr lang="ar-QA" sz="2000" b="1" dirty="0" smtClean="0">
                <a:cs typeface="+mn-cs"/>
              </a:rPr>
              <a:t>هي </a:t>
            </a:r>
            <a:r>
              <a:rPr lang="ar-SA" sz="2000" b="1" dirty="0" smtClean="0">
                <a:cs typeface="+mn-cs"/>
              </a:rPr>
              <a:t>أن نحيي هذه الأخلاق النبوية, فنتحلى </a:t>
            </a:r>
            <a:r>
              <a:rPr lang="ar-SA" sz="2000" b="1" dirty="0" err="1" smtClean="0">
                <a:cs typeface="+mn-cs"/>
              </a:rPr>
              <a:t>بها</a:t>
            </a:r>
            <a:r>
              <a:rPr lang="ar-SA" sz="2000" b="1" dirty="0" smtClean="0">
                <a:cs typeface="+mn-cs"/>
              </a:rPr>
              <a:t>, </a:t>
            </a:r>
            <a:r>
              <a:rPr lang="ar-SA" sz="2000" b="1" dirty="0" err="1" smtClean="0">
                <a:cs typeface="+mn-cs"/>
              </a:rPr>
              <a:t>وندعوا</a:t>
            </a:r>
            <a:r>
              <a:rPr lang="ar-SA" sz="2000" b="1" dirty="0" smtClean="0">
                <a:cs typeface="+mn-cs"/>
              </a:rPr>
              <a:t> إليها, ونسعى لنشرها بين غير المسلمين, في وقت كادت الأخلاق الحميدة والمثل العليا أن تختفي من حياة الناس, وأصبحت المادة والمصلحة هي </a:t>
            </a:r>
            <a:r>
              <a:rPr lang="ar-SA" sz="2000" b="1" dirty="0" smtClean="0">
                <a:cs typeface="+mn-cs"/>
              </a:rPr>
              <a:t>الغاية </a:t>
            </a:r>
            <a:r>
              <a:rPr lang="ar-SA" sz="2000" b="1" dirty="0" smtClean="0">
                <a:cs typeface="+mn-cs"/>
              </a:rPr>
              <a:t>القصوى من الوجود, إن البشرية اليوم ظامئة, وهي بأمس الحاجة إلى إحياء هذه القيم السامية في واقع حياتها. وبذلك نستطيع أن نعرفهم بمحمد عليه الصلاة والسلام, من هو؟ ولماذا نتخذه أسوة ومثلاً في حياتنا.</a:t>
            </a:r>
            <a:endParaRPr lang="en-US" sz="2000" b="1" dirty="0" smtClean="0">
              <a:cs typeface="+mn-cs"/>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2256</TotalTime>
  <Words>2500</Words>
  <Application>Microsoft Office PowerPoint</Application>
  <PresentationFormat>A4 Paper (210x297 mm)‎</PresentationFormat>
  <Paragraphs>63</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السابعة</vt:lpstr>
      <vt:lpstr>7- تواضعه صلى الله عليه وسلم : </vt:lpstr>
      <vt:lpstr>8- زهده صلى الله عليه وسلم: </vt:lpstr>
      <vt:lpstr>9- صبر النبي صلى الله عليه وسلم:</vt:lpstr>
      <vt:lpstr>10- مزاح النبي صلى الله عليه وسلم: </vt:lpstr>
      <vt:lpstr>11- حياؤه صلى الله عليه وسلم: </vt:lpstr>
      <vt:lpstr>12- عدل النبي صلى الله عليه وسلم : </vt:lpstr>
      <vt:lpstr>13- أخلاقه صلى الله عليه وسلم مع أهله : </vt:lpstr>
      <vt:lpstr>14- أخلاقه صلى الله عليه وسلم مع الأطفال: </vt:lpstr>
      <vt:lpstr>15- أخلاق النبي صلى الله عليه وسلم مع الخدم: </vt:lpstr>
      <vt:lpstr>16- هديه صلى الله عليه وسلم في الرفق بالحيوان: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137</cp:revision>
  <dcterms:created xsi:type="dcterms:W3CDTF">2009-10-14T19:14:34Z</dcterms:created>
  <dcterms:modified xsi:type="dcterms:W3CDTF">2010-11-09T11:06:18Z</dcterms:modified>
</cp:coreProperties>
</file>