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67" r:id="rId4"/>
    <p:sldId id="259" r:id="rId5"/>
    <p:sldId id="288" r:id="rId6"/>
    <p:sldId id="289" r:id="rId7"/>
    <p:sldId id="287" r:id="rId8"/>
    <p:sldId id="290" r:id="rId9"/>
    <p:sldId id="291" r:id="rId10"/>
    <p:sldId id="292" r:id="rId11"/>
    <p:sldId id="293" r:id="rId12"/>
    <p:sldId id="294" r:id="rId13"/>
    <p:sldId id="295" r:id="rId14"/>
    <p:sldId id="266"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1056" y="150"/>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11/9/2010</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334000" y="4648200"/>
            <a:ext cx="42354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EG" sz="2400" b="1" dirty="0" smtClean="0">
                <a:solidFill>
                  <a:srgbClr val="898989"/>
                </a:solidFill>
                <a:latin typeface="Calibri" pitchFamily="34" charset="0"/>
              </a:rPr>
              <a:t>كلية</a:t>
            </a:r>
            <a:r>
              <a:rPr lang="ar-SA" sz="2400" b="1" dirty="0" smtClean="0">
                <a:solidFill>
                  <a:srgbClr val="898989"/>
                </a:solidFill>
                <a:latin typeface="Calibri" pitchFamily="34" charset="0"/>
              </a:rPr>
              <a:t> الآداب</a:t>
            </a:r>
            <a:r>
              <a:rPr lang="ar-EG" sz="2400" b="1" dirty="0" smtClean="0">
                <a:solidFill>
                  <a:srgbClr val="898989"/>
                </a:solidFill>
                <a:latin typeface="Calibri" pitchFamily="34" charset="0"/>
              </a:rPr>
              <a:t>– قسم</a:t>
            </a:r>
            <a:r>
              <a:rPr lang="ar-SA" sz="2400" b="1" dirty="0" smtClean="0">
                <a:solidFill>
                  <a:srgbClr val="898989"/>
                </a:solidFill>
                <a:latin typeface="Calibri" pitchFamily="34" charset="0"/>
              </a:rPr>
              <a:t> الدراسات الإسلامية</a:t>
            </a:r>
            <a:endParaRPr lang="en-US" sz="2400" b="1"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152400" y="2743200"/>
            <a:ext cx="5403850" cy="1752600"/>
          </a:xfrm>
          <a:prstGeom prst="rect">
            <a:avLst/>
          </a:prstGeom>
          <a:noFill/>
          <a:ln w="9525">
            <a:noFill/>
            <a:miter lim="800000"/>
            <a:headEnd/>
            <a:tailEnd/>
          </a:ln>
        </p:spPr>
        <p:txBody>
          <a:bodyPr anchor="ctr"/>
          <a:lstStyle/>
          <a:p>
            <a:pPr lvl="1" algn="ctr">
              <a:lnSpc>
                <a:spcPct val="80000"/>
              </a:lnSpc>
            </a:pPr>
            <a:r>
              <a:rPr lang="ar-EG" sz="3700" b="1" dirty="0">
                <a:solidFill>
                  <a:srgbClr val="376092"/>
                </a:solidFill>
                <a:latin typeface="AYM Wadiy S_U normal."/>
                <a:cs typeface="Times New Roman" pitchFamily="18" charset="0"/>
              </a:rPr>
              <a:t>اسم المقرر ورقمه</a:t>
            </a:r>
            <a:endParaRPr lang="ar-SA" sz="3700" b="1" dirty="0">
              <a:solidFill>
                <a:srgbClr val="376092"/>
              </a:solidFill>
              <a:latin typeface="AYM Wadiy S_U normal."/>
              <a:cs typeface="Times New Roman" pitchFamily="18" charset="0"/>
            </a:endParaRPr>
          </a:p>
          <a:p>
            <a:pPr lvl="1" algn="ctr">
              <a:lnSpc>
                <a:spcPct val="80000"/>
              </a:lnSpc>
            </a:pPr>
            <a:r>
              <a:rPr lang="ar-SA" sz="2400" b="1" dirty="0" smtClean="0">
                <a:solidFill>
                  <a:srgbClr val="376092"/>
                </a:solidFill>
                <a:latin typeface="AYM Wadiy S_U normal."/>
                <a:cs typeface="Times New Roman" pitchFamily="18" charset="0"/>
              </a:rPr>
              <a:t>الأخلاق وآداب المهنة- سلم 317</a:t>
            </a:r>
            <a:r>
              <a:rPr lang="ar-EG" sz="2400" b="1" dirty="0">
                <a:solidFill>
                  <a:srgbClr val="7F7F7F"/>
                </a:solidFill>
                <a:latin typeface="Calibri" pitchFamily="34" charset="0"/>
                <a:cs typeface="Times New Roman" pitchFamily="18" charset="0"/>
              </a:rPr>
              <a:t/>
            </a:r>
            <a:br>
              <a:rPr lang="ar-EG" sz="2400" b="1" dirty="0">
                <a:solidFill>
                  <a:srgbClr val="7F7F7F"/>
                </a:solidFill>
                <a:latin typeface="Calibri" pitchFamily="34" charset="0"/>
                <a:cs typeface="Times New Roman" pitchFamily="18" charset="0"/>
              </a:rPr>
            </a:br>
            <a:r>
              <a:rPr lang="ar-EG" sz="2400" b="1" dirty="0">
                <a:solidFill>
                  <a:srgbClr val="7F7F7F"/>
                </a:solidFill>
                <a:latin typeface="Calibri" pitchFamily="34" charset="0"/>
                <a:cs typeface="Times New Roman" pitchFamily="18" charset="0"/>
              </a:rPr>
              <a:t>الفصل الدراسي </a:t>
            </a:r>
            <a:r>
              <a:rPr lang="ar-SA" sz="2400" b="1" dirty="0" smtClean="0">
                <a:solidFill>
                  <a:srgbClr val="7F7F7F"/>
                </a:solidFill>
                <a:latin typeface="Calibri" pitchFamily="34" charset="0"/>
                <a:cs typeface="Times New Roman" pitchFamily="18" charset="0"/>
              </a:rPr>
              <a:t>الأول</a:t>
            </a:r>
            <a:r>
              <a:rPr lang="ar-EG" sz="2400" b="1" dirty="0">
                <a:solidFill>
                  <a:srgbClr val="7F7F7F"/>
                </a:solidFill>
                <a:latin typeface="Calibri" pitchFamily="34" charset="0"/>
                <a:cs typeface="Times New Roman" pitchFamily="18" charset="0"/>
              </a:rPr>
              <a:t/>
            </a:r>
            <a:br>
              <a:rPr lang="ar-EG" sz="2400" b="1" dirty="0">
                <a:solidFill>
                  <a:srgbClr val="7F7F7F"/>
                </a:solidFill>
                <a:latin typeface="Calibri" pitchFamily="34" charset="0"/>
                <a:cs typeface="Times New Roman" pitchFamily="18" charset="0"/>
              </a:rPr>
            </a:br>
            <a:r>
              <a:rPr lang="ar-EG" sz="2400" b="1" dirty="0">
                <a:solidFill>
                  <a:srgbClr val="7F7F7F"/>
                </a:solidFill>
                <a:latin typeface="Calibri" pitchFamily="34" charset="0"/>
                <a:cs typeface="Times New Roman" pitchFamily="18" charset="0"/>
              </a:rPr>
              <a:t>العام الدراسي </a:t>
            </a:r>
            <a:r>
              <a:rPr lang="ar-EG" sz="2400" b="1" dirty="0" smtClean="0">
                <a:solidFill>
                  <a:srgbClr val="7F7F7F"/>
                </a:solidFill>
                <a:latin typeface="Calibri" pitchFamily="34" charset="0"/>
                <a:cs typeface="Times New Roman" pitchFamily="18" charset="0"/>
              </a:rPr>
              <a:t>143</a:t>
            </a:r>
            <a:r>
              <a:rPr lang="ar-SA" sz="2400" b="1" dirty="0" smtClean="0">
                <a:solidFill>
                  <a:srgbClr val="7F7F7F"/>
                </a:solidFill>
                <a:latin typeface="Calibri" pitchFamily="34" charset="0"/>
                <a:cs typeface="Times New Roman" pitchFamily="18" charset="0"/>
              </a:rPr>
              <a:t>1</a:t>
            </a:r>
            <a:r>
              <a:rPr lang="ar-EG" sz="2400" b="1" dirty="0" smtClean="0">
                <a:solidFill>
                  <a:srgbClr val="7F7F7F"/>
                </a:solidFill>
                <a:latin typeface="Calibri" pitchFamily="34" charset="0"/>
                <a:cs typeface="Times New Roman" pitchFamily="18" charset="0"/>
              </a:rPr>
              <a:t> </a:t>
            </a:r>
            <a:r>
              <a:rPr lang="ar-EG" sz="2400" b="1" dirty="0">
                <a:solidFill>
                  <a:srgbClr val="7F7F7F"/>
                </a:solidFill>
                <a:latin typeface="Calibri" pitchFamily="34" charset="0"/>
                <a:cs typeface="Times New Roman" pitchFamily="18" charset="0"/>
              </a:rPr>
              <a:t>– </a:t>
            </a:r>
            <a:r>
              <a:rPr lang="ar-EG" sz="2400" b="1" dirty="0" smtClean="0">
                <a:solidFill>
                  <a:srgbClr val="7F7F7F"/>
                </a:solidFill>
                <a:latin typeface="Calibri" pitchFamily="34" charset="0"/>
                <a:cs typeface="Times New Roman" pitchFamily="18" charset="0"/>
              </a:rPr>
              <a:t>143</a:t>
            </a:r>
            <a:r>
              <a:rPr lang="ar-SA" sz="2400" b="1" dirty="0" smtClean="0">
                <a:solidFill>
                  <a:srgbClr val="7F7F7F"/>
                </a:solidFill>
                <a:latin typeface="Calibri" pitchFamily="34" charset="0"/>
                <a:cs typeface="Times New Roman" pitchFamily="18" charset="0"/>
              </a:rPr>
              <a:t>2هـ</a:t>
            </a:r>
            <a:endParaRPr lang="en-US" sz="2400" b="1" dirty="0">
              <a:solidFill>
                <a:srgbClr val="7F7F7F"/>
              </a:solidFill>
              <a:latin typeface="Calibri" pitchFamily="34" charset="0"/>
            </a:endParaRPr>
          </a:p>
          <a:p>
            <a:pPr lvl="1" algn="ctr">
              <a:lnSpc>
                <a:spcPct val="80000"/>
              </a:lnSpc>
            </a:pPr>
            <a:r>
              <a:rPr lang="ar-SA" sz="2400" b="1" dirty="0">
                <a:solidFill>
                  <a:srgbClr val="7F7F7F"/>
                </a:solidFill>
                <a:latin typeface="Calibri" pitchFamily="34" charset="0"/>
                <a:cs typeface="Times New Roman" pitchFamily="18" charset="0"/>
              </a:rPr>
              <a:t>د. </a:t>
            </a:r>
            <a:r>
              <a:rPr lang="ar-SA" sz="2400" b="1" dirty="0" smtClean="0">
                <a:solidFill>
                  <a:srgbClr val="7F7F7F"/>
                </a:solidFill>
                <a:latin typeface="Calibri" pitchFamily="34" charset="0"/>
                <a:cs typeface="Times New Roman" pitchFamily="18" charset="0"/>
              </a:rPr>
              <a:t>عبد الله </a:t>
            </a:r>
            <a:r>
              <a:rPr lang="ar-SA" sz="2400" b="1" dirty="0" err="1" smtClean="0">
                <a:solidFill>
                  <a:srgbClr val="7F7F7F"/>
                </a:solidFill>
                <a:latin typeface="Calibri" pitchFamily="34" charset="0"/>
                <a:cs typeface="Times New Roman" pitchFamily="18" charset="0"/>
              </a:rPr>
              <a:t>الديرشوي</a:t>
            </a:r>
            <a:endParaRPr lang="en-US" sz="24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rtl="1"/>
            <a:r>
              <a:rPr lang="ar-SA" b="1" dirty="0" smtClean="0"/>
              <a:t>المحاضرة </a:t>
            </a:r>
            <a:r>
              <a:rPr lang="ar-SA" b="1" dirty="0" smtClean="0"/>
              <a:t>الثامنة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sz="3600" b="1" dirty="0" smtClean="0">
                <a:solidFill>
                  <a:schemeClr val="tx1"/>
                </a:solidFill>
                <a:cs typeface="+mn-cs"/>
              </a:rPr>
              <a:t>أخلاق المهنة ومدى الحاجة إلى دراستها</a:t>
            </a:r>
            <a:r>
              <a:rPr lang="en-US" sz="3600" b="1" dirty="0" smtClean="0">
                <a:solidFill>
                  <a:schemeClr val="tx1"/>
                </a:solidFill>
                <a:cs typeface="+mn-cs"/>
              </a:rPr>
              <a:t/>
            </a:r>
            <a:br>
              <a:rPr lang="en-US" sz="3600" b="1" dirty="0" smtClean="0">
                <a:solidFill>
                  <a:schemeClr val="tx1"/>
                </a:solidFill>
                <a:cs typeface="+mn-cs"/>
              </a:rPr>
            </a:br>
            <a:endParaRPr lang="en-US" sz="3600" b="1" dirty="0" smtClean="0">
              <a:solidFill>
                <a:schemeClr val="tx1"/>
              </a:solidFill>
              <a:cs typeface="+mn-cs"/>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28600"/>
            <a:ext cx="8915400" cy="990600"/>
          </a:xfrm>
        </p:spPr>
        <p:txBody>
          <a:bodyPr/>
          <a:lstStyle/>
          <a:p>
            <a:pPr rtl="1" eaLnBrk="1" hangingPunct="1">
              <a:defRPr/>
            </a:pPr>
            <a:r>
              <a:rPr lang="ar-SA" sz="3600" b="1" dirty="0" smtClean="0"/>
              <a:t>مفهوم المهنة: </a:t>
            </a:r>
            <a:endParaRPr lang="en-US" sz="3600" dirty="0"/>
          </a:p>
        </p:txBody>
      </p:sp>
      <p:sp>
        <p:nvSpPr>
          <p:cNvPr id="7171" name="Text Placeholder 5"/>
          <p:cNvSpPr>
            <a:spLocks noGrp="1"/>
          </p:cNvSpPr>
          <p:nvPr>
            <p:ph idx="1"/>
          </p:nvPr>
        </p:nvSpPr>
        <p:spPr>
          <a:xfrm>
            <a:off x="533400" y="1371600"/>
            <a:ext cx="9144000" cy="4830763"/>
          </a:xfrm>
        </p:spPr>
        <p:txBody>
          <a:bodyPr/>
          <a:lstStyle/>
          <a:p>
            <a:pPr algn="just" rtl="1"/>
            <a:r>
              <a:rPr lang="ar-SA" sz="2400" b="1" u="sng" dirty="0" smtClean="0"/>
              <a:t>المِهنَة لغة: </a:t>
            </a:r>
            <a:r>
              <a:rPr lang="ar-SA" sz="2200" b="1" dirty="0" smtClean="0"/>
              <a:t>بكسر الميم وفتحها, والفتح أشهر. وتطلق على بذل النفس في الخدمة والحذق فيها. وبهذا المعنى ورد قول النبي صلى الله عليه وآله وسلم: (ما على أَحَدِكم لو اشترى ثَوْبَيْن ليوم جمعته سوى ثَوْبَي مَهْنَته). أي سوى ثوبي الخدمة والعمل, إذ إن ثوب الخدمة والعمل يكون مبتذلاً ولا يصان, ولا تتم المحافظة على نظافته. وبهذا المعنى أيضاً ما ورد عَنْ أم المؤمنين عائشة رضي الله عنها, حين سئلت عن مَا كَانَ النَّبِيُّ صَلَّى اللَّهُ عَلَيْهِ وَسَلَّمَ يَصْنَعُ فِي بَيْتِهِ؟ فقَالَتْ: "كَانَ يَكُونُ فِي مَهْنَةِ أَهْلِهِ تَعْنِي خِدْمَةَ أَهْلِهِ, فَإِذَا حَضَرَتْ الصَّلَاةُ خَرَجَ إِلَى الصَّلَاةِ". وفي حديث آخر قالت: "كان يفعل ما يفعل أحدكم في مهنة أهله, يخصف نعله, ويخيط ثوبه, ويرقع دلوه". </a:t>
            </a:r>
            <a:endParaRPr lang="en-US" sz="2200" b="1" dirty="0" smtClean="0"/>
          </a:p>
          <a:p>
            <a:pPr algn="just" rtl="1"/>
            <a:r>
              <a:rPr lang="ar-SA" sz="2200" b="1" dirty="0" smtClean="0"/>
              <a:t>وتطلق المهنة في اللغة أيضاً على الحذق والمهارة في العمل أو الحرفة التي يمتهنها صاحبها.</a:t>
            </a:r>
            <a:endParaRPr lang="en-US" sz="2200" b="1" dirty="0" smtClean="0"/>
          </a:p>
          <a:p>
            <a:pPr algn="just" rtl="1"/>
            <a:r>
              <a:rPr lang="ar-SA" sz="2200" b="1" u="sng" dirty="0" smtClean="0"/>
              <a:t>والمهنة في الاصطلاح المعاصر </a:t>
            </a:r>
            <a:r>
              <a:rPr lang="ar-SA" sz="2200" b="1" dirty="0" smtClean="0"/>
              <a:t>تطلق على: الحرفة التي تشتمل على مجموعة من المعـارف العقلية ومجموعة من الممارسـات والخبرات التدريبية, يؤديها الفرد من خلال ممارسته للعمل. أو هي: عمل يحتاج إلى معارف عقلية وخبرة ميدانية. كالطب, والهندسة, والتدريس, والمحاسبة.</a:t>
            </a:r>
            <a:endParaRPr lang="en-US" sz="2200" b="1" dirty="0" smtClean="0"/>
          </a:p>
          <a:p>
            <a:pPr rtl="1" eaLnBrk="1" hangingPunct="1"/>
            <a:endParaRPr lang="en-US" b="1" dirty="0" smtClean="0">
              <a:cs typeface="Arial" pitchFamily="34" charset="0"/>
            </a:endParaRP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533400" y="0"/>
            <a:ext cx="8915400" cy="1371600"/>
          </a:xfrm>
        </p:spPr>
        <p:txBody>
          <a:bodyPr/>
          <a:lstStyle/>
          <a:p>
            <a:pPr eaLnBrk="1" hangingPunct="1"/>
            <a:r>
              <a:rPr lang="ar-SA" b="1" dirty="0" smtClean="0"/>
              <a:t/>
            </a:r>
            <a:br>
              <a:rPr lang="ar-SA" b="1" dirty="0" smtClean="0"/>
            </a:br>
            <a:r>
              <a:rPr lang="ar-SA" sz="3600" b="1" dirty="0" err="1" smtClean="0"/>
              <a:t>مرادفات</a:t>
            </a:r>
            <a:r>
              <a:rPr lang="ar-SA" sz="3600" b="1" dirty="0" smtClean="0"/>
              <a:t> </a:t>
            </a:r>
            <a:r>
              <a:rPr lang="ar-SA" sz="3600" b="1" dirty="0" smtClean="0"/>
              <a:t>لفظ المهنة:</a:t>
            </a:r>
            <a:r>
              <a:rPr lang="en-US" dirty="0" smtClean="0"/>
              <a:t/>
            </a:r>
            <a:br>
              <a:rPr lang="en-US" dirty="0" smtClean="0"/>
            </a:br>
            <a:endParaRPr lang="ar-SA" dirty="0" smtClean="0">
              <a:solidFill>
                <a:srgbClr val="376092"/>
              </a:solidFill>
              <a:cs typeface="Arial" pitchFamily="34" charset="0"/>
            </a:endParaRPr>
          </a:p>
        </p:txBody>
      </p:sp>
      <p:sp>
        <p:nvSpPr>
          <p:cNvPr id="8195" name="Content Placeholder 2"/>
          <p:cNvSpPr>
            <a:spLocks noGrp="1"/>
          </p:cNvSpPr>
          <p:nvPr>
            <p:ph idx="1"/>
          </p:nvPr>
        </p:nvSpPr>
        <p:spPr>
          <a:xfrm>
            <a:off x="304800" y="1219200"/>
            <a:ext cx="9144000" cy="4297363"/>
          </a:xfrm>
        </p:spPr>
        <p:txBody>
          <a:bodyPr/>
          <a:lstStyle/>
          <a:p>
            <a:pPr rtl="1"/>
            <a:endParaRPr lang="ar-SA" sz="2200" b="1" dirty="0" smtClean="0">
              <a:cs typeface="+mn-cs"/>
            </a:endParaRPr>
          </a:p>
          <a:p>
            <a:pPr algn="just" rtl="1"/>
            <a:r>
              <a:rPr lang="ar-SA" sz="2200" b="1" dirty="0" smtClean="0">
                <a:cs typeface="+mn-cs"/>
              </a:rPr>
              <a:t>هناك </a:t>
            </a:r>
            <a:r>
              <a:rPr lang="ar-SA" sz="2200" b="1" dirty="0" smtClean="0">
                <a:cs typeface="+mn-cs"/>
              </a:rPr>
              <a:t>ألفاظ قريبة في معناها من المهنة وربما التبست </a:t>
            </a:r>
            <a:r>
              <a:rPr lang="ar-SA" sz="2200" b="1" dirty="0" err="1" smtClean="0">
                <a:cs typeface="+mn-cs"/>
              </a:rPr>
              <a:t>بها</a:t>
            </a:r>
            <a:r>
              <a:rPr lang="ar-SA" sz="2200" b="1" dirty="0" smtClean="0">
                <a:cs typeface="+mn-cs"/>
              </a:rPr>
              <a:t>, وهي: </a:t>
            </a:r>
            <a:endParaRPr lang="en-US" sz="2200" b="1" dirty="0" smtClean="0">
              <a:cs typeface="+mn-cs"/>
            </a:endParaRPr>
          </a:p>
          <a:p>
            <a:pPr lvl="0" algn="just" rtl="1"/>
            <a:r>
              <a:rPr lang="ar-SA" sz="2400" b="1" u="sng" dirty="0" smtClean="0">
                <a:cs typeface="+mn-cs"/>
              </a:rPr>
              <a:t>الحرفة:</a:t>
            </a:r>
            <a:endParaRPr lang="en-US" sz="2400" b="1" u="sng" dirty="0" smtClean="0">
              <a:cs typeface="+mn-cs"/>
            </a:endParaRPr>
          </a:p>
          <a:p>
            <a:pPr algn="just" rtl="1"/>
            <a:r>
              <a:rPr lang="ar-SA" sz="2200" b="1" dirty="0" smtClean="0">
                <a:cs typeface="+mn-cs"/>
              </a:rPr>
              <a:t>الحِرفة لغةً: بالكسر؛ الصنعة أو وسيلة الكسب التي يَرْتزق منها المرء بصفة مستمرة, من زراعة أو صناعة أو تجارة, وتحتاج إلى تدريب قصير. وسميت بذلك لأنه مُنْحرِف إليها. ويقال حِرْفَتُهُ أنْ يفعل كذا: أي؛ دأبه وديدنه. والاحتراف: هو الاكتساب. وليس لها معنى اصطلاحي خارج عن المعنى اللغوي. وغالباً ما تستعمل في الأعمال اليدوية سواء كانت بآلة أو بغير آلة. </a:t>
            </a:r>
            <a:endParaRPr lang="en-US" sz="2200" b="1" dirty="0" smtClean="0">
              <a:cs typeface="+mn-cs"/>
            </a:endParaRPr>
          </a:p>
          <a:p>
            <a:pPr algn="just" rtl="1"/>
            <a:r>
              <a:rPr lang="ar-SA" sz="2200" b="1" dirty="0" smtClean="0">
                <a:cs typeface="+mn-cs"/>
              </a:rPr>
              <a:t>من ذلك ما ورد أن أبا بكر الصديق رضي الله عنه لما استُخْلِف, وكان تاجراً, فأراد أن يخرج لتجارته, فقال له عمر: إلى أين؟ قال: أحترف لأهلي. قال: ومن لمصالح المسلمين وإدارة شؤونهم. ارجع ويُصرف لك من بيت المال حاجتك, فرجع فجعلوا له ألفين. فقال: زيدوني فإن لي عيالاً, وقد شغلتموني عن التجارة, فزادوه خمسمائة. وقال أَبُو بَكْرٍ رضي الله عنه "لَقَدْ عَلِمَ قَوْمِي أَنَّ حِرْفَتِي لَمْ تَكُنْ تَعْجِزُ عَنْ مَئُونَةِ أَهْلِي, وَشُغِلْتُ بِأَمْرِ الْمُسْلِمِينَ, فَسَيَأْكُلُ آلُ أَبِي بَكْرٍ مِنْ هَذَا الْمَالِ, وَيَحتَرِفُ –أي أبو بكر- لِلْمُسْلِمِينَ فِيهِ". فعمل أبي بكر رضي الله عنه وأرضاه كان في التجارة, وقد سماه حرفة. </a:t>
            </a:r>
            <a:endParaRPr lang="en-US" sz="2200" b="1" dirty="0" smtClean="0">
              <a:cs typeface="+mn-cs"/>
            </a:endParaRPr>
          </a:p>
          <a:p>
            <a:pPr eaLnBrk="1" hangingPunct="1"/>
            <a:endParaRPr lang="ar-SA"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915400" cy="1143000"/>
          </a:xfrm>
        </p:spPr>
        <p:txBody>
          <a:bodyPr/>
          <a:lstStyle/>
          <a:p>
            <a:pPr lvl="0" rtl="1"/>
            <a:r>
              <a:rPr lang="ar-SA" sz="3600" b="1" u="sng" dirty="0" smtClean="0"/>
              <a:t>العمل</a:t>
            </a:r>
            <a:r>
              <a:rPr lang="ar-SA" sz="3600" b="1" dirty="0" smtClean="0"/>
              <a:t>: </a:t>
            </a:r>
            <a:endParaRPr lang="ar-SA" sz="3600" dirty="0"/>
          </a:p>
        </p:txBody>
      </p:sp>
      <p:sp>
        <p:nvSpPr>
          <p:cNvPr id="3" name="عنصر نائب للمحتوى 2"/>
          <p:cNvSpPr>
            <a:spLocks noGrp="1"/>
          </p:cNvSpPr>
          <p:nvPr>
            <p:ph idx="1"/>
          </p:nvPr>
        </p:nvSpPr>
        <p:spPr>
          <a:xfrm>
            <a:off x="495300" y="1371600"/>
            <a:ext cx="8915400" cy="4754563"/>
          </a:xfrm>
        </p:spPr>
        <p:txBody>
          <a:bodyPr/>
          <a:lstStyle/>
          <a:p>
            <a:pPr rtl="1"/>
            <a:endParaRPr lang="ar-SA" sz="2400" b="1" dirty="0" smtClean="0"/>
          </a:p>
          <a:p>
            <a:pPr algn="just" rtl="1"/>
            <a:r>
              <a:rPr lang="ar-SA" sz="2400" b="1" dirty="0" smtClean="0"/>
              <a:t>العمل </a:t>
            </a:r>
            <a:r>
              <a:rPr lang="ar-SA" sz="2400" b="1" dirty="0" smtClean="0"/>
              <a:t>لغةً: يُطلق على المهنة، وعلى الفعل. </a:t>
            </a:r>
            <a:endParaRPr lang="en-US" sz="2400" b="1" dirty="0" smtClean="0"/>
          </a:p>
          <a:p>
            <a:pPr algn="just" rtl="1"/>
            <a:r>
              <a:rPr lang="ar-SA" sz="2400" b="1" dirty="0" smtClean="0"/>
              <a:t>والفارق بينه وبين المهنة أو الحرفة:</a:t>
            </a:r>
            <a:endParaRPr lang="en-US" sz="2400" b="1" dirty="0" smtClean="0"/>
          </a:p>
          <a:p>
            <a:pPr lvl="0" algn="just" rtl="1"/>
            <a:r>
              <a:rPr lang="ar-SA" sz="2400" b="1" dirty="0" smtClean="0"/>
              <a:t>أن العمل قد يكون من الإنسان أو الحيوان والحرفة لا تكون إلا من الإنسان. فالثور الذي يحرث الأرض يعمل, والطائر الذي يبني لنفسه عشاً يعمل, ولكن لا يُقال إنه محترفٌ أو ذو مهنة.</a:t>
            </a:r>
            <a:endParaRPr lang="en-US" sz="2400" b="1" dirty="0" smtClean="0"/>
          </a:p>
          <a:p>
            <a:pPr lvl="0" algn="just" rtl="1"/>
            <a:r>
              <a:rPr lang="ar-SA" sz="2400" b="1" dirty="0" smtClean="0"/>
              <a:t>العمل قد يكون ذهنياً, وقد يكون بدنياً, وأما الحرفة فالغالب أنها تُطلق على الأعمال اليدوية.</a:t>
            </a:r>
            <a:endParaRPr lang="en-US" sz="2400" b="1" dirty="0" smtClean="0"/>
          </a:p>
          <a:p>
            <a:pPr lvl="0" algn="just" rtl="1"/>
            <a:r>
              <a:rPr lang="ar-SA" sz="2400" b="1" dirty="0" smtClean="0"/>
              <a:t>العمل يستعمل للمرة الواحدة ولأكثر, ولا يحتاج إلى التدريب, بخلاف المهنة أو الحرفة فلا بد فيها من التدريب والاستمرارية.</a:t>
            </a:r>
            <a:endParaRPr lang="en-US" sz="2400"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0" rtl="1"/>
            <a:r>
              <a:rPr lang="ar-SA" sz="3600" b="1" dirty="0" smtClean="0"/>
              <a:t>الصنعة:</a:t>
            </a:r>
            <a:endParaRPr lang="ar-SA" sz="3600" dirty="0"/>
          </a:p>
        </p:txBody>
      </p:sp>
      <p:sp>
        <p:nvSpPr>
          <p:cNvPr id="3" name="عنصر نائب للمحتوى 2"/>
          <p:cNvSpPr>
            <a:spLocks noGrp="1"/>
          </p:cNvSpPr>
          <p:nvPr>
            <p:ph idx="1"/>
          </p:nvPr>
        </p:nvSpPr>
        <p:spPr>
          <a:xfrm>
            <a:off x="495300" y="1447800"/>
            <a:ext cx="9182100" cy="4678363"/>
          </a:xfrm>
        </p:spPr>
        <p:txBody>
          <a:bodyPr/>
          <a:lstStyle/>
          <a:p>
            <a:pPr algn="just" rtl="1"/>
            <a:r>
              <a:rPr lang="ar-SA" sz="2400" b="1" dirty="0" smtClean="0">
                <a:cs typeface="+mn-cs"/>
              </a:rPr>
              <a:t>الصنعة لغة: ترتيب العمل وإحْكامه على النحو الذي تعلمه, وبما يوصل إلى المقصود منه. فيقال للنجار صانع, ولا يقال للتاجر صانع؛ لان النجار قد سبق علمه بما يريد عمله من سرير أو باب وبالأسباب التي توصل إلى المقصود منه, والتاجر لا يعلم إذا اتجر أنه سيصل إلى ما يريده من الربح أو لا. </a:t>
            </a:r>
            <a:endParaRPr lang="en-US" sz="2400" b="1" dirty="0" smtClean="0">
              <a:cs typeface="+mn-cs"/>
            </a:endParaRPr>
          </a:p>
          <a:p>
            <a:pPr algn="just" rtl="1"/>
            <a:r>
              <a:rPr lang="ar-SA" sz="2400" b="1" dirty="0" smtClean="0">
                <a:cs typeface="+mn-cs"/>
              </a:rPr>
              <a:t>فالعمل لا يقتضي العلم بما يعمل له, بخلاف الصنعة فإن.</a:t>
            </a:r>
            <a:endParaRPr lang="en-US" sz="2400" b="1" dirty="0" smtClean="0">
              <a:cs typeface="+mn-cs"/>
            </a:endParaRPr>
          </a:p>
          <a:p>
            <a:pPr algn="just" rtl="1"/>
            <a:r>
              <a:rPr lang="ar-SA" sz="2400" b="1" dirty="0" smtClean="0">
                <a:cs typeface="+mn-cs"/>
              </a:rPr>
              <a:t>   الفرق بين الصنعة والعمل: </a:t>
            </a:r>
            <a:endParaRPr lang="en-US" sz="2400" b="1" dirty="0" smtClean="0">
              <a:cs typeface="+mn-cs"/>
            </a:endParaRPr>
          </a:p>
          <a:p>
            <a:pPr lvl="0" algn="just" rtl="1"/>
            <a:r>
              <a:rPr lang="ar-SA" sz="2400" b="1" dirty="0" smtClean="0">
                <a:cs typeface="+mn-cs"/>
              </a:rPr>
              <a:t>العمل يُطلق على ما يصدر من الإنسان أو الحيوان, بينما لا تُطلق الصنعة إلا على ما صدر من الإنسان فحسب.</a:t>
            </a:r>
            <a:endParaRPr lang="en-US" sz="2400" b="1" dirty="0" smtClean="0">
              <a:cs typeface="+mn-cs"/>
            </a:endParaRPr>
          </a:p>
          <a:p>
            <a:pPr lvl="0" algn="just" rtl="1"/>
            <a:r>
              <a:rPr lang="ar-SA" sz="2400" b="1" dirty="0" smtClean="0">
                <a:cs typeface="+mn-cs"/>
              </a:rPr>
              <a:t>العمل يُطلق على ما يكون بقصد وعلم, والصنعة لا تُطلق إلا على ما كان بإجادة, وفيه معنى الحرفة.</a:t>
            </a:r>
            <a:endParaRPr lang="en-US" sz="2400" b="1" dirty="0" smtClean="0">
              <a:cs typeface="+mn-cs"/>
            </a:endParaRPr>
          </a:p>
          <a:p>
            <a:pPr algn="just" rtl="1"/>
            <a:r>
              <a:rPr lang="ar-SA" sz="2400" b="1" dirty="0" smtClean="0">
                <a:cs typeface="+mn-cs"/>
              </a:rPr>
              <a:t>فالصنعة أخص والعمل أعم. وكل صنعةٍ عملٌ، وليس كل عملٍ صنعةً.</a:t>
            </a:r>
            <a:endParaRPr lang="en-US" sz="2400" b="1" dirty="0" smtClean="0">
              <a:cs typeface="+mn-cs"/>
            </a:endParaRP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lvl="0" rtl="1"/>
            <a:r>
              <a:rPr lang="ar-SA" sz="3600" b="1" dirty="0" smtClean="0"/>
              <a:t>الوظيفة</a:t>
            </a:r>
            <a:r>
              <a:rPr lang="es-ES_tradnl" sz="3600" b="1" dirty="0" smtClean="0"/>
              <a:t>:</a:t>
            </a:r>
            <a:endParaRPr lang="en-US" sz="3600" dirty="0"/>
          </a:p>
        </p:txBody>
      </p:sp>
      <p:sp>
        <p:nvSpPr>
          <p:cNvPr id="9219" name="Content Placeholder 2"/>
          <p:cNvSpPr>
            <a:spLocks noGrp="1"/>
          </p:cNvSpPr>
          <p:nvPr>
            <p:ph idx="4294967295"/>
          </p:nvPr>
        </p:nvSpPr>
        <p:spPr>
          <a:xfrm>
            <a:off x="228600" y="1295400"/>
            <a:ext cx="9144000" cy="4678363"/>
          </a:xfrm>
        </p:spPr>
        <p:txBody>
          <a:bodyPr/>
          <a:lstStyle/>
          <a:p>
            <a:pPr algn="just" rtl="1">
              <a:buNone/>
            </a:pPr>
            <a:endParaRPr lang="ar-SA" sz="2800" b="1" dirty="0" smtClean="0"/>
          </a:p>
          <a:p>
            <a:pPr algn="just" rtl="1">
              <a:buNone/>
            </a:pPr>
            <a:r>
              <a:rPr lang="ar-SA" sz="2800" b="1" dirty="0" smtClean="0"/>
              <a:t>الوظيفة </a:t>
            </a:r>
            <a:r>
              <a:rPr lang="ar-SA" sz="2800" b="1" dirty="0" smtClean="0"/>
              <a:t>لغةً: ما يقدَّر من عمل أو طعام أو رزق في زمن معيَّن، وتأتي أيضاً بمعنى الخدمة المعيَّنة.</a:t>
            </a:r>
            <a:endParaRPr lang="en-US" sz="2800" b="1" dirty="0" smtClean="0"/>
          </a:p>
          <a:p>
            <a:pPr algn="just" rtl="1">
              <a:buNone/>
            </a:pPr>
            <a:r>
              <a:rPr lang="ar-SA" sz="2800" b="1" dirty="0" smtClean="0"/>
              <a:t>وفي الاصطلاح المعاصر: تطلق على وحدة من وحدات العمل, تتكون من عدة أنشطة مجتمعة مع بعضها في المضمون والشكل, ويمكن أن يقوم </a:t>
            </a:r>
            <a:r>
              <a:rPr lang="ar-SA" sz="2800" b="1" dirty="0" err="1" smtClean="0"/>
              <a:t>بها</a:t>
            </a:r>
            <a:r>
              <a:rPr lang="ar-SA" sz="2800" b="1" dirty="0" smtClean="0"/>
              <a:t> موظف واحد أو أكثر. كالمحاسبة في شركة مثلاً فإنها وظيفة, تحتوي على مجموعة من الأنشطة من جمع للبيانات والفواتير, وتصنيفها وإدخالها في الحاسوب, وجمعها, وإجراء المقابلة والمقاصة بين الوارد والصادر ثم إخراج النتيجة النهائية لليوم, ثم للشهر, ثم للسنة,  وهكذا... وقد يكون للشركة محاسب واحد أو مجموعة من المحاسبين. </a:t>
            </a:r>
            <a:endParaRPr lang="en-US" sz="2800" b="1"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7</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200" b="1" dirty="0" smtClean="0"/>
              <a:t>خصائص المهنة</a:t>
            </a:r>
            <a:r>
              <a:rPr lang="ar-SA" sz="3200" b="1" dirty="0" smtClean="0"/>
              <a:t>:</a:t>
            </a:r>
            <a:endParaRPr lang="ar-SA" sz="3200" dirty="0"/>
          </a:p>
        </p:txBody>
      </p:sp>
      <p:sp>
        <p:nvSpPr>
          <p:cNvPr id="3" name="عنصر نائب للمحتوى 2"/>
          <p:cNvSpPr>
            <a:spLocks noGrp="1"/>
          </p:cNvSpPr>
          <p:nvPr>
            <p:ph idx="1"/>
          </p:nvPr>
        </p:nvSpPr>
        <p:spPr/>
        <p:txBody>
          <a:bodyPr/>
          <a:lstStyle/>
          <a:p>
            <a:pPr algn="just" rtl="1"/>
            <a:r>
              <a:rPr lang="ar-SA" sz="2800" b="1" dirty="0" smtClean="0"/>
              <a:t>للمهنة جملة من الخصائص أهمها:</a:t>
            </a:r>
            <a:endParaRPr lang="en-US" sz="2800" b="1" dirty="0" smtClean="0"/>
          </a:p>
          <a:p>
            <a:pPr marL="514350" lvl="0" indent="-514350" algn="just" rtl="1">
              <a:buFont typeface="+mj-lt"/>
              <a:buAutoNum type="arabicPeriod"/>
            </a:pPr>
            <a:r>
              <a:rPr lang="ar-SA" sz="2800" b="1" dirty="0" smtClean="0"/>
              <a:t>تقديم خدمات أساسية ومفيدة للمجتمع.</a:t>
            </a:r>
            <a:endParaRPr lang="en-US" sz="2800" b="1" dirty="0" smtClean="0"/>
          </a:p>
          <a:p>
            <a:pPr marL="514350" lvl="0" indent="-514350" algn="just" rtl="1">
              <a:buFont typeface="+mj-lt"/>
              <a:buAutoNum type="arabicPeriod"/>
            </a:pPr>
            <a:r>
              <a:rPr lang="ar-SA" sz="2800" b="1" dirty="0" smtClean="0"/>
              <a:t>حاجتها إلى الإعداد العلمي من خلال برامج ذات أهداف محددة واضحة, ومن جهات علمية معترف </a:t>
            </a:r>
            <a:r>
              <a:rPr lang="ar-SA" sz="2800" b="1" dirty="0" err="1" smtClean="0"/>
              <a:t>بها</a:t>
            </a:r>
            <a:r>
              <a:rPr lang="ar-SA" sz="2800" b="1" dirty="0" smtClean="0"/>
              <a:t>.</a:t>
            </a:r>
            <a:endParaRPr lang="en-US" sz="2800" b="1" dirty="0" smtClean="0"/>
          </a:p>
          <a:p>
            <a:pPr marL="514350" lvl="0" indent="-514350" algn="just" rtl="1">
              <a:buFont typeface="+mj-lt"/>
              <a:buAutoNum type="arabicPeriod"/>
            </a:pPr>
            <a:r>
              <a:rPr lang="ar-SA" sz="2800" b="1" dirty="0" smtClean="0"/>
              <a:t>لكل مهنة معارف ومهارات خاصة </a:t>
            </a:r>
            <a:r>
              <a:rPr lang="ar-SA" sz="2800" b="1" dirty="0" err="1" smtClean="0"/>
              <a:t>بها</a:t>
            </a:r>
            <a:r>
              <a:rPr lang="ar-SA" sz="2800" b="1" dirty="0" smtClean="0"/>
              <a:t>.</a:t>
            </a:r>
            <a:endParaRPr lang="en-US" sz="2800" b="1" dirty="0" smtClean="0"/>
          </a:p>
          <a:p>
            <a:pPr marL="514350" lvl="0" indent="-514350" algn="just" rtl="1">
              <a:buFont typeface="+mj-lt"/>
              <a:buAutoNum type="arabicPeriod"/>
            </a:pPr>
            <a:r>
              <a:rPr lang="ar-SA" sz="2800" b="1" dirty="0" smtClean="0"/>
              <a:t>لكل مهنة قوانين وآداب تنظم وتحكم العمل </a:t>
            </a:r>
            <a:r>
              <a:rPr lang="ar-SA" sz="2800" b="1" dirty="0" err="1" smtClean="0"/>
              <a:t>بها</a:t>
            </a:r>
            <a:r>
              <a:rPr lang="ar-SA" sz="2800" b="1" dirty="0" smtClean="0"/>
              <a:t>.</a:t>
            </a:r>
            <a:endParaRPr lang="en-US" sz="2800" b="1" dirty="0" smtClean="0"/>
          </a:p>
          <a:p>
            <a:pPr marL="514350" lvl="0" indent="-514350" algn="just" rtl="1">
              <a:buFont typeface="+mj-lt"/>
              <a:buAutoNum type="arabicPeriod"/>
            </a:pPr>
            <a:r>
              <a:rPr lang="ar-SA" sz="2800" b="1" dirty="0" smtClean="0"/>
              <a:t>غالباً ما توجد في وقتنا الحالي تجمع للعاملين بالمهنة يتحدث باسمها ويدافع عنها.</a:t>
            </a:r>
            <a:endParaRPr lang="en-US" sz="2800" b="1" dirty="0" smtClean="0"/>
          </a:p>
          <a:p>
            <a:pPr marL="514350" lvl="0" indent="-514350" algn="just" rtl="1">
              <a:buFont typeface="+mj-lt"/>
              <a:buAutoNum type="arabicPeriod"/>
            </a:pPr>
            <a:r>
              <a:rPr lang="ar-SA" sz="2800" b="1" dirty="0" smtClean="0"/>
              <a:t>لكل مهنة معالمها الواضحة تميزها عن غيرها من المهن.</a:t>
            </a:r>
            <a:endParaRPr lang="en-US" sz="2800"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868362"/>
          </a:xfrm>
        </p:spPr>
        <p:txBody>
          <a:bodyPr/>
          <a:lstStyle/>
          <a:p>
            <a:r>
              <a:rPr lang="ar-SA" sz="3600" b="1" dirty="0" smtClean="0"/>
              <a:t>الحكم الشرعي للمهنة</a:t>
            </a:r>
            <a:r>
              <a:rPr lang="ar-SA" sz="3600" b="1" dirty="0" smtClean="0"/>
              <a:t>:</a:t>
            </a:r>
            <a:endParaRPr lang="ar-SA" sz="3600" dirty="0"/>
          </a:p>
        </p:txBody>
      </p:sp>
      <p:sp>
        <p:nvSpPr>
          <p:cNvPr id="3" name="عنصر نائب للمحتوى 2"/>
          <p:cNvSpPr>
            <a:spLocks noGrp="1"/>
          </p:cNvSpPr>
          <p:nvPr>
            <p:ph idx="1"/>
          </p:nvPr>
        </p:nvSpPr>
        <p:spPr>
          <a:xfrm>
            <a:off x="495300" y="1371600"/>
            <a:ext cx="9258300" cy="4754563"/>
          </a:xfrm>
        </p:spPr>
        <p:txBody>
          <a:bodyPr/>
          <a:lstStyle/>
          <a:p>
            <a:pPr algn="just" rtl="1"/>
            <a:r>
              <a:rPr lang="ar-SA" sz="2000" b="1" dirty="0" smtClean="0"/>
              <a:t>إن من يقرأ في كتاب الله تعالى, أو في أحاديث النبي صلى الله عليه وسلم, يجد أن الإسلام يحث على العمل, ويرفع من شأنه. كما أن من يقرأ سيرة النبي صلى الله عليه وسلم العطرة, أو غيره من الأنبياء, أو يقرأ في سير الخلفاء الراشدين, أو الصحابة الكرام رضوان الله عليهم, أو في سير سلف الأمة وأئمتها, يجد أنهم جميعاً قد مارسوا مختلف المهن من تجارة ورعي وزراعة وخياطة وحدادة وغيرها. من ذلك: </a:t>
            </a:r>
            <a:endParaRPr lang="en-US" sz="2000" b="1" dirty="0" smtClean="0"/>
          </a:p>
          <a:p>
            <a:pPr lvl="0" algn="just" rtl="1"/>
            <a:r>
              <a:rPr lang="ar-SA" sz="2000" b="1" dirty="0" smtClean="0"/>
              <a:t>قوله تعالى عن نبيه داود عليه السلام: [وَعَلَّمْنَاهُ صَنْعَةَ لَبُوسٍ لَكُمْ لِتُحْصِنَكُمْ مِنْ بَأْسِكُمْ فَهَلْ أَنْتُمْ شَاكِرُونَ] {الأنبياء:80} واللبوس: الدروع.</a:t>
            </a:r>
            <a:endParaRPr lang="en-US" sz="2000" b="1" dirty="0" smtClean="0"/>
          </a:p>
          <a:p>
            <a:pPr lvl="0" algn="just" rtl="1"/>
            <a:r>
              <a:rPr lang="ar-SA" sz="2000" b="1" dirty="0" smtClean="0"/>
              <a:t>ويقول الرسول صلى الله عليه وسلم: (ما أكل أحدٌ طعاماً قط خيراً من أن يأكل من عمل يده, وإن نبي الله داود كان يأكل من عمل يده). ويقول: (ما من مسلم يغرس غرساً أو يزرع زرعاً فيأكل منه طيرٌ أو إنسان أو بهيمة إلا كان له به صدقة). فهذه النصوص تدل على مدى حث الشريعة على العمل.</a:t>
            </a:r>
            <a:endParaRPr lang="en-US" sz="2000" b="1" dirty="0" smtClean="0"/>
          </a:p>
          <a:p>
            <a:pPr lvl="0" algn="just" rtl="1"/>
            <a:r>
              <a:rPr lang="ar-SA" sz="2000" b="1" dirty="0" smtClean="0"/>
              <a:t>وعن ابن عباس رضي الله عنهما قال : "كان آدم عليه السلام حراثاً (زراعاً), وكان إدريس خياطاً, وكان نوح نجاراً, وكان هود تاجراً, وكان إبراهيم راعياً (وورد بزازاً أي تاجراً يبيع الملابس), وكان داود زراداً (أي حداداً), وكان سليمان خواصاً, وكان موسى (راعياً) أجيراً, وكان عيسى سياحاً, </a:t>
            </a:r>
            <a:r>
              <a:rPr lang="ar-SA" sz="2000" b="1" dirty="0" smtClean="0"/>
              <a:t>وعمل محمد </a:t>
            </a:r>
            <a:r>
              <a:rPr lang="ar-SA" sz="2000" b="1" dirty="0" smtClean="0"/>
              <a:t>صلى الله عليه وسلم </a:t>
            </a:r>
            <a:r>
              <a:rPr lang="ar-SA" sz="2000" b="1" dirty="0" smtClean="0"/>
              <a:t>في التجارة والرعي كما </a:t>
            </a:r>
            <a:r>
              <a:rPr lang="ar-SA" sz="2000" b="1" dirty="0" smtClean="0"/>
              <a:t>أخبر عن نفسه صلى الله عليه وسلم".</a:t>
            </a:r>
            <a:endParaRPr lang="en-US" sz="2000" b="1" dirty="0" smtClean="0"/>
          </a:p>
          <a:p>
            <a:pPr lvl="0" algn="just" rtl="1"/>
            <a:r>
              <a:rPr lang="ar-SA" sz="2000" b="1" dirty="0" smtClean="0"/>
              <a:t>ويقول عمر بن الخطاب رضي الله عنه: "إني لأرى الرجل فيعجبني، فأقول: هل له حرفة؟ فإن قالوا: لا؛ سقط من عيني</a:t>
            </a:r>
            <a:r>
              <a:rPr lang="ar-SA" sz="2000" b="1" dirty="0" smtClean="0"/>
              <a:t>". وفي </a:t>
            </a:r>
            <a:r>
              <a:rPr lang="ar-SA" sz="2000" b="1" dirty="0" smtClean="0"/>
              <a:t>هذا القدر كفاية, إذ ليس الغرض الحصر والاستقصاء.</a:t>
            </a:r>
            <a:endParaRPr lang="en-US" sz="2000"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600" b="1" dirty="0" smtClean="0"/>
              <a:t>تعريف أخلاق المهنة: </a:t>
            </a:r>
            <a:endParaRPr lang="ar-SA" sz="3600" dirty="0"/>
          </a:p>
        </p:txBody>
      </p:sp>
      <p:sp>
        <p:nvSpPr>
          <p:cNvPr id="3" name="عنصر نائب للمحتوى 2"/>
          <p:cNvSpPr>
            <a:spLocks noGrp="1"/>
          </p:cNvSpPr>
          <p:nvPr>
            <p:ph idx="1"/>
          </p:nvPr>
        </p:nvSpPr>
        <p:spPr/>
        <p:txBody>
          <a:bodyPr/>
          <a:lstStyle/>
          <a:p>
            <a:pPr rtl="1"/>
            <a:r>
              <a:rPr lang="ar-SA" sz="2800" b="1" dirty="0" smtClean="0"/>
              <a:t>تعني أخلاق المهنة تلك التوجيهات النابعة من القيم والمبادئ التي يؤمن </a:t>
            </a:r>
            <a:r>
              <a:rPr lang="ar-SA" sz="2800" b="1" dirty="0" err="1" smtClean="0"/>
              <a:t>بها</a:t>
            </a:r>
            <a:r>
              <a:rPr lang="ar-SA" sz="2800" b="1" dirty="0" smtClean="0"/>
              <a:t> أفراد المجتمع, والتي ينبغي للشخص أن يتحلى </a:t>
            </a:r>
            <a:r>
              <a:rPr lang="ar-SA" sz="2800" b="1" dirty="0" err="1" smtClean="0"/>
              <a:t>بها</a:t>
            </a:r>
            <a:r>
              <a:rPr lang="ar-SA" sz="2800" b="1" dirty="0" smtClean="0"/>
              <a:t> أثناء ممارسته للمهنة. </a:t>
            </a:r>
            <a:endParaRPr lang="en-US" sz="2800" b="1" dirty="0" smtClean="0"/>
          </a:p>
          <a:p>
            <a:pPr rtl="1"/>
            <a:r>
              <a:rPr lang="ar-SA" b="1" u="sng" dirty="0" smtClean="0"/>
              <a:t>الفرق بين أخلاق المهنة وأنظمتها:</a:t>
            </a:r>
            <a:endParaRPr lang="en-US" u="sng" dirty="0" smtClean="0"/>
          </a:p>
          <a:p>
            <a:pPr rtl="1"/>
            <a:r>
              <a:rPr lang="ar-SA" sz="2800" b="1" dirty="0" smtClean="0"/>
              <a:t>عرفنا آنفاً أخلاق المهنة, وأما أنظمتها فهي تلك القوانين والتشريعات التي تحدد وتنظم عمل الممارسين للمهنة.</a:t>
            </a:r>
            <a:endParaRPr lang="en-US" sz="2800" b="1" dirty="0" smtClean="0"/>
          </a:p>
          <a:p>
            <a:pPr rtl="1"/>
            <a:r>
              <a:rPr lang="ar-SA" sz="2800" b="1" dirty="0" smtClean="0"/>
              <a:t>أي أن أخلاق المهنة تهتم بما ينبغي فعله، وأما أنظمة المهنة فتهتم بما يجب فعله. </a:t>
            </a:r>
            <a:endParaRPr lang="en-US" sz="2800" b="1" dirty="0" smtClean="0"/>
          </a:p>
          <a:p>
            <a:pPr rtl="1"/>
            <a:r>
              <a:rPr lang="ar-SA" sz="2800" b="1" dirty="0" smtClean="0"/>
              <a:t>وعليه فإن من يخالف الأخلاق يستحق اللوم والعتاب, وأما من يخالف الأنظمة فإنه يستحق العقوبة أيضاً مضافاً إلى اللوم والعتاب.</a:t>
            </a:r>
            <a:endParaRPr lang="en-US" sz="2800"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20762"/>
          </a:xfrm>
        </p:spPr>
        <p:txBody>
          <a:bodyPr/>
          <a:lstStyle/>
          <a:p>
            <a:pPr rtl="1"/>
            <a:r>
              <a:rPr lang="ar-SA" sz="3600" b="1" dirty="0" smtClean="0"/>
              <a:t>مصادر أخلاق</a:t>
            </a:r>
            <a:r>
              <a:rPr lang="ar-SA" sz="3600" dirty="0" smtClean="0"/>
              <a:t> </a:t>
            </a:r>
            <a:r>
              <a:rPr lang="ar-SA" sz="3600" b="1" dirty="0" smtClean="0"/>
              <a:t>المهنة</a:t>
            </a:r>
            <a:r>
              <a:rPr lang="ar-SA" sz="3600" dirty="0" smtClean="0"/>
              <a:t>:</a:t>
            </a:r>
            <a:endParaRPr lang="ar-SA" sz="3600" dirty="0"/>
          </a:p>
        </p:txBody>
      </p:sp>
      <p:sp>
        <p:nvSpPr>
          <p:cNvPr id="3" name="عنصر نائب للمحتوى 2"/>
          <p:cNvSpPr>
            <a:spLocks noGrp="1"/>
          </p:cNvSpPr>
          <p:nvPr>
            <p:ph idx="1"/>
          </p:nvPr>
        </p:nvSpPr>
        <p:spPr>
          <a:xfrm>
            <a:off x="457200" y="1371600"/>
            <a:ext cx="8915400" cy="4602163"/>
          </a:xfrm>
        </p:spPr>
        <p:txBody>
          <a:bodyPr/>
          <a:lstStyle/>
          <a:p>
            <a:pPr algn="just" rtl="1"/>
            <a:r>
              <a:rPr lang="ar-SA" dirty="0" smtClean="0"/>
              <a:t> </a:t>
            </a:r>
            <a:r>
              <a:rPr lang="ar-SA" sz="2300" b="1" dirty="0" smtClean="0"/>
              <a:t>إن مصدر أخلاق المهنة عندنا نحن المسلمين إنما هو ديننا الحنيف. فالدين بما يدعو إليه من مكارم الأخلاق، وإتقان العمل, ومراقبة الله عز وجل في كل شأن، هو مصدر الأحكام والأخلاق. وهو المصدر لكل شيء مستحسن في الحياة, وهو المرشد والموجه. قال تعالى: [يَا أَيُّهَا الَّذِينَ آَمَنُوا اسْتَجِيبُوا للهِ وَلِلرَّسُولِ إِذَا دَعَاكُمْ لِمَا يُحْيِيكُمْ وَاعْلَمُوا أَنَّ اللهَ يَحُولُ بَيْنَ المَرْءِ وَقَلْبِهِ وَأَنَّهُ إِلَيْهِ تُحْشَرُونَ] {الأنفال:24} [مَنْ عَمِلَ صَالِحًا مِنْ ذَكَرٍ أَوْ أُنْثَى وَهُوَ مُؤْمِنٌ فَلَنُحْيِيَنَّهُ حَيَاةً طَيِّبَةً وَلَنَجْزِيَنَّهُمْ أَجْرَهُمْ بِأَحْسَنِ مَا كَانُوا يَعْمَلُونَ] {النحل:97} [قَدْ جَاءَكُمْ مِنَ اللهِ نُورٌ وَكِتَابٌ مُبِينٌ, يَهْدِي بِهِ اللهُ مَنِ اتَّبَعَ رِضْوَانَهُ سُبُلَ السَّلَامِ وَيُخْرِجُهُمْ مِنَ الظُّلُمَاتِ إِلَى النُّورِ بِإِذْنِهِ وَيَهْدِيهِمْ إِلَى صِرَاطٍ مُسْتَقِيمٍ] {المائدة:15-16}, فهذه الآيات وغيرها كثير, تؤكد أن الحياة السعيدة الهانئة الطيبة إنما هي في اتباع شرع الله, وليس غيره, ويقول الرسول صلى الله عليه وسلم: (إنما بعثت لأتمم مكارم الأخلاق). </a:t>
            </a:r>
            <a:endParaRPr lang="en-US" sz="2300" b="1" dirty="0" smtClean="0"/>
          </a:p>
          <a:p>
            <a:pPr algn="just" rtl="1"/>
            <a:r>
              <a:rPr lang="ar-SA" sz="2300" b="1" dirty="0" smtClean="0"/>
              <a:t>وإذا كانت هناك آداب وأخلاقيات للمهنة مستوحاة من الأعراف, أو مما لدى الأمم الأخرى, فإنه لا مانع منها, ما دامت لا تتعارض مع ما جاء </a:t>
            </a:r>
            <a:r>
              <a:rPr lang="ar-SA" sz="2300" b="1" dirty="0" err="1" smtClean="0"/>
              <a:t>به</a:t>
            </a:r>
            <a:r>
              <a:rPr lang="ar-SA" sz="2300" b="1" dirty="0" smtClean="0"/>
              <a:t> </a:t>
            </a:r>
            <a:r>
              <a:rPr lang="ar-SA" sz="2300" b="1" dirty="0" err="1" smtClean="0"/>
              <a:t>الشرع</a:t>
            </a:r>
            <a:r>
              <a:rPr lang="ar-SA" sz="2300" b="1" dirty="0" smtClean="0"/>
              <a:t>؛ لأن </a:t>
            </a:r>
            <a:r>
              <a:rPr lang="ar-SA" sz="2300" b="1" dirty="0" err="1" smtClean="0"/>
              <a:t>الشرع</a:t>
            </a:r>
            <a:r>
              <a:rPr lang="ar-SA" sz="2300" b="1" dirty="0" smtClean="0"/>
              <a:t> قد أذن بذلك.</a:t>
            </a:r>
            <a:endParaRPr lang="en-US" sz="2300"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200" b="1" dirty="0" smtClean="0"/>
              <a:t>مدى الحاجة إلى دراسة أخلاق المهنة</a:t>
            </a:r>
            <a:r>
              <a:rPr lang="ar-SA" sz="3200" b="1" dirty="0" smtClean="0"/>
              <a:t>:</a:t>
            </a:r>
            <a:endParaRPr lang="ar-SA" sz="3200" b="1" dirty="0"/>
          </a:p>
        </p:txBody>
      </p:sp>
      <p:sp>
        <p:nvSpPr>
          <p:cNvPr id="3" name="عنصر نائب للمحتوى 2"/>
          <p:cNvSpPr>
            <a:spLocks noGrp="1"/>
          </p:cNvSpPr>
          <p:nvPr>
            <p:ph idx="1"/>
          </p:nvPr>
        </p:nvSpPr>
        <p:spPr>
          <a:xfrm>
            <a:off x="495300" y="1447800"/>
            <a:ext cx="8915400" cy="4678363"/>
          </a:xfrm>
        </p:spPr>
        <p:txBody>
          <a:bodyPr/>
          <a:lstStyle/>
          <a:p>
            <a:pPr algn="just" rtl="1"/>
            <a:r>
              <a:rPr lang="ar-SA" sz="2200" b="1" dirty="0" smtClean="0"/>
              <a:t>لكل مهنة أخلاق وآداب عامة تحددها القوانين واللوائح الخاصة </a:t>
            </a:r>
            <a:r>
              <a:rPr lang="ar-SA" sz="2200" b="1" dirty="0" err="1" smtClean="0"/>
              <a:t>بها</a:t>
            </a:r>
            <a:r>
              <a:rPr lang="ar-SA" sz="2200" b="1" dirty="0" smtClean="0"/>
              <a:t>, ومن خلال مراعاتها تتم المحافظة على المهنة ومكانتها. وكثيراً ما تجمع هذه الآداب والأخلاق في وثيقة واحدة, يطلق عليها ميثاق الشرف المهني. </a:t>
            </a:r>
            <a:endParaRPr lang="en-US" sz="2200" b="1" dirty="0" smtClean="0"/>
          </a:p>
          <a:p>
            <a:pPr algn="just" rtl="1"/>
            <a:r>
              <a:rPr lang="ar-SA" sz="2200" b="1" dirty="0" smtClean="0"/>
              <a:t>ومن المعلوم أن مجموع المهن في المجتمع هي الأداة المنفذة لأهداف وتطلعات أبنائه, فإذا فقد العاملون فيها الآداب والأخلاق, كان ذلك نذير شؤم عليهم, ودليلاً على قرب نهايتهم, إذ كما قال </a:t>
            </a:r>
            <a:r>
              <a:rPr lang="ar-SA" sz="2200" b="1" dirty="0" smtClean="0"/>
              <a:t>الشاعر:   وإنما </a:t>
            </a:r>
            <a:r>
              <a:rPr lang="ar-SA" sz="2200" b="1" dirty="0" smtClean="0"/>
              <a:t>الأمم الأخلاق ما بقيت          فإن همُ ذهبت أخلاقهم ذهبوا</a:t>
            </a:r>
            <a:endParaRPr lang="en-US" sz="2200" b="1" dirty="0" smtClean="0"/>
          </a:p>
          <a:p>
            <a:pPr algn="just" rtl="1"/>
            <a:r>
              <a:rPr lang="ar-SA" sz="2200" b="1" dirty="0" smtClean="0"/>
              <a:t>وتزداد أهمية أخلاق المهنة في عصرنا الحالي, نظراً لاتساع سلطان العلم وما رافقه من تقنيات معاصرة بشكل مذهل, ولتضاعف مجالات العمل أضعافاً كثيرة عن العصور السابقة, وقد رأينا كيف أن العلم استغل استغلالاً سيئاً من قبل بعض المجتمعات, فأصبح وسيلة للإفساد والتدمير والعبث بمصير البشرية والبشر, فمن القنابل النووية إلى الهيدروجينية, إلى الصواريخ العابرة للقارات, إلى غزو الفضاء من خلال الأقمار </a:t>
            </a:r>
            <a:r>
              <a:rPr lang="ar-SA" sz="2200" b="1" dirty="0" err="1" smtClean="0"/>
              <a:t>التجسسية</a:t>
            </a:r>
            <a:r>
              <a:rPr lang="ar-SA" sz="2200" b="1" dirty="0" smtClean="0"/>
              <a:t>, إلى التلاعب بالجينات الوراثية والاستنساخ ... وهكذا. </a:t>
            </a:r>
            <a:endParaRPr lang="en-US" sz="2200" b="1" dirty="0" smtClean="0"/>
          </a:p>
          <a:p>
            <a:pPr algn="just" rtl="1"/>
            <a:r>
              <a:rPr lang="ar-SA" sz="2200" b="1" dirty="0" smtClean="0"/>
              <a:t>وقد شعر كثيرون من رجال العلم والفكر في العالم بخطورة الأمر, فدعوا إلى وضع ميثاق شرف أخلاقي لكل مهنة, من شأنه أن يحمي سمعتها, ويحافظ عليها من الانحراف والاستغلال.</a:t>
            </a:r>
            <a:endParaRPr lang="en-US" sz="2200"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600" b="1" dirty="0" smtClean="0"/>
              <a:t>صفات الميثاق الأخلاقي:</a:t>
            </a:r>
            <a:endParaRPr lang="ar-SA" sz="3600" b="1" dirty="0"/>
          </a:p>
        </p:txBody>
      </p:sp>
      <p:sp>
        <p:nvSpPr>
          <p:cNvPr id="3" name="عنصر نائب للمحتوى 2"/>
          <p:cNvSpPr>
            <a:spLocks noGrp="1"/>
          </p:cNvSpPr>
          <p:nvPr>
            <p:ph idx="1"/>
          </p:nvPr>
        </p:nvSpPr>
        <p:spPr/>
        <p:txBody>
          <a:bodyPr/>
          <a:lstStyle/>
          <a:p>
            <a:pPr algn="just" rtl="1"/>
            <a:r>
              <a:rPr lang="ar-SA" sz="2400" b="1" dirty="0" smtClean="0"/>
              <a:t>لكي </a:t>
            </a:r>
            <a:r>
              <a:rPr lang="ar-SA" sz="2400" b="1" dirty="0" smtClean="0"/>
              <a:t>يحقق </a:t>
            </a:r>
            <a:r>
              <a:rPr lang="ar-SA" sz="2400" b="1" dirty="0" smtClean="0"/>
              <a:t>الميثاق الأخلاقي أهدافه يجب أن </a:t>
            </a:r>
            <a:r>
              <a:rPr lang="ar-SA" sz="2400" b="1" dirty="0" smtClean="0"/>
              <a:t>يتصف بما يلي:</a:t>
            </a:r>
            <a:endParaRPr lang="en-US" sz="2400" b="1" dirty="0" smtClean="0"/>
          </a:p>
          <a:p>
            <a:pPr marL="457200" lvl="0" indent="-457200" algn="just" rtl="1">
              <a:buFont typeface="+mj-lt"/>
              <a:buAutoNum type="arabicPeriod"/>
            </a:pPr>
            <a:r>
              <a:rPr lang="ar-SA" sz="2400" b="1" dirty="0" smtClean="0"/>
              <a:t>أن تكون مواده منسجمة مع قيم المجتمع ومبادئه.</a:t>
            </a:r>
            <a:endParaRPr lang="en-US" sz="2400" b="1" dirty="0" smtClean="0"/>
          </a:p>
          <a:p>
            <a:pPr marL="457200" lvl="0" indent="-457200" algn="just" rtl="1">
              <a:buFont typeface="+mj-lt"/>
              <a:buAutoNum type="arabicPeriod"/>
            </a:pPr>
            <a:r>
              <a:rPr lang="ar-SA" sz="2400" b="1" dirty="0" smtClean="0"/>
              <a:t>أن تكون مختصرة.</a:t>
            </a:r>
            <a:endParaRPr lang="en-US" sz="2400" b="1" dirty="0" smtClean="0"/>
          </a:p>
          <a:p>
            <a:pPr marL="457200" lvl="0" indent="-457200" algn="just" rtl="1">
              <a:buFont typeface="+mj-lt"/>
              <a:buAutoNum type="arabicPeriod"/>
            </a:pPr>
            <a:r>
              <a:rPr lang="ar-SA" sz="2400" b="1" dirty="0" smtClean="0"/>
              <a:t>أن تكون سهلة وواضحة.</a:t>
            </a:r>
            <a:endParaRPr lang="en-US" sz="2400" b="1" dirty="0" smtClean="0"/>
          </a:p>
          <a:p>
            <a:pPr marL="457200" lvl="0" indent="-457200" algn="just" rtl="1">
              <a:buFont typeface="+mj-lt"/>
              <a:buAutoNum type="arabicPeriod"/>
            </a:pPr>
            <a:r>
              <a:rPr lang="ar-SA" sz="2400" b="1" dirty="0" smtClean="0"/>
              <a:t>أن تكون معقولة ومقبولة من الناحية العملية.</a:t>
            </a:r>
            <a:endParaRPr lang="en-US" sz="2400" b="1" dirty="0" smtClean="0"/>
          </a:p>
          <a:p>
            <a:pPr marL="457200" lvl="0" indent="-457200" algn="just" rtl="1">
              <a:buFont typeface="+mj-lt"/>
              <a:buAutoNum type="arabicPeriod"/>
            </a:pPr>
            <a:r>
              <a:rPr lang="ar-SA" sz="2400" b="1" dirty="0" smtClean="0"/>
              <a:t>أن تكون شاملة.</a:t>
            </a:r>
            <a:endParaRPr lang="en-US" sz="2400" b="1" dirty="0" smtClean="0"/>
          </a:p>
          <a:p>
            <a:pPr marL="457200" lvl="0" indent="-457200" algn="just" rtl="1">
              <a:buFont typeface="+mj-lt"/>
              <a:buAutoNum type="arabicPeriod"/>
            </a:pPr>
            <a:r>
              <a:rPr lang="ar-SA" sz="2400" b="1" dirty="0" smtClean="0"/>
              <a:t>أن تكون إيجابية.</a:t>
            </a:r>
            <a:endParaRPr lang="en-US" sz="2400" b="1" dirty="0" smtClean="0"/>
          </a:p>
          <a:p>
            <a:pPr algn="just" rtl="1"/>
            <a:r>
              <a:rPr lang="ar-SA" sz="2400" b="1" dirty="0" smtClean="0"/>
              <a:t>وسيكون لنا في محاضرات قادمة وقفة مع بعض من هذه المواثيق بمشيئة الله تعالى.</a:t>
            </a:r>
            <a:endParaRPr lang="en-US" sz="2400" b="1" dirty="0" smtClean="0"/>
          </a:p>
          <a:p>
            <a:pPr algn="just"/>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14</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1352</TotalTime>
  <Words>1735</Words>
  <Application>Microsoft Office PowerPoint</Application>
  <PresentationFormat>A4 Paper (210x297 mm)‎</PresentationFormat>
  <Paragraphs>90</Paragraphs>
  <Slides>14</Slides>
  <Notes>0</Notes>
  <HiddenSlides>0</HiddenSlides>
  <MMClips>0</MMClips>
  <ScaleCrop>false</ScaleCrop>
  <HeadingPairs>
    <vt:vector size="4" baseType="variant">
      <vt:variant>
        <vt:lpstr>سمة</vt:lpstr>
      </vt:variant>
      <vt:variant>
        <vt:i4>1</vt:i4>
      </vt:variant>
      <vt:variant>
        <vt:lpstr>عناوين الشرائح</vt:lpstr>
      </vt:variant>
      <vt:variant>
        <vt:i4>14</vt:i4>
      </vt:variant>
    </vt:vector>
  </HeadingPairs>
  <TitlesOfParts>
    <vt:vector size="15" baseType="lpstr">
      <vt:lpstr>Office Theme</vt:lpstr>
      <vt:lpstr>الشريحة 1</vt:lpstr>
      <vt:lpstr>المحاضرة الثامنة</vt:lpstr>
      <vt:lpstr>مفهوم المهنة: </vt:lpstr>
      <vt:lpstr> مرادفات لفظ المهنة: </vt:lpstr>
      <vt:lpstr>العمل: </vt:lpstr>
      <vt:lpstr>الصنعة:</vt:lpstr>
      <vt:lpstr>الوظيفة:</vt:lpstr>
      <vt:lpstr>خصائص المهنة:</vt:lpstr>
      <vt:lpstr>الحكم الشرعي للمهنة:</vt:lpstr>
      <vt:lpstr>تعريف أخلاق المهنة: </vt:lpstr>
      <vt:lpstr>مصادر أخلاق المهنة:</vt:lpstr>
      <vt:lpstr>مدى الحاجة إلى دراسة أخلاق المهنة:</vt:lpstr>
      <vt:lpstr>صفات الميثاق الأخلاقي:</vt:lpstr>
      <vt:lpstr>الشريحة 14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R</cp:lastModifiedBy>
  <cp:revision>84</cp:revision>
  <dcterms:created xsi:type="dcterms:W3CDTF">2009-10-14T19:14:34Z</dcterms:created>
  <dcterms:modified xsi:type="dcterms:W3CDTF">2010-11-09T09:01:37Z</dcterms:modified>
</cp:coreProperties>
</file>