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56" r:id="rId2"/>
    <p:sldId id="257" r:id="rId3"/>
    <p:sldId id="267" r:id="rId4"/>
    <p:sldId id="259" r:id="rId5"/>
    <p:sldId id="287" r:id="rId6"/>
    <p:sldId id="288" r:id="rId7"/>
    <p:sldId id="289" r:id="rId8"/>
    <p:sldId id="290" r:id="rId9"/>
    <p:sldId id="266" r:id="rId10"/>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99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75" d="100"/>
          <a:sy n="75" d="100"/>
        </p:scale>
        <p:origin x="-1056" y="150"/>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11/30/2010</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334000" y="4648200"/>
            <a:ext cx="42354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a:t>
            </a:r>
            <a:r>
              <a:rPr lang="ar-EG" sz="2800" b="1" dirty="0" smtClean="0">
                <a:solidFill>
                  <a:srgbClr val="898989"/>
                </a:solidFill>
                <a:latin typeface="Calibri" pitchFamily="34" charset="0"/>
              </a:rPr>
              <a:t>للانتساب</a:t>
            </a:r>
            <a:endParaRPr lang="en-US" sz="2800" b="1" dirty="0" smtClean="0">
              <a:solidFill>
                <a:srgbClr val="898989"/>
              </a:solidFill>
              <a:latin typeface="Calibri" pitchFamily="34" charset="0"/>
            </a:endParaRPr>
          </a:p>
          <a:p>
            <a:pPr algn="ctr" rtl="0">
              <a:spcBef>
                <a:spcPct val="20000"/>
              </a:spcBef>
              <a:buFont typeface="Arial" pitchFamily="34" charset="0"/>
              <a:buNone/>
            </a:pPr>
            <a:r>
              <a:rPr lang="ar-EG" sz="2400" b="1" dirty="0" smtClean="0">
                <a:solidFill>
                  <a:srgbClr val="898989"/>
                </a:solidFill>
                <a:latin typeface="Calibri" pitchFamily="34" charset="0"/>
              </a:rPr>
              <a:t>كلية</a:t>
            </a:r>
            <a:r>
              <a:rPr lang="ar-SA" sz="2400" b="1" dirty="0" smtClean="0">
                <a:solidFill>
                  <a:srgbClr val="898989"/>
                </a:solidFill>
                <a:latin typeface="Calibri" pitchFamily="34" charset="0"/>
              </a:rPr>
              <a:t> الآداب</a:t>
            </a:r>
            <a:r>
              <a:rPr lang="ar-EG" sz="2400" b="1" dirty="0" smtClean="0">
                <a:solidFill>
                  <a:srgbClr val="898989"/>
                </a:solidFill>
                <a:latin typeface="Calibri" pitchFamily="34" charset="0"/>
              </a:rPr>
              <a:t>– قسم</a:t>
            </a:r>
            <a:r>
              <a:rPr lang="ar-SA" sz="2400" b="1" dirty="0" smtClean="0">
                <a:solidFill>
                  <a:srgbClr val="898989"/>
                </a:solidFill>
                <a:latin typeface="Calibri" pitchFamily="34" charset="0"/>
              </a:rPr>
              <a:t> الدراسات الإسلامية</a:t>
            </a:r>
            <a:endParaRPr lang="en-US" sz="2400" b="1" dirty="0">
              <a:solidFill>
                <a:srgbClr val="898989"/>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152400" y="2743200"/>
            <a:ext cx="5403850" cy="1752600"/>
          </a:xfrm>
          <a:prstGeom prst="rect">
            <a:avLst/>
          </a:prstGeom>
          <a:noFill/>
          <a:ln w="9525">
            <a:noFill/>
            <a:miter lim="800000"/>
            <a:headEnd/>
            <a:tailEnd/>
          </a:ln>
        </p:spPr>
        <p:txBody>
          <a:bodyPr anchor="ctr"/>
          <a:lstStyle/>
          <a:p>
            <a:pPr lvl="1" algn="ctr">
              <a:lnSpc>
                <a:spcPct val="80000"/>
              </a:lnSpc>
            </a:pPr>
            <a:r>
              <a:rPr lang="ar-EG" sz="3700" b="1" dirty="0">
                <a:solidFill>
                  <a:srgbClr val="376092"/>
                </a:solidFill>
                <a:latin typeface="AYM Wadiy S_U normal."/>
                <a:cs typeface="Times New Roman" pitchFamily="18" charset="0"/>
              </a:rPr>
              <a:t>اسم المقرر ورقمه</a:t>
            </a:r>
            <a:endParaRPr lang="ar-SA" sz="3700" b="1" dirty="0">
              <a:solidFill>
                <a:srgbClr val="376092"/>
              </a:solidFill>
              <a:latin typeface="AYM Wadiy S_U normal."/>
              <a:cs typeface="Times New Roman" pitchFamily="18" charset="0"/>
            </a:endParaRPr>
          </a:p>
          <a:p>
            <a:pPr lvl="1" algn="ctr">
              <a:lnSpc>
                <a:spcPct val="80000"/>
              </a:lnSpc>
            </a:pPr>
            <a:r>
              <a:rPr lang="ar-SA" sz="2400" b="1" dirty="0" smtClean="0">
                <a:solidFill>
                  <a:srgbClr val="376092"/>
                </a:solidFill>
                <a:latin typeface="AYM Wadiy S_U normal."/>
                <a:cs typeface="Times New Roman" pitchFamily="18" charset="0"/>
              </a:rPr>
              <a:t>الأخلاق وآداب المهنة- سلم 317</a:t>
            </a:r>
            <a:r>
              <a:rPr lang="ar-EG" sz="2400" b="1" dirty="0">
                <a:solidFill>
                  <a:srgbClr val="7F7F7F"/>
                </a:solidFill>
                <a:latin typeface="Calibri" pitchFamily="34" charset="0"/>
                <a:cs typeface="Times New Roman" pitchFamily="18" charset="0"/>
              </a:rPr>
              <a:t/>
            </a:r>
            <a:br>
              <a:rPr lang="ar-EG" sz="2400" b="1" dirty="0">
                <a:solidFill>
                  <a:srgbClr val="7F7F7F"/>
                </a:solidFill>
                <a:latin typeface="Calibri" pitchFamily="34" charset="0"/>
                <a:cs typeface="Times New Roman" pitchFamily="18" charset="0"/>
              </a:rPr>
            </a:br>
            <a:r>
              <a:rPr lang="ar-EG" sz="2400" b="1" dirty="0">
                <a:solidFill>
                  <a:srgbClr val="7F7F7F"/>
                </a:solidFill>
                <a:latin typeface="Calibri" pitchFamily="34" charset="0"/>
                <a:cs typeface="Times New Roman" pitchFamily="18" charset="0"/>
              </a:rPr>
              <a:t>الفصل الدراسي </a:t>
            </a:r>
            <a:r>
              <a:rPr lang="ar-SA" sz="2400" b="1" dirty="0" smtClean="0">
                <a:solidFill>
                  <a:srgbClr val="7F7F7F"/>
                </a:solidFill>
                <a:latin typeface="Calibri" pitchFamily="34" charset="0"/>
                <a:cs typeface="Times New Roman" pitchFamily="18" charset="0"/>
              </a:rPr>
              <a:t>الأول</a:t>
            </a:r>
            <a:r>
              <a:rPr lang="ar-EG" sz="2400" b="1" dirty="0">
                <a:solidFill>
                  <a:srgbClr val="7F7F7F"/>
                </a:solidFill>
                <a:latin typeface="Calibri" pitchFamily="34" charset="0"/>
                <a:cs typeface="Times New Roman" pitchFamily="18" charset="0"/>
              </a:rPr>
              <a:t/>
            </a:r>
            <a:br>
              <a:rPr lang="ar-EG" sz="2400" b="1" dirty="0">
                <a:solidFill>
                  <a:srgbClr val="7F7F7F"/>
                </a:solidFill>
                <a:latin typeface="Calibri" pitchFamily="34" charset="0"/>
                <a:cs typeface="Times New Roman" pitchFamily="18" charset="0"/>
              </a:rPr>
            </a:br>
            <a:r>
              <a:rPr lang="ar-EG" sz="2400" b="1" dirty="0">
                <a:solidFill>
                  <a:srgbClr val="7F7F7F"/>
                </a:solidFill>
                <a:latin typeface="Calibri" pitchFamily="34" charset="0"/>
                <a:cs typeface="Times New Roman" pitchFamily="18" charset="0"/>
              </a:rPr>
              <a:t>العام الدراسي </a:t>
            </a:r>
            <a:r>
              <a:rPr lang="ar-EG" sz="2400" b="1" dirty="0" smtClean="0">
                <a:solidFill>
                  <a:srgbClr val="7F7F7F"/>
                </a:solidFill>
                <a:latin typeface="Calibri" pitchFamily="34" charset="0"/>
                <a:cs typeface="Times New Roman" pitchFamily="18" charset="0"/>
              </a:rPr>
              <a:t>143</a:t>
            </a:r>
            <a:r>
              <a:rPr lang="ar-SA" sz="2400" b="1" dirty="0" smtClean="0">
                <a:solidFill>
                  <a:srgbClr val="7F7F7F"/>
                </a:solidFill>
                <a:latin typeface="Calibri" pitchFamily="34" charset="0"/>
                <a:cs typeface="Times New Roman" pitchFamily="18" charset="0"/>
              </a:rPr>
              <a:t>1</a:t>
            </a:r>
            <a:r>
              <a:rPr lang="ar-EG" sz="2400" b="1" dirty="0" smtClean="0">
                <a:solidFill>
                  <a:srgbClr val="7F7F7F"/>
                </a:solidFill>
                <a:latin typeface="Calibri" pitchFamily="34" charset="0"/>
                <a:cs typeface="Times New Roman" pitchFamily="18" charset="0"/>
              </a:rPr>
              <a:t> </a:t>
            </a:r>
            <a:r>
              <a:rPr lang="ar-EG" sz="2400" b="1" dirty="0">
                <a:solidFill>
                  <a:srgbClr val="7F7F7F"/>
                </a:solidFill>
                <a:latin typeface="Calibri" pitchFamily="34" charset="0"/>
                <a:cs typeface="Times New Roman" pitchFamily="18" charset="0"/>
              </a:rPr>
              <a:t>– </a:t>
            </a:r>
            <a:r>
              <a:rPr lang="ar-EG" sz="2400" b="1" dirty="0" smtClean="0">
                <a:solidFill>
                  <a:srgbClr val="7F7F7F"/>
                </a:solidFill>
                <a:latin typeface="Calibri" pitchFamily="34" charset="0"/>
                <a:cs typeface="Times New Roman" pitchFamily="18" charset="0"/>
              </a:rPr>
              <a:t>143</a:t>
            </a:r>
            <a:r>
              <a:rPr lang="ar-SA" sz="2400" b="1" dirty="0" smtClean="0">
                <a:solidFill>
                  <a:srgbClr val="7F7F7F"/>
                </a:solidFill>
                <a:latin typeface="Calibri" pitchFamily="34" charset="0"/>
                <a:cs typeface="Times New Roman" pitchFamily="18" charset="0"/>
              </a:rPr>
              <a:t>2هـ</a:t>
            </a:r>
            <a:endParaRPr lang="en-US" sz="2400" b="1" dirty="0">
              <a:solidFill>
                <a:srgbClr val="7F7F7F"/>
              </a:solidFill>
              <a:latin typeface="Calibri" pitchFamily="34" charset="0"/>
            </a:endParaRPr>
          </a:p>
          <a:p>
            <a:pPr lvl="1" algn="ctr">
              <a:lnSpc>
                <a:spcPct val="80000"/>
              </a:lnSpc>
            </a:pPr>
            <a:r>
              <a:rPr lang="ar-SA" sz="2400" b="1" dirty="0">
                <a:solidFill>
                  <a:srgbClr val="7F7F7F"/>
                </a:solidFill>
                <a:latin typeface="Calibri" pitchFamily="34" charset="0"/>
                <a:cs typeface="Times New Roman" pitchFamily="18" charset="0"/>
              </a:rPr>
              <a:t>د. </a:t>
            </a:r>
            <a:r>
              <a:rPr lang="ar-SA" sz="2400" b="1" dirty="0" smtClean="0">
                <a:solidFill>
                  <a:srgbClr val="7F7F7F"/>
                </a:solidFill>
                <a:latin typeface="Calibri" pitchFamily="34" charset="0"/>
                <a:cs typeface="Times New Roman" pitchFamily="18" charset="0"/>
              </a:rPr>
              <a:t>عبد الله </a:t>
            </a:r>
            <a:r>
              <a:rPr lang="ar-SA" sz="2400" b="1" dirty="0" err="1" smtClean="0">
                <a:solidFill>
                  <a:srgbClr val="7F7F7F"/>
                </a:solidFill>
                <a:latin typeface="Calibri" pitchFamily="34" charset="0"/>
                <a:cs typeface="Times New Roman" pitchFamily="18" charset="0"/>
              </a:rPr>
              <a:t>الديرشوي</a:t>
            </a:r>
            <a:endParaRPr lang="en-US" sz="24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b="1" dirty="0" smtClean="0">
                <a:solidFill>
                  <a:srgbClr val="376092"/>
                </a:solidFill>
                <a:cs typeface="Arial" pitchFamily="34" charset="0"/>
              </a:rPr>
              <a:t>المحاضرة التاسعة</a:t>
            </a:r>
            <a:endParaRPr lang="en-US" b="1" dirty="0" smtClean="0">
              <a:solidFill>
                <a:srgbClr val="376092"/>
              </a:solidFill>
              <a:cs typeface="Arial" pitchFamily="34" charset="0"/>
            </a:endParaRPr>
          </a:p>
        </p:txBody>
      </p:sp>
      <p:sp>
        <p:nvSpPr>
          <p:cNvPr id="6147" name="Subtitle 5"/>
          <p:cNvSpPr>
            <a:spLocks noGrp="1"/>
          </p:cNvSpPr>
          <p:nvPr>
            <p:ph type="subTitle" idx="1"/>
          </p:nvPr>
        </p:nvSpPr>
        <p:spPr>
          <a:xfrm>
            <a:off x="990600" y="3886200"/>
            <a:ext cx="7429500" cy="1752600"/>
          </a:xfrm>
        </p:spPr>
        <p:txBody>
          <a:bodyPr/>
          <a:lstStyle/>
          <a:p>
            <a:pPr eaLnBrk="1" hangingPunct="1"/>
            <a:r>
              <a:rPr lang="ar-SA" sz="4400" b="1" dirty="0" smtClean="0">
                <a:solidFill>
                  <a:schemeClr val="tx1"/>
                </a:solidFill>
              </a:rPr>
              <a:t>الأخلاق الجامعة للمهنة</a:t>
            </a:r>
            <a:endParaRPr lang="en-US" sz="4400" b="1" dirty="0" smtClean="0">
              <a:solidFill>
                <a:schemeClr val="tx1"/>
              </a:solidFill>
            </a:endParaRPr>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2</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95300" y="274638"/>
            <a:ext cx="8953500" cy="1096962"/>
          </a:xfrm>
        </p:spPr>
        <p:txBody>
          <a:bodyPr/>
          <a:lstStyle/>
          <a:p>
            <a:pPr eaLnBrk="1" hangingPunct="1">
              <a:defRPr/>
            </a:pPr>
            <a:r>
              <a:rPr lang="ar-SA" sz="4800" b="1" dirty="0" smtClean="0"/>
              <a:t>التمهيد</a:t>
            </a:r>
            <a:r>
              <a:rPr lang="ar-SA" dirty="0" smtClean="0"/>
              <a:t>:</a:t>
            </a:r>
            <a:endParaRPr lang="en-US" dirty="0"/>
          </a:p>
        </p:txBody>
      </p:sp>
      <p:sp>
        <p:nvSpPr>
          <p:cNvPr id="7171" name="Text Placeholder 5"/>
          <p:cNvSpPr>
            <a:spLocks noGrp="1"/>
          </p:cNvSpPr>
          <p:nvPr>
            <p:ph idx="1"/>
          </p:nvPr>
        </p:nvSpPr>
        <p:spPr>
          <a:xfrm>
            <a:off x="495300" y="1371600"/>
            <a:ext cx="8915400" cy="4754563"/>
          </a:xfrm>
        </p:spPr>
        <p:txBody>
          <a:bodyPr/>
          <a:lstStyle/>
          <a:p>
            <a:pPr algn="just" rtl="1"/>
            <a:r>
              <a:rPr lang="ar-SA" sz="2800" b="1" dirty="0" smtClean="0"/>
              <a:t>للمهنة عناصر أربعة هي: العامل ورب العمل والمستفيد والمجتمع. ويُقصد بأخلاق المهنة هنا تلك الصفات التي تنشد الكمال في هذه العناصر الأربعة.</a:t>
            </a:r>
            <a:endParaRPr lang="en-US" sz="2800" b="1" dirty="0" smtClean="0"/>
          </a:p>
          <a:p>
            <a:pPr algn="just" rtl="1"/>
            <a:r>
              <a:rPr lang="ar-SA" sz="2800" b="1" dirty="0" smtClean="0"/>
              <a:t>ولما كانت ممارسة المهنة تتم في إطار التزام قانوني أو تعاقدي فإنه غالباً ما </a:t>
            </a:r>
            <a:r>
              <a:rPr lang="ar-SA" sz="2800" b="1" dirty="0" err="1" smtClean="0"/>
              <a:t>يشتمل</a:t>
            </a:r>
            <a:r>
              <a:rPr lang="ar-SA" sz="2800" b="1" dirty="0" smtClean="0"/>
              <a:t> هذا القانون أو العقد على بعض الخصال باعتبارها التزاماً واجباً. ومن ثمَّ فإننا سنستبعد هذه الخصال عن محل البحث. كما سنستبعد الأخلاق العامة كبر الوالدين والإحسان للجار بل سنقتصر على ما له صلة بكمال المهنة كما أسلفنا.</a:t>
            </a:r>
            <a:endParaRPr lang="en-US" sz="2800" b="1" dirty="0" smtClean="0"/>
          </a:p>
          <a:p>
            <a:pPr algn="just" rtl="1"/>
            <a:r>
              <a:rPr lang="ar-SA" sz="2800" b="1" dirty="0" smtClean="0"/>
              <a:t>وسنجمع هذه الأخلاق (أخلاق المهنة) في خمس مجموعات هي:</a:t>
            </a:r>
            <a:endParaRPr lang="en-US" sz="2800" b="1" dirty="0" smtClean="0"/>
          </a:p>
          <a:p>
            <a:pPr algn="just" rtl="1"/>
            <a:r>
              <a:rPr lang="ar-SA" sz="2800" b="1" dirty="0" smtClean="0"/>
              <a:t>الطهارة المهنية, الاستقامة المهنية, التعاون المهني, الأمانة المهنية, المحبة المهنية.</a:t>
            </a:r>
            <a:endParaRPr lang="en-US" sz="2800" b="1" dirty="0" smtClean="0"/>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3</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rtl="1" eaLnBrk="1" hangingPunct="1"/>
            <a:r>
              <a:rPr lang="ar-SA" b="1" dirty="0" smtClean="0"/>
              <a:t>الطهارة المهنية</a:t>
            </a:r>
            <a:endParaRPr lang="ar-SA" dirty="0" smtClean="0">
              <a:solidFill>
                <a:srgbClr val="376092"/>
              </a:solidFill>
              <a:cs typeface="Arial" pitchFamily="34" charset="0"/>
            </a:endParaRPr>
          </a:p>
        </p:txBody>
      </p:sp>
      <p:sp>
        <p:nvSpPr>
          <p:cNvPr id="8195" name="Content Placeholder 2"/>
          <p:cNvSpPr>
            <a:spLocks noGrp="1"/>
          </p:cNvSpPr>
          <p:nvPr>
            <p:ph idx="1"/>
          </p:nvPr>
        </p:nvSpPr>
        <p:spPr>
          <a:xfrm>
            <a:off x="228600" y="1371600"/>
            <a:ext cx="9448800" cy="4876800"/>
          </a:xfrm>
        </p:spPr>
        <p:txBody>
          <a:bodyPr/>
          <a:lstStyle/>
          <a:p>
            <a:pPr rtl="1"/>
            <a:r>
              <a:rPr lang="ar-SA" sz="2800" b="1" dirty="0" smtClean="0"/>
              <a:t>الطهارة لغة: مصدر يدلّ على النقاء والنظافة وزوال الدنس والتنزه.</a:t>
            </a:r>
            <a:endParaRPr lang="en-US" sz="2800" b="1" dirty="0" smtClean="0"/>
          </a:p>
          <a:p>
            <a:pPr rtl="1"/>
            <a:r>
              <a:rPr lang="ar-SA" sz="2800" b="1" dirty="0" smtClean="0"/>
              <a:t>والطّهارة في الاصطلاح: لا تخرج عن المعنى اللغوي. </a:t>
            </a:r>
            <a:endParaRPr lang="en-US" sz="2800" b="1" dirty="0" smtClean="0"/>
          </a:p>
          <a:p>
            <a:pPr rtl="1"/>
            <a:r>
              <a:rPr lang="ar-SA" sz="2800" b="1" dirty="0" smtClean="0"/>
              <a:t>وهي على ضربين: طهارة حسية, وطهارة معنوية. </a:t>
            </a:r>
            <a:endParaRPr lang="en-US" sz="2800" b="1" dirty="0" smtClean="0"/>
          </a:p>
          <a:p>
            <a:pPr rtl="1"/>
            <a:r>
              <a:rPr lang="ar-SA" sz="2800" b="1" dirty="0" smtClean="0"/>
              <a:t>الطهارة الحسية: وتتحقق برفع الحدث أو إزالة النجس أو ما في معناهما وعلى صورتهما. </a:t>
            </a:r>
            <a:endParaRPr lang="en-US" sz="2800" b="1" dirty="0" smtClean="0"/>
          </a:p>
          <a:p>
            <a:pPr rtl="1"/>
            <a:r>
              <a:rPr lang="ar-SA" sz="2800" b="1" dirty="0" smtClean="0"/>
              <a:t>الطهارة المعنوية: وتتحقق بترك الذّنب وتنقية النّفس من </a:t>
            </a:r>
            <a:r>
              <a:rPr lang="ar-SA" sz="2800" b="1" dirty="0" smtClean="0"/>
              <a:t>العيوب. </a:t>
            </a:r>
          </a:p>
          <a:p>
            <a:pPr rtl="1"/>
            <a:r>
              <a:rPr lang="ar-SA" sz="2800" b="1" dirty="0" smtClean="0"/>
              <a:t>ويدخل تحت هذا </a:t>
            </a:r>
            <a:r>
              <a:rPr lang="ar-SA" sz="2800" b="1" dirty="0" smtClean="0"/>
              <a:t>الضرب الأخير أيضاً الطهارة </a:t>
            </a:r>
            <a:r>
              <a:rPr lang="ar-SA" sz="2800" b="1" dirty="0" smtClean="0"/>
              <a:t>المهنية. أي؛ تطهيرها </a:t>
            </a:r>
            <a:r>
              <a:rPr lang="ar-SA" sz="2800" b="1" dirty="0" smtClean="0"/>
              <a:t>وتنزيهها عن </a:t>
            </a:r>
            <a:r>
              <a:rPr lang="ar-SA" sz="2800" b="1" dirty="0" smtClean="0"/>
              <a:t>النقائص. ويتحقق ذلك من خلال المحافظة على أمرين:</a:t>
            </a:r>
            <a:endParaRPr lang="en-US" sz="2800" b="1" dirty="0" smtClean="0"/>
          </a:p>
          <a:p>
            <a:pPr lvl="0" rtl="1"/>
            <a:r>
              <a:rPr lang="ar-SA" sz="2800" b="1" dirty="0" smtClean="0"/>
              <a:t>1 - </a:t>
            </a:r>
            <a:r>
              <a:rPr lang="ar-SA" sz="2800" b="1" dirty="0" smtClean="0"/>
              <a:t>السمعة </a:t>
            </a:r>
            <a:r>
              <a:rPr lang="ar-SA" sz="2800" b="1" dirty="0" smtClean="0"/>
              <a:t>الطيبة: وذلك من خلال التنزه </a:t>
            </a:r>
            <a:r>
              <a:rPr lang="ar-SA" sz="2800" b="1" dirty="0" smtClean="0"/>
              <a:t>والتطهر </a:t>
            </a:r>
            <a:r>
              <a:rPr lang="ar-SA" sz="2800" b="1" dirty="0" smtClean="0"/>
              <a:t>للمهنة من قبل من يقدمها.</a:t>
            </a:r>
            <a:endParaRPr lang="en-US" sz="2800" b="1" dirty="0" smtClean="0"/>
          </a:p>
          <a:p>
            <a:pPr lvl="0" rtl="1"/>
            <a:r>
              <a:rPr lang="ar-SA" sz="2800" b="1" dirty="0" smtClean="0"/>
              <a:t>2 - </a:t>
            </a:r>
            <a:r>
              <a:rPr lang="ar-SA" sz="2800" b="1" dirty="0" smtClean="0"/>
              <a:t>جودة </a:t>
            </a:r>
            <a:r>
              <a:rPr lang="ar-SA" sz="2800" b="1" dirty="0" smtClean="0"/>
              <a:t>الأداء: وذلك من خلال تنزيه </a:t>
            </a:r>
            <a:r>
              <a:rPr lang="ar-SA" sz="2800" b="1" dirty="0" smtClean="0"/>
              <a:t>المهنة </a:t>
            </a:r>
            <a:r>
              <a:rPr lang="ar-SA" sz="2800" b="1" dirty="0" smtClean="0"/>
              <a:t>نفسها عن </a:t>
            </a:r>
            <a:r>
              <a:rPr lang="ar-SA" sz="2800" b="1" dirty="0" smtClean="0"/>
              <a:t>العيوب </a:t>
            </a:r>
            <a:r>
              <a:rPr lang="ar-SA" sz="2800" b="1" dirty="0" smtClean="0"/>
              <a:t>والنواقص.</a:t>
            </a:r>
            <a:endParaRPr lang="en-US" sz="2800" b="1" dirty="0" smtClean="0"/>
          </a:p>
          <a:p>
            <a:pPr eaLnBrk="1" hangingPunct="1"/>
            <a:endParaRPr lang="ar-SA" b="1" dirty="0" smtClean="0">
              <a:cs typeface="Arial" pitchFamily="34" charset="0"/>
            </a:endParaRPr>
          </a:p>
        </p:txBody>
      </p:sp>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4</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066800"/>
          </a:xfrm>
        </p:spPr>
        <p:txBody>
          <a:bodyPr/>
          <a:lstStyle/>
          <a:p>
            <a:pPr rtl="1" eaLnBrk="1" hangingPunct="1"/>
            <a:r>
              <a:rPr lang="ar-SA" sz="4000" b="1" dirty="0" smtClean="0"/>
              <a:t>شروط الطهارة المهنية:</a:t>
            </a:r>
            <a:endParaRPr lang="ar-SA" sz="4000" dirty="0" smtClean="0">
              <a:solidFill>
                <a:srgbClr val="FF3300"/>
              </a:solidFill>
              <a:cs typeface="Arial" pitchFamily="34" charset="0"/>
            </a:endParaRPr>
          </a:p>
        </p:txBody>
      </p:sp>
      <p:sp>
        <p:nvSpPr>
          <p:cNvPr id="9219" name="Content Placeholder 2"/>
          <p:cNvSpPr>
            <a:spLocks noGrp="1"/>
          </p:cNvSpPr>
          <p:nvPr>
            <p:ph idx="4294967295"/>
          </p:nvPr>
        </p:nvSpPr>
        <p:spPr>
          <a:xfrm>
            <a:off x="0" y="1371600"/>
            <a:ext cx="9906000" cy="5029200"/>
          </a:xfrm>
        </p:spPr>
        <p:txBody>
          <a:bodyPr/>
          <a:lstStyle/>
          <a:p>
            <a:pPr rtl="1">
              <a:buNone/>
            </a:pPr>
            <a:r>
              <a:rPr lang="ar-SA" sz="2200" b="1" dirty="0" smtClean="0"/>
              <a:t>يشترط في المهنة </a:t>
            </a:r>
            <a:r>
              <a:rPr lang="ar-SA" sz="2200" b="1" dirty="0" smtClean="0"/>
              <a:t>لتتصف بالطهارة أن تتوافر فيها </a:t>
            </a:r>
            <a:r>
              <a:rPr lang="ar-SA" sz="2200" b="1" dirty="0" smtClean="0"/>
              <a:t>ما يأتي:</a:t>
            </a:r>
            <a:endParaRPr lang="en-US" sz="2200" b="1" dirty="0" smtClean="0"/>
          </a:p>
          <a:p>
            <a:pPr lvl="0" rtl="1">
              <a:buNone/>
            </a:pPr>
            <a:r>
              <a:rPr lang="ar-SA" sz="2200" b="1" dirty="0" smtClean="0"/>
              <a:t>1- أن يكون كل من العامل ورب العمل </a:t>
            </a:r>
            <a:r>
              <a:rPr lang="ar-SA" sz="2200" b="1" u="sng" dirty="0" smtClean="0"/>
              <a:t>صاحب صفحة بيضاء في سجل المهنة</a:t>
            </a:r>
            <a:r>
              <a:rPr lang="ar-SA" sz="2200" b="1" dirty="0" smtClean="0"/>
              <a:t>, ويحرص على استمرارها كذلك (شهادة حسن سلوك). فلو عرف عن قاض قبوله للهدية تلوثت صفحته المهنية, ولو عرف عن طبيب تتبعه لعورات النساء تلوثت صفحته </a:t>
            </a:r>
            <a:r>
              <a:rPr lang="ar-SA" sz="2200" b="1" dirty="0" smtClean="0"/>
              <a:t>المهنية ... وهكذا الموظف الذي يرتشي, </a:t>
            </a:r>
            <a:r>
              <a:rPr lang="ar-SA" sz="2200" b="1" dirty="0" smtClean="0"/>
              <a:t>و</a:t>
            </a:r>
            <a:r>
              <a:rPr lang="ar-SA" sz="2200" b="1" dirty="0" smtClean="0"/>
              <a:t>التاجر الغشاش.</a:t>
            </a:r>
            <a:endParaRPr lang="en-US" sz="2200" b="1" dirty="0" smtClean="0"/>
          </a:p>
          <a:p>
            <a:pPr lvl="0" rtl="1">
              <a:buNone/>
            </a:pPr>
            <a:r>
              <a:rPr lang="ar-SA" sz="2200" b="1" dirty="0" smtClean="0"/>
              <a:t>2- أن يلتزم كل من طرفي المهنة </a:t>
            </a:r>
            <a:r>
              <a:rPr lang="ar-SA" sz="2200" b="1" dirty="0" smtClean="0"/>
              <a:t>العامل ورب العمل </a:t>
            </a:r>
            <a:r>
              <a:rPr lang="ar-SA" sz="2200" b="1" u="sng" dirty="0" smtClean="0"/>
              <a:t>بالقواعد </a:t>
            </a:r>
            <a:r>
              <a:rPr lang="ar-SA" sz="2200" b="1" u="sng" dirty="0" smtClean="0"/>
              <a:t>المنظمة لممارستها</a:t>
            </a:r>
            <a:r>
              <a:rPr lang="ar-SA" sz="2200" b="1" dirty="0" smtClean="0"/>
              <a:t>, فرب العمل يحصل على ترخيص مزاولة المهنة قبل ممارستها, ولا يتعاقد مع غير المستوفين لشروط التعيين </a:t>
            </a:r>
            <a:r>
              <a:rPr lang="ar-SA" sz="2200" b="1" dirty="0" smtClean="0"/>
              <a:t>(من </a:t>
            </a:r>
            <a:r>
              <a:rPr lang="ar-SA" sz="2200" b="1" dirty="0" smtClean="0"/>
              <a:t>مثل السن القانونية والمؤهل الدراسي </a:t>
            </a:r>
            <a:r>
              <a:rPr lang="ar-SA" sz="2200" b="1" dirty="0" smtClean="0"/>
              <a:t>وغيرها) </a:t>
            </a:r>
            <a:r>
              <a:rPr lang="ar-SA" sz="2200" b="1" dirty="0" smtClean="0"/>
              <a:t>وإلا تلوثت صفحته المهنية. والعامل يكون حاصلاً على المؤهل الدراسي في المهن التي تشترطه كالطب والصيدلة مثلاً.</a:t>
            </a:r>
            <a:endParaRPr lang="en-US" sz="2200" b="1" dirty="0" smtClean="0"/>
          </a:p>
          <a:p>
            <a:pPr lvl="0" rtl="1">
              <a:buNone/>
            </a:pPr>
            <a:r>
              <a:rPr lang="ar-SA" sz="2200" b="1" dirty="0" smtClean="0"/>
              <a:t>3- أن يكون </a:t>
            </a:r>
            <a:r>
              <a:rPr lang="ar-SA" sz="2200" b="1" dirty="0" smtClean="0"/>
              <a:t>لدى العامل </a:t>
            </a:r>
            <a:r>
              <a:rPr lang="ar-SA" sz="2200" b="1" u="sng" dirty="0" smtClean="0"/>
              <a:t>خبرة كافية </a:t>
            </a:r>
            <a:r>
              <a:rPr lang="ar-SA" sz="2200" b="1" dirty="0" smtClean="0"/>
              <a:t>في </a:t>
            </a:r>
            <a:r>
              <a:rPr lang="ar-SA" sz="2200" b="1" dirty="0" smtClean="0"/>
              <a:t>الأعمال التي يستلزم ممارستها تلك الخبرة كالعمليات الجراحية </a:t>
            </a:r>
            <a:r>
              <a:rPr lang="ar-SA" sz="2200" b="1" dirty="0" smtClean="0"/>
              <a:t>مثلاً فلا </a:t>
            </a:r>
            <a:r>
              <a:rPr lang="ar-SA" sz="2200" b="1" dirty="0" smtClean="0"/>
              <a:t>يقوم </a:t>
            </a:r>
            <a:r>
              <a:rPr lang="ar-SA" sz="2200" b="1" dirty="0" err="1" smtClean="0"/>
              <a:t>بها</a:t>
            </a:r>
            <a:r>
              <a:rPr lang="ar-SA" sz="2200" b="1" dirty="0" smtClean="0"/>
              <a:t> إلا </a:t>
            </a:r>
            <a:r>
              <a:rPr lang="ar-SA" sz="2200" b="1" dirty="0" smtClean="0"/>
              <a:t>ممارس, </a:t>
            </a:r>
            <a:r>
              <a:rPr lang="ar-SA" sz="2200" b="1" dirty="0" smtClean="0"/>
              <a:t>وكالمناقصات أو المزايدات الكبيرة فلا يقوم </a:t>
            </a:r>
            <a:r>
              <a:rPr lang="ar-SA" sz="2200" b="1" dirty="0" err="1" smtClean="0"/>
              <a:t>بها</a:t>
            </a:r>
            <a:r>
              <a:rPr lang="ar-SA" sz="2200" b="1" dirty="0" smtClean="0"/>
              <a:t> عامل </a:t>
            </a:r>
            <a:r>
              <a:rPr lang="ar-SA" sz="2200" b="1" dirty="0" smtClean="0"/>
              <a:t>مبتدئ, </a:t>
            </a:r>
            <a:r>
              <a:rPr lang="ar-SA" sz="2200" b="1" dirty="0" smtClean="0"/>
              <a:t>وكإنتاج المصنوعات التي تحتاج إلى تقنية عالية فلا يشرف عليها إلا خبير.</a:t>
            </a:r>
            <a:endParaRPr lang="en-US" sz="2200" b="1" dirty="0" smtClean="0"/>
          </a:p>
          <a:p>
            <a:pPr lvl="0" rtl="1">
              <a:buNone/>
            </a:pPr>
            <a:r>
              <a:rPr lang="ar-SA" sz="2200" b="1" dirty="0" smtClean="0"/>
              <a:t>4- أن يشتهر عن صاحب المهنة (سواء أكان عاملاً أو رب عمل) </a:t>
            </a:r>
            <a:r>
              <a:rPr lang="ar-SA" sz="2200" b="1" u="sng" dirty="0" smtClean="0"/>
              <a:t>الحرص على الإتقان </a:t>
            </a:r>
            <a:r>
              <a:rPr lang="ar-SA" sz="2200" b="1" dirty="0" smtClean="0"/>
              <a:t>وعدم إجازة المنتج إلا في درجة عالية من الجودة.</a:t>
            </a:r>
            <a:endParaRPr lang="en-US" sz="2200" b="1" dirty="0" smtClean="0"/>
          </a:p>
          <a:p>
            <a:pPr rtl="1">
              <a:buNone/>
            </a:pPr>
            <a:r>
              <a:rPr lang="ar-SA" sz="2200" b="1" dirty="0" smtClean="0"/>
              <a:t>فإذا افتقد أي شرط من هذه الشروط كان ذلك مسَّاً بخلق الطهارة المهنية.</a:t>
            </a:r>
            <a:endParaRPr lang="en-US" sz="2200" b="1" dirty="0" smtClean="0"/>
          </a:p>
          <a:p>
            <a:pPr eaLnBrk="1" hangingPunct="1">
              <a:buFont typeface="Arial" pitchFamily="34" charset="0"/>
              <a:buNone/>
            </a:pPr>
            <a:endParaRPr lang="en-US" sz="26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5</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b="1" dirty="0" smtClean="0"/>
              <a:t>التوجيه الفقهي لخلق الطهارة المهنية:</a:t>
            </a:r>
            <a:endParaRPr lang="ar-SA" dirty="0"/>
          </a:p>
        </p:txBody>
      </p:sp>
      <p:sp>
        <p:nvSpPr>
          <p:cNvPr id="3" name="عنصر نائب للمحتوى 2"/>
          <p:cNvSpPr>
            <a:spLocks noGrp="1"/>
          </p:cNvSpPr>
          <p:nvPr>
            <p:ph idx="1"/>
          </p:nvPr>
        </p:nvSpPr>
        <p:spPr>
          <a:xfrm>
            <a:off x="0" y="1371600"/>
            <a:ext cx="9906000" cy="4754563"/>
          </a:xfrm>
        </p:spPr>
        <p:txBody>
          <a:bodyPr/>
          <a:lstStyle/>
          <a:p>
            <a:pPr rtl="1"/>
            <a:r>
              <a:rPr lang="ar-SA" sz="2300" b="1" dirty="0" smtClean="0"/>
              <a:t>لا تقوم مهنة معتبرة بغير طهارة, </a:t>
            </a:r>
            <a:r>
              <a:rPr lang="ar-SA" sz="2300" b="1" dirty="0" smtClean="0"/>
              <a:t>ومن ثَمَّ كان الحد </a:t>
            </a:r>
            <a:r>
              <a:rPr lang="ar-SA" sz="2300" b="1" dirty="0" smtClean="0"/>
              <a:t>الأدنى من هذه الطهارة ضرورة لازمة, لعدم قيام المهنة إلا </a:t>
            </a:r>
            <a:r>
              <a:rPr lang="ar-SA" sz="2300" b="1" dirty="0" err="1" smtClean="0"/>
              <a:t>به</a:t>
            </a:r>
            <a:r>
              <a:rPr lang="ar-SA" sz="2300" b="1" dirty="0" smtClean="0"/>
              <a:t>.</a:t>
            </a:r>
            <a:r>
              <a:rPr lang="ar-SA" sz="2300" b="1" dirty="0" smtClean="0"/>
              <a:t> وهو ما استلزم مع مرور الزمن وتطور الأحوال صدور القوانين المنظمة للمهن, </a:t>
            </a:r>
            <a:r>
              <a:rPr lang="ar-SA" sz="2300" b="1" dirty="0" smtClean="0"/>
              <a:t>كما تطلَّب وضع </a:t>
            </a:r>
            <a:r>
              <a:rPr lang="ar-SA" sz="2300" b="1" dirty="0" smtClean="0"/>
              <a:t>صيغٍ </a:t>
            </a:r>
            <a:r>
              <a:rPr lang="ar-SA" sz="2300" b="1" dirty="0" smtClean="0"/>
              <a:t>ل</a:t>
            </a:r>
            <a:r>
              <a:rPr lang="ar-SA" sz="2300" b="1" dirty="0" smtClean="0"/>
              <a:t>لعقود </a:t>
            </a:r>
            <a:r>
              <a:rPr lang="ar-SA" sz="2300" b="1" dirty="0" smtClean="0"/>
              <a:t>ت</a:t>
            </a:r>
            <a:r>
              <a:rPr lang="ar-SA" sz="2300" b="1" dirty="0" smtClean="0"/>
              <a:t>تضمن </a:t>
            </a:r>
            <a:r>
              <a:rPr lang="ar-SA" sz="2300" b="1" dirty="0" smtClean="0"/>
              <a:t>نصوصاً في شكل بنود إلزامية مباشرة, أو غير مباشرة كالإحالة إلى عرف </a:t>
            </a:r>
            <a:r>
              <a:rPr lang="ar-SA" sz="2300" b="1" dirty="0" smtClean="0"/>
              <a:t>ونحوه</a:t>
            </a:r>
            <a:r>
              <a:rPr lang="ar-SA" sz="2300" b="1" dirty="0" smtClean="0"/>
              <a:t>, فتحولت تلك الصفات </a:t>
            </a:r>
            <a:r>
              <a:rPr lang="ar-SA" sz="2300" b="1" dirty="0" smtClean="0"/>
              <a:t>الأخلاقية </a:t>
            </a:r>
            <a:r>
              <a:rPr lang="ar-SA" sz="2300" b="1" dirty="0" smtClean="0"/>
              <a:t>الحميدة من كونها أخلاقاً كريمة </a:t>
            </a:r>
            <a:r>
              <a:rPr lang="ar-SA" sz="2300" b="1" dirty="0" smtClean="0"/>
              <a:t>إلى </a:t>
            </a:r>
            <a:r>
              <a:rPr lang="ar-SA" sz="2300" b="1" dirty="0" smtClean="0"/>
              <a:t>التزام يوجب </a:t>
            </a:r>
            <a:r>
              <a:rPr lang="ar-SA" sz="2300" b="1" dirty="0" smtClean="0"/>
              <a:t>مخالفته </a:t>
            </a:r>
            <a:r>
              <a:rPr lang="ar-SA" sz="2300" b="1" dirty="0" smtClean="0"/>
              <a:t>مساءلة </a:t>
            </a:r>
            <a:r>
              <a:rPr lang="ar-SA" sz="2300" b="1" dirty="0" smtClean="0"/>
              <a:t>قضائية </a:t>
            </a:r>
            <a:r>
              <a:rPr lang="ar-SA" sz="2300" b="1" dirty="0" smtClean="0"/>
              <a:t>بعد أن تم النص عليها.</a:t>
            </a:r>
            <a:endParaRPr lang="en-US" sz="2300" b="1" dirty="0" smtClean="0"/>
          </a:p>
          <a:p>
            <a:pPr rtl="1"/>
            <a:r>
              <a:rPr lang="ar-SA" sz="2300" b="1" dirty="0" smtClean="0"/>
              <a:t>ولما كان من غير الممكن الإحاطة بخصال الطهارة المهنية من خلال تلك القوانين والعقود, كان الحد الزائد عن الواجب هو المراد بخصال الطهارة المهنية, </a:t>
            </a:r>
            <a:r>
              <a:rPr lang="ar-SA" sz="2300" b="1" dirty="0" smtClean="0"/>
              <a:t>وهو الذي يدخل في أخلاق وآداب المهنة, ويترتب على الإخلال </a:t>
            </a:r>
            <a:r>
              <a:rPr lang="ar-SA" sz="2300" b="1" dirty="0" err="1" smtClean="0"/>
              <a:t>بها</a:t>
            </a:r>
            <a:r>
              <a:rPr lang="ar-SA" sz="2300" b="1" dirty="0" smtClean="0"/>
              <a:t> </a:t>
            </a:r>
            <a:r>
              <a:rPr lang="ar-SA" sz="2300" b="1" dirty="0" smtClean="0"/>
              <a:t>المساءلة الأخلاقية </a:t>
            </a:r>
            <a:r>
              <a:rPr lang="ar-SA" sz="2300" b="1" dirty="0" smtClean="0"/>
              <a:t>دون القضائية</a:t>
            </a:r>
            <a:r>
              <a:rPr lang="ar-SA" sz="2300" b="1" dirty="0" smtClean="0"/>
              <a:t>.</a:t>
            </a:r>
            <a:endParaRPr lang="en-US" sz="2300" b="1" dirty="0" smtClean="0"/>
          </a:p>
          <a:p>
            <a:pPr rtl="1"/>
            <a:r>
              <a:rPr lang="ar-SA" sz="2300" b="1" dirty="0" smtClean="0"/>
              <a:t>وهنا يجب </a:t>
            </a:r>
            <a:r>
              <a:rPr lang="ar-SA" sz="2300" b="1" dirty="0" smtClean="0"/>
              <a:t>علينا أن ننبه لأمرين </a:t>
            </a:r>
            <a:r>
              <a:rPr lang="ar-SA" sz="2300" b="1" dirty="0" smtClean="0"/>
              <a:t>:</a:t>
            </a:r>
            <a:endParaRPr lang="en-US" sz="2300" b="1" dirty="0" smtClean="0"/>
          </a:p>
          <a:p>
            <a:pPr lvl="0" rtl="1"/>
            <a:r>
              <a:rPr lang="ar-SA" sz="2300" b="1" dirty="0" smtClean="0"/>
              <a:t>أولهما- لكل </a:t>
            </a:r>
            <a:r>
              <a:rPr lang="ar-SA" sz="2300" b="1" dirty="0" smtClean="0"/>
              <a:t>مهنة ما يناسبها من أخلاق الطهارة المهنية, فما هو مطلوب لمهنة القضاء قد يختلف عن </a:t>
            </a:r>
            <a:r>
              <a:rPr lang="ar-SA" sz="2300" b="1" dirty="0" smtClean="0"/>
              <a:t>ما هو مطلوب لمهنة الطب </a:t>
            </a:r>
            <a:r>
              <a:rPr lang="ar-SA" sz="2300" b="1" dirty="0" smtClean="0"/>
              <a:t>أو الصيدلة أو </a:t>
            </a:r>
            <a:r>
              <a:rPr lang="ar-SA" sz="2300" b="1" dirty="0" smtClean="0"/>
              <a:t>التجارة وهكذا. </a:t>
            </a:r>
            <a:r>
              <a:rPr lang="ar-SA" sz="2300" b="1" dirty="0" smtClean="0"/>
              <a:t>و</a:t>
            </a:r>
            <a:r>
              <a:rPr lang="ar-SA" sz="2300" b="1" dirty="0" smtClean="0"/>
              <a:t>ما </a:t>
            </a:r>
            <a:r>
              <a:rPr lang="ar-SA" sz="2300" b="1" dirty="0" smtClean="0"/>
              <a:t>يلزم للقاضي للحفاظ على </a:t>
            </a:r>
            <a:r>
              <a:rPr lang="ar-SA" sz="2300" b="1" dirty="0" smtClean="0"/>
              <a:t>سمعته الطيبة</a:t>
            </a:r>
            <a:r>
              <a:rPr lang="ar-SA" sz="2300" b="1" dirty="0" smtClean="0"/>
              <a:t>, </a:t>
            </a:r>
            <a:r>
              <a:rPr lang="ar-SA" sz="2300" b="1" dirty="0" smtClean="0"/>
              <a:t>يختلف عن الذي يلزم </a:t>
            </a:r>
            <a:r>
              <a:rPr lang="ar-SA" sz="2300" b="1" dirty="0" smtClean="0"/>
              <a:t>للطبيب, أو </a:t>
            </a:r>
            <a:r>
              <a:rPr lang="ar-SA" sz="2300" b="1" dirty="0" smtClean="0"/>
              <a:t>للتاجر, ويقال الشيء نفسه عن آداب ممارسة المهنة.</a:t>
            </a:r>
            <a:endParaRPr lang="en-US" sz="2300" b="1" dirty="0" smtClean="0"/>
          </a:p>
          <a:p>
            <a:pPr lvl="0" rtl="1"/>
            <a:r>
              <a:rPr lang="ar-SA" sz="2300" b="1" dirty="0" smtClean="0"/>
              <a:t>ثانيهما- المقصود </a:t>
            </a:r>
            <a:r>
              <a:rPr lang="ar-SA" sz="2300" b="1" dirty="0" smtClean="0"/>
              <a:t>هنا ما يؤثر على سمعة المهنة وطهارتها, وليس </a:t>
            </a:r>
            <a:r>
              <a:rPr lang="ar-SA" sz="2300" b="1" dirty="0" smtClean="0"/>
              <a:t>الأوجه التي لا شأن لها بالمهنة كسمعته بين أهله </a:t>
            </a:r>
            <a:r>
              <a:rPr lang="ar-SA" sz="2300" b="1" dirty="0" smtClean="0"/>
              <a:t>أو لدى جيرانه مثلاً.  </a:t>
            </a:r>
            <a:endParaRPr lang="en-US" sz="2300" b="1"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b="1" dirty="0" smtClean="0"/>
              <a:t>أدلة الطهارة المهنية:</a:t>
            </a:r>
            <a:endParaRPr lang="ar-SA" dirty="0"/>
          </a:p>
        </p:txBody>
      </p:sp>
      <p:sp>
        <p:nvSpPr>
          <p:cNvPr id="3" name="عنصر نائب للمحتوى 2"/>
          <p:cNvSpPr>
            <a:spLocks noGrp="1"/>
          </p:cNvSpPr>
          <p:nvPr>
            <p:ph idx="1"/>
          </p:nvPr>
        </p:nvSpPr>
        <p:spPr>
          <a:xfrm>
            <a:off x="495300" y="1371600"/>
            <a:ext cx="8915400" cy="4754563"/>
          </a:xfrm>
        </p:spPr>
        <p:txBody>
          <a:bodyPr/>
          <a:lstStyle/>
          <a:p>
            <a:pPr rtl="1"/>
            <a:r>
              <a:rPr lang="ar-SA" sz="2400" b="1" dirty="0" smtClean="0"/>
              <a:t>يدل لخلق الطهارة المهنية آيات </a:t>
            </a:r>
            <a:r>
              <a:rPr lang="ar-SA" sz="2400" b="1" dirty="0" smtClean="0"/>
              <a:t>عديدة من </a:t>
            </a:r>
            <a:r>
              <a:rPr lang="ar-SA" sz="2400" b="1" dirty="0" smtClean="0"/>
              <a:t>كتاب الله </a:t>
            </a:r>
            <a:r>
              <a:rPr lang="ar-SA" sz="2400" b="1" dirty="0" smtClean="0"/>
              <a:t>وأحاديث كثيرة من سنة رسول الله </a:t>
            </a:r>
            <a:r>
              <a:rPr lang="ar-SA" sz="2400" b="1" dirty="0" smtClean="0"/>
              <a:t>صلى الله عليه وسلم, منها:</a:t>
            </a:r>
            <a:endParaRPr lang="en-US" sz="2400" b="1" dirty="0" smtClean="0"/>
          </a:p>
          <a:p>
            <a:pPr lvl="0" rtl="1"/>
            <a:r>
              <a:rPr lang="ar-SA" sz="2400" b="1" dirty="0" smtClean="0"/>
              <a:t>1- قول </a:t>
            </a:r>
            <a:r>
              <a:rPr lang="ar-SA" sz="2400" b="1" dirty="0" smtClean="0"/>
              <a:t>الله تعالى: {صُنْعَ اللهِ الَّذِي أَتْقَنَ كُلَّ شَيْءٍ} {النمل:88} والإتقان </a:t>
            </a:r>
            <a:r>
              <a:rPr lang="ar-SA" sz="2400" b="1" dirty="0" smtClean="0"/>
              <a:t>والجودة معنى </a:t>
            </a:r>
            <a:r>
              <a:rPr lang="ar-SA" sz="2400" b="1" dirty="0" smtClean="0"/>
              <a:t>من معاني الطهارة المهنية</a:t>
            </a:r>
            <a:r>
              <a:rPr lang="ar-SA" sz="2400" b="1" dirty="0" smtClean="0"/>
              <a:t>. ومنها قوله تعالى: {ومن الناس من يعجبك قوله في الحياة الدنيا ويشهد الله على ما في قلبه وهو ألد الخصام, وإذا تولى سعى في الأرض ليفسد فيها ويهلك الحرث والنسل والله لا يحب الفساد}, ومنها: { وعباد الرحمن الذين يمشون على الأرض هوناً, وإذا خاطبهم الجاهلون قالوا سلاماً} وغيرها كثير.</a:t>
            </a:r>
            <a:endParaRPr lang="en-US" sz="2400" b="1" dirty="0" smtClean="0"/>
          </a:p>
          <a:p>
            <a:pPr lvl="0" rtl="1"/>
            <a:r>
              <a:rPr lang="ar-SA" sz="2400" b="1" dirty="0" smtClean="0"/>
              <a:t>2- قوله </a:t>
            </a:r>
            <a:r>
              <a:rPr lang="ar-SA" sz="2400" b="1" dirty="0" smtClean="0"/>
              <a:t>عليه الصلاة والسلام: (إن الله يحب إذا عمل أحدكم عملاً أن يتقنه). وهذا في معنى الآية السابقة من حيث الدلالة على طلب الإتقان في العمل, وجودة الأداء.</a:t>
            </a:r>
            <a:endParaRPr lang="en-US" sz="2400" b="1" dirty="0" smtClean="0"/>
          </a:p>
          <a:p>
            <a:pPr lvl="0" rtl="1"/>
            <a:r>
              <a:rPr lang="ar-SA" sz="2400" b="1" dirty="0" smtClean="0"/>
              <a:t>وقوله عليه الصلاة والسلام: (مثل الجليس الصالح وجليس السوء كحامل المسك ونافخ الكير...). فيه الدلالة على أهمية السمعة الطيبة والسلوك القويم, وهو من معاني الطهارة المهنية كما </a:t>
            </a:r>
            <a:r>
              <a:rPr lang="ar-SA" sz="2400" b="1" dirty="0" smtClean="0"/>
              <a:t>تقدم</a:t>
            </a:r>
            <a:r>
              <a:rPr lang="ar-SA" sz="2400" b="1" dirty="0" smtClean="0"/>
              <a:t>, وقوله عليه الصلاة </a:t>
            </a:r>
            <a:r>
              <a:rPr lang="ar-SA" sz="2400" b="1" dirty="0" smtClean="0"/>
              <a:t>والسلام</a:t>
            </a:r>
            <a:r>
              <a:rPr lang="ar-SA" sz="2400" b="1" dirty="0" smtClean="0">
                <a:sym typeface="Wingdings" pitchFamily="2" charset="2"/>
              </a:rPr>
              <a:t>: (من غش فليس منا)</a:t>
            </a:r>
            <a:r>
              <a:rPr lang="ar-SA" sz="2400" b="1" dirty="0" smtClean="0"/>
              <a:t>. </a:t>
            </a:r>
            <a:endParaRPr lang="en-US" sz="2400" b="1" dirty="0" smtClean="0"/>
          </a:p>
          <a:p>
            <a:endParaRPr lang="ar-SA" sz="18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sz="4000" b="1" dirty="0" smtClean="0"/>
              <a:t>مظاهر الطهارة المهنية عند الفقهاء:</a:t>
            </a:r>
            <a:endParaRPr lang="ar-SA" sz="4000" dirty="0"/>
          </a:p>
        </p:txBody>
      </p:sp>
      <p:sp>
        <p:nvSpPr>
          <p:cNvPr id="3" name="عنصر نائب للمحتوى 2"/>
          <p:cNvSpPr>
            <a:spLocks noGrp="1"/>
          </p:cNvSpPr>
          <p:nvPr>
            <p:ph idx="1"/>
          </p:nvPr>
        </p:nvSpPr>
        <p:spPr>
          <a:xfrm>
            <a:off x="0" y="1371600"/>
            <a:ext cx="9906000" cy="5029200"/>
          </a:xfrm>
        </p:spPr>
        <p:txBody>
          <a:bodyPr/>
          <a:lstStyle/>
          <a:p>
            <a:pPr rtl="1"/>
            <a:r>
              <a:rPr lang="ar-SA" sz="2300" b="1" dirty="0" smtClean="0"/>
              <a:t>تكلم الفقهاء عن الطهارة المهنية التي تعني السمعة الطيبة, والسيرة الحميدة, وجودة الأداء والإتقان. </a:t>
            </a:r>
            <a:r>
              <a:rPr lang="ar-SA" sz="2300" b="1" dirty="0" smtClean="0"/>
              <a:t>ولنأخذ </a:t>
            </a:r>
            <a:r>
              <a:rPr lang="ar-SA" sz="2300" b="1" dirty="0" smtClean="0"/>
              <a:t>أمثلة من باب القضاء على سبيل </a:t>
            </a:r>
            <a:r>
              <a:rPr lang="ar-SA" sz="2300" b="1" dirty="0" smtClean="0"/>
              <a:t>التمثيل والبيان وليس الحصر:</a:t>
            </a:r>
            <a:endParaRPr lang="en-US" sz="2300" b="1" dirty="0" smtClean="0"/>
          </a:p>
          <a:p>
            <a:pPr lvl="0" rtl="1"/>
            <a:r>
              <a:rPr lang="ar-SA" sz="2300" b="1" dirty="0" smtClean="0"/>
              <a:t>- قال الفقهاء </a:t>
            </a:r>
            <a:r>
              <a:rPr lang="ar-SA" sz="2300" b="1" dirty="0" smtClean="0"/>
              <a:t>ببطلان </a:t>
            </a:r>
            <a:r>
              <a:rPr lang="ar-SA" sz="2300" b="1" u="sng" dirty="0" smtClean="0"/>
              <a:t>تولية الفاسق القضاء </a:t>
            </a:r>
            <a:r>
              <a:rPr lang="ar-SA" sz="2300" b="1" dirty="0" smtClean="0"/>
              <a:t>مع وجود العادل للحفاظ على سمعة القضاء وسمعة القاضي, </a:t>
            </a:r>
            <a:r>
              <a:rPr lang="ar-SA" sz="2300" b="1" dirty="0" smtClean="0"/>
              <a:t>ولتحقيق جودة </a:t>
            </a:r>
            <a:r>
              <a:rPr lang="ar-SA" sz="2300" b="1" dirty="0" smtClean="0"/>
              <a:t>الأداء في الحكم, </a:t>
            </a:r>
            <a:r>
              <a:rPr lang="ar-SA" sz="2300" b="1" dirty="0" smtClean="0"/>
              <a:t>ولا يخفى أنهما </a:t>
            </a:r>
            <a:r>
              <a:rPr lang="ar-SA" sz="2300" b="1" dirty="0" smtClean="0"/>
              <a:t>من خصال الطهارة المهنية.</a:t>
            </a:r>
            <a:endParaRPr lang="en-US" sz="2300" b="1" dirty="0" smtClean="0"/>
          </a:p>
          <a:p>
            <a:pPr lvl="0" rtl="1"/>
            <a:r>
              <a:rPr lang="ar-SA" sz="2300" b="1" dirty="0" smtClean="0"/>
              <a:t>- وقال </a:t>
            </a:r>
            <a:r>
              <a:rPr lang="ar-SA" sz="2300" b="1" dirty="0" smtClean="0"/>
              <a:t>الفقهاء يحرم </a:t>
            </a:r>
            <a:r>
              <a:rPr lang="ar-SA" sz="2300" b="1" u="sng" dirty="0" smtClean="0"/>
              <a:t>تولية الجاهل القضاء </a:t>
            </a:r>
            <a:r>
              <a:rPr lang="ar-SA" sz="2300" b="1" dirty="0" smtClean="0"/>
              <a:t>مع وجود العالم للحفاظ على جودة الأداء وهي من خصال الطهارة المهنية.</a:t>
            </a:r>
            <a:endParaRPr lang="en-US" sz="2300" b="1" dirty="0" smtClean="0"/>
          </a:p>
          <a:p>
            <a:pPr lvl="0" rtl="1"/>
            <a:r>
              <a:rPr lang="ar-SA" sz="2300" b="1" dirty="0" smtClean="0"/>
              <a:t>- ومثلهما </a:t>
            </a:r>
            <a:r>
              <a:rPr lang="ar-SA" sz="2300" b="1" dirty="0" smtClean="0"/>
              <a:t>ما </a:t>
            </a:r>
            <a:r>
              <a:rPr lang="ar-SA" sz="2300" b="1" dirty="0" smtClean="0"/>
              <a:t>ذهبوا </a:t>
            </a:r>
            <a:r>
              <a:rPr lang="ar-SA" sz="2300" b="1" dirty="0" smtClean="0"/>
              <a:t>إليه </a:t>
            </a:r>
            <a:r>
              <a:rPr lang="ar-SA" sz="2300" b="1" dirty="0" smtClean="0"/>
              <a:t>من </a:t>
            </a:r>
            <a:r>
              <a:rPr lang="ar-SA" sz="2300" b="1" u="sng" dirty="0" smtClean="0"/>
              <a:t>كراهة تولية </a:t>
            </a:r>
            <a:r>
              <a:rPr lang="ar-SA" sz="2300" b="1" u="sng" dirty="0" err="1" smtClean="0"/>
              <a:t>المفضول</a:t>
            </a:r>
            <a:r>
              <a:rPr lang="ar-SA" sz="2300" b="1" u="sng" dirty="0" smtClean="0"/>
              <a:t> </a:t>
            </a:r>
            <a:r>
              <a:rPr lang="ar-SA" sz="2300" b="1" dirty="0" smtClean="0"/>
              <a:t>القضاء مع وجود الفاضل (أو الأفضل) للحفاظ على جودة الأداء أيضاً.</a:t>
            </a:r>
            <a:endParaRPr lang="en-US" sz="2300" b="1" dirty="0" smtClean="0"/>
          </a:p>
          <a:p>
            <a:pPr rtl="1"/>
            <a:r>
              <a:rPr lang="ar-SA" sz="2300" b="1" dirty="0" smtClean="0"/>
              <a:t>ومثل هذه المسائل نجدها </a:t>
            </a:r>
            <a:r>
              <a:rPr lang="ar-SA" sz="2300" b="1" dirty="0" smtClean="0"/>
              <a:t>أيضاً في </a:t>
            </a:r>
            <a:r>
              <a:rPr lang="ar-SA" sz="2300" b="1" dirty="0" smtClean="0"/>
              <a:t>باب الإمامة في الصلاة, </a:t>
            </a:r>
            <a:r>
              <a:rPr lang="ar-SA" sz="2300" b="1" dirty="0" smtClean="0"/>
              <a:t>وفي الولاية </a:t>
            </a:r>
            <a:r>
              <a:rPr lang="ar-SA" sz="2300" b="1" dirty="0" smtClean="0"/>
              <a:t>في النكاح</a:t>
            </a:r>
            <a:r>
              <a:rPr lang="ar-SA" sz="2300" b="1" dirty="0" smtClean="0"/>
              <a:t>,</a:t>
            </a:r>
            <a:r>
              <a:rPr lang="ar-SA" sz="2300" b="1" dirty="0" smtClean="0"/>
              <a:t> </a:t>
            </a:r>
            <a:r>
              <a:rPr lang="ar-SA" sz="2300" b="1" dirty="0" smtClean="0"/>
              <a:t>وفي الولاية على </a:t>
            </a:r>
            <a:r>
              <a:rPr lang="ar-SA" sz="2300" b="1" dirty="0" smtClean="0"/>
              <a:t>المال للقصر </a:t>
            </a:r>
            <a:r>
              <a:rPr lang="ar-SA" sz="2300" b="1" dirty="0" smtClean="0"/>
              <a:t>(من مجانين وسفهاء و</a:t>
            </a:r>
            <a:r>
              <a:rPr lang="ar-SA" sz="2300" b="1" dirty="0" smtClean="0"/>
              <a:t>يتامى), وفي ناظر </a:t>
            </a:r>
            <a:r>
              <a:rPr lang="ar-SA" sz="2300" b="1" dirty="0" smtClean="0"/>
              <a:t>الوقف, </a:t>
            </a:r>
            <a:r>
              <a:rPr lang="ar-SA" sz="2300" b="1" dirty="0" smtClean="0"/>
              <a:t>وفي ولاية </a:t>
            </a:r>
            <a:r>
              <a:rPr lang="ar-SA" sz="2300" b="1" dirty="0" smtClean="0"/>
              <a:t>الحسبة وغيرها.</a:t>
            </a:r>
            <a:endParaRPr lang="en-US" sz="2300" b="1" dirty="0" smtClean="0"/>
          </a:p>
          <a:p>
            <a:pPr rtl="1"/>
            <a:r>
              <a:rPr lang="ar-SA" sz="2000" b="1" dirty="0" smtClean="0"/>
              <a:t>ومن هذا الباب ما نجده من طلب جهات التعاقد شهادة حسن السلوك من الطالب والمدرس والموظف, ومنه ما نجده في بعض المواثيق من النص على أنه يفصل من العمل من يرتكب ما يخل بالآداب العامة في مكان الوظيفة, كسرقة مثلاً, أو جريمة تمس الشرف أو الأخلاق أو الأمانة من غير حاجة إلى إعلان. وهكذا.</a:t>
            </a:r>
            <a:endParaRPr lang="en-US" sz="2000" b="1" dirty="0" smtClean="0"/>
          </a:p>
          <a:p>
            <a:endParaRPr lang="ar-SA" sz="2000" b="1"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9</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1674</TotalTime>
  <Words>1079</Words>
  <Application>Microsoft Office PowerPoint</Application>
  <PresentationFormat>A4 Paper (210x297 mm)‎</PresentationFormat>
  <Paragraphs>58</Paragraphs>
  <Slides>9</Slides>
  <Notes>0</Notes>
  <HiddenSlides>0</HiddenSlides>
  <MMClips>0</MMClips>
  <ScaleCrop>false</ScaleCrop>
  <HeadingPairs>
    <vt:vector size="4" baseType="variant">
      <vt:variant>
        <vt:lpstr>سمة</vt:lpstr>
      </vt:variant>
      <vt:variant>
        <vt:i4>1</vt:i4>
      </vt:variant>
      <vt:variant>
        <vt:lpstr>عناوين الشرائح</vt:lpstr>
      </vt:variant>
      <vt:variant>
        <vt:i4>9</vt:i4>
      </vt:variant>
    </vt:vector>
  </HeadingPairs>
  <TitlesOfParts>
    <vt:vector size="10" baseType="lpstr">
      <vt:lpstr>Office Theme</vt:lpstr>
      <vt:lpstr>الشريحة 1</vt:lpstr>
      <vt:lpstr>المحاضرة التاسعة</vt:lpstr>
      <vt:lpstr>التمهيد:</vt:lpstr>
      <vt:lpstr>الطهارة المهنية</vt:lpstr>
      <vt:lpstr>شروط الطهارة المهنية:</vt:lpstr>
      <vt:lpstr>التوجيه الفقهي لخلق الطهارة المهنية:</vt:lpstr>
      <vt:lpstr>أدلة الطهارة المهنية:</vt:lpstr>
      <vt:lpstr>مظاهر الطهارة المهنية عند الفقهاء:</vt:lpstr>
      <vt:lpstr>الشريحة 9</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R</cp:lastModifiedBy>
  <cp:revision>101</cp:revision>
  <dcterms:created xsi:type="dcterms:W3CDTF">2009-10-14T19:14:34Z</dcterms:created>
  <dcterms:modified xsi:type="dcterms:W3CDTF">2010-11-30T09:21:46Z</dcterms:modified>
</cp:coreProperties>
</file>