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59" r:id="rId5"/>
    <p:sldId id="287" r:id="rId6"/>
    <p:sldId id="289" r:id="rId7"/>
    <p:sldId id="290" r:id="rId8"/>
    <p:sldId id="299" r:id="rId9"/>
    <p:sldId id="302"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12/7/2010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العاشرة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4400" b="1" dirty="0" smtClean="0">
                <a:solidFill>
                  <a:schemeClr val="tx1"/>
                </a:solidFill>
              </a:rPr>
              <a:t>الاستقامة المهنية</a:t>
            </a:r>
            <a:endParaRPr lang="en-US" sz="4400"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معنى الاستقامة :</a:t>
            </a:r>
            <a:endParaRPr lang="en-US" dirty="0"/>
          </a:p>
        </p:txBody>
      </p:sp>
      <p:sp>
        <p:nvSpPr>
          <p:cNvPr id="7171" name="Text Placeholder 5"/>
          <p:cNvSpPr>
            <a:spLocks noGrp="1"/>
          </p:cNvSpPr>
          <p:nvPr>
            <p:ph idx="1"/>
          </p:nvPr>
        </p:nvSpPr>
        <p:spPr>
          <a:xfrm>
            <a:off x="495300" y="1447800"/>
            <a:ext cx="8915400" cy="4678363"/>
          </a:xfrm>
        </p:spPr>
        <p:txBody>
          <a:bodyPr/>
          <a:lstStyle/>
          <a:p>
            <a:pPr rtl="1"/>
            <a:r>
              <a:rPr lang="ar-SA" sz="2800" b="1" dirty="0" smtClean="0"/>
              <a:t>الاستقامة لغة: مشتقة من القيام, وتعني الثبات والدوام والملازمة والاستمرار على الشيء, كما أنها تفيد معنى الاعتدال والاستواء.  </a:t>
            </a:r>
          </a:p>
          <a:p>
            <a:pPr rtl="1"/>
            <a:r>
              <a:rPr lang="ar-SA" sz="2400" b="1" dirty="0" smtClean="0"/>
              <a:t>فمن الأول قوله تعالى: {كَيْفَ يَكُونُ لِلْمُشْرِكِينَ عَهْدٌ عِنْدَ اللهِ وَعِنْدَ رَسُولِهِ إِلَّا الَّذِينَ عَاهَدْتُمْ عِنْدَ المَسْجِدِ الحَرَامِ فَمَا اسْتَقَامُوا لَكُمْ فَاسْتَقِيمُوا لَهُمْ إِنَّ اللهَ يُحِبُّ المُتَّقِينَ} {التوبة:7}, أي: فما استمر وثبت أولئك المشركون معكم على العهد, فاستمروا أنتم معهم واثبتوا. </a:t>
            </a:r>
          </a:p>
          <a:p>
            <a:pPr rtl="1"/>
            <a:r>
              <a:rPr lang="ar-SA" sz="2400" b="1" dirty="0" smtClean="0"/>
              <a:t>ومن الثاني قول النبي صلى الله عليه وسلم للمأمومين خلفه في صلاة الجماعة: (أقيموا صفوفكم). أي اعتدلوا واستووا ولا تختلفوا.</a:t>
            </a:r>
            <a:endParaRPr lang="en-US" sz="2400" b="1" dirty="0" smtClean="0"/>
          </a:p>
          <a:p>
            <a:pPr rtl="1"/>
            <a:r>
              <a:rPr lang="ar-SA" sz="2800" b="1" dirty="0" smtClean="0"/>
              <a:t>والاستقامة المهنية في معناها الاصطلاحي : تعني الاعتدال والاستواء في أداء المهنة من جهة, ومن جهة أخرى ملازمة المهنة والوفاء بمصالحها من الطاعة والمشورة والصدق.</a:t>
            </a:r>
            <a:endParaRPr lang="en-US" sz="28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t>شروط الاستقامة المهنية:</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0" y="1371600"/>
            <a:ext cx="9677400" cy="4876800"/>
          </a:xfrm>
        </p:spPr>
        <p:txBody>
          <a:bodyPr/>
          <a:lstStyle/>
          <a:p>
            <a:pPr rtl="1"/>
            <a:r>
              <a:rPr lang="ar-SA" sz="2200" b="1" dirty="0" smtClean="0"/>
              <a:t>لكي تتحقق الاستقامة المهنية (أي الاعتدال والاستقرار والوفاء بمصالحها) لابد من توافر الشروط التالية:</a:t>
            </a:r>
            <a:endParaRPr lang="en-US" sz="2200" b="1" dirty="0" smtClean="0"/>
          </a:p>
          <a:p>
            <a:pPr lvl="0" rtl="1"/>
            <a:r>
              <a:rPr lang="ar-SA" sz="2200" b="1" dirty="0" smtClean="0"/>
              <a:t>1- أن </a:t>
            </a:r>
            <a:r>
              <a:rPr lang="ar-SA" sz="2200" b="1" u="sng" dirty="0" smtClean="0"/>
              <a:t>يحرص كل طرف منهما </a:t>
            </a:r>
            <a:r>
              <a:rPr lang="ar-SA" sz="2200" b="1" dirty="0" smtClean="0"/>
              <a:t>(العامل ورب العمل) على الآخر. ففي الحديث القدسي يروي النبي عليه الصلاة والسلام عن ربه: (أنا ثالث الشريكين ما لم يخن أحدهما صاحبه, فإذا خانه خرجت من بينهما).</a:t>
            </a:r>
            <a:endParaRPr lang="en-US" sz="2200" b="1" dirty="0" smtClean="0"/>
          </a:p>
          <a:p>
            <a:pPr lvl="0" rtl="1"/>
            <a:r>
              <a:rPr lang="ar-SA" sz="2200" b="1" dirty="0" smtClean="0"/>
              <a:t>2- </a:t>
            </a:r>
            <a:r>
              <a:rPr lang="ar-SA" sz="2200" b="1" u="sng" dirty="0" smtClean="0"/>
              <a:t>مطاوعة الزملاء </a:t>
            </a:r>
            <a:r>
              <a:rPr lang="ar-SA" sz="2200" b="1" dirty="0" smtClean="0"/>
              <a:t>في العمل. ففي الحديث أن النَّبِيُّ صلى الله عليه وسلم، بعث أَبَا مُوسى الأشعري وَمُعَاذ ابن جبل إِلَى الْيَمَنِ، فَقَالَ لهما: (يَسِّرَا وَلاَ تُعَسِّرَا، وَبَشِّرَا وَلاَ تُنَفِّرَا، وَتَطَاوَعَا ولا تختلفا). </a:t>
            </a:r>
            <a:endParaRPr lang="en-US" sz="2200" b="1" dirty="0" smtClean="0"/>
          </a:p>
          <a:p>
            <a:pPr lvl="0" rtl="1"/>
            <a:r>
              <a:rPr lang="ar-SA" sz="2200" b="1" dirty="0" smtClean="0"/>
              <a:t>3- </a:t>
            </a:r>
            <a:r>
              <a:rPr lang="ar-SA" sz="2200" b="1" u="sng" dirty="0" smtClean="0"/>
              <a:t>طاعة الرؤساء </a:t>
            </a:r>
            <a:r>
              <a:rPr lang="ar-SA" sz="2200" b="1" dirty="0" smtClean="0"/>
              <a:t>في المهنة. قال تعالى : [يَا أَيُّهَا الَّذِينَ آَمَنُوا أَطِيعُوا اللهَ وَأَطِيعُوا الرَّسُولَ وَأُولِي الأَمْرِ مِنْكُمْ] {النساء:59}.</a:t>
            </a:r>
            <a:endParaRPr lang="en-US" sz="2200" b="1" dirty="0" smtClean="0"/>
          </a:p>
          <a:p>
            <a:pPr lvl="0" rtl="1"/>
            <a:r>
              <a:rPr lang="ar-SA" sz="2200" b="1" dirty="0" smtClean="0"/>
              <a:t>4- </a:t>
            </a:r>
            <a:r>
              <a:rPr lang="ar-SA" sz="2200" b="1" u="sng" dirty="0" smtClean="0"/>
              <a:t>عدم التغيب عن العمل إلا في حالات الضرورة </a:t>
            </a:r>
            <a:r>
              <a:rPr lang="ar-SA" sz="2200" b="1" dirty="0" smtClean="0"/>
              <a:t>لأن الله تعالى أمر بالوفاء بالعقود, وهو من مقتضى الوفاء بالعقود. قال تعالى : [يَا أَيُّهَا الَّذِينَ آَمَنُوا أَوْفُوا بِالعُقُودِ] {المائدة:1} .</a:t>
            </a:r>
            <a:endParaRPr lang="en-US" sz="2200" b="1" dirty="0" smtClean="0"/>
          </a:p>
          <a:p>
            <a:pPr lvl="0" rtl="1"/>
            <a:r>
              <a:rPr lang="ar-SA" sz="2200" b="1" dirty="0" smtClean="0"/>
              <a:t>5- </a:t>
            </a:r>
            <a:r>
              <a:rPr lang="ar-SA" sz="2200" b="1" u="sng" dirty="0" smtClean="0"/>
              <a:t>الالتزام بمنهج الشورى </a:t>
            </a:r>
            <a:r>
              <a:rPr lang="ar-SA" sz="2200" b="1" dirty="0" smtClean="0"/>
              <a:t>في الوظائف التي تصنع السياسات المهنية وتضع الخطط, وعدم الاستبداد بالرأي لقول الله تعالى مخاطبا نبيه: [وَشَاوِرْهُمْ فِي الأَمْرِ] {آل عمران:159}, فإذا كا ن النبي وهو المسدد بالوحي مطالباً بالشورى فكيف بغيره.</a:t>
            </a:r>
            <a:endParaRPr lang="en-US" sz="2200" b="1" dirty="0" smtClean="0"/>
          </a:p>
          <a:p>
            <a:pPr lvl="0" rtl="1"/>
            <a:r>
              <a:rPr lang="ar-SA" sz="2200" b="1" dirty="0" smtClean="0"/>
              <a:t>6- </a:t>
            </a:r>
            <a:r>
              <a:rPr lang="ar-SA" sz="2200" b="1" u="sng" dirty="0" smtClean="0"/>
              <a:t>الالتزام بالصدق </a:t>
            </a:r>
            <a:r>
              <a:rPr lang="ar-SA" sz="2200" b="1" dirty="0" smtClean="0"/>
              <a:t>لقول الله تعالى: [يَا أَيُّهَا الَّذِينَ آَمَنُوا اتَّقُوا اللهَ وَكُونُوا مَعَ الصَّادِقِينَ] {التوبة:119} .</a:t>
            </a:r>
            <a:endParaRPr lang="en-US" sz="2200" b="1"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التوجيه الفقهي لخلق الاستقامة المهنية: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525963"/>
          </a:xfrm>
        </p:spPr>
        <p:txBody>
          <a:bodyPr/>
          <a:lstStyle/>
          <a:p>
            <a:pPr rtl="1"/>
            <a:r>
              <a:rPr lang="ar-SA" sz="2400" b="1" dirty="0" smtClean="0"/>
              <a:t>ما أسلفناه في حديثنا عن الطهارة المهنية من ضرورة توافر الحد الأدنى منها يقال هنا أيضاً وفي كل خصال أخلاق المهنة, فالحد الأدنى لا بد منه, وقد نصت القوانين والعقود عليه, فخرج من مجرد خصال أخلاقيات إلى واجبات ملزمة يترتب على الإخلال </a:t>
            </a:r>
            <a:r>
              <a:rPr lang="ar-SA" sz="2400" b="1" dirty="0" err="1" smtClean="0"/>
              <a:t>بها</a:t>
            </a:r>
            <a:r>
              <a:rPr lang="ar-SA" sz="2400" b="1" dirty="0" smtClean="0"/>
              <a:t> مسؤولية قضائية, غير أن القوانين والعقود لا تستطيع أن تفي بكل خصال الاستقامة المهنية, لأن العقود تستحدث باستمرار والوقائع تتجدد دائماً, فكان الناس بحاجة إلى المزيد من هذا الخلق, بحيث يتحقق المقصد من هذا الخلق.</a:t>
            </a:r>
            <a:endParaRPr lang="en-US" sz="2400" b="1" dirty="0" smtClean="0"/>
          </a:p>
          <a:p>
            <a:pPr rtl="1"/>
            <a:r>
              <a:rPr lang="ar-SA" sz="2400" b="1" dirty="0" smtClean="0"/>
              <a:t>وننبه هنا أيضاً إلى ما أسلفناه في خلق الطهارة المهنية من أن:</a:t>
            </a:r>
            <a:endParaRPr lang="en-US" sz="2400" b="1" dirty="0" smtClean="0"/>
          </a:p>
          <a:p>
            <a:pPr lvl="0" rtl="1">
              <a:buNone/>
            </a:pPr>
            <a:r>
              <a:rPr lang="ar-SA" sz="2400" b="1" dirty="0" smtClean="0"/>
              <a:t>1- الاستقامة المهنية تختلف في بعض جوانبها من مهنة إلى أخرى, أي أن الاستقامة المهنية المطلوبة من القاضي تختلف في بعض جوانبها عن المطلوبة من الطبيب أو التاجر أو المدرس. </a:t>
            </a:r>
            <a:endParaRPr lang="en-US" sz="2400" b="1" dirty="0" smtClean="0"/>
          </a:p>
          <a:p>
            <a:pPr lvl="0" rtl="1">
              <a:buNone/>
            </a:pPr>
            <a:r>
              <a:rPr lang="ar-SA" sz="2400" b="1" dirty="0" smtClean="0"/>
              <a:t>2- كما أننا لا نبحث هنا إلا في الاستقامة ذات العلاقة بالمهنة وما يؤثر فيها, ولا شأن لنا بعلاقاته الأسرية أو الاجتماعية.</a:t>
            </a:r>
            <a:endParaRPr lang="en-US" sz="2400" b="1" dirty="0" smtClean="0"/>
          </a:p>
          <a:p>
            <a:pPr eaLnBrk="1" hangingPunct="1">
              <a:buFont typeface="Arial" pitchFamily="34" charset="0"/>
              <a:buNone/>
            </a:pP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أدلة الاستقامة المهنية:</a:t>
            </a:r>
            <a:r>
              <a:rPr lang="ar-SA" dirty="0" smtClean="0"/>
              <a:t> </a:t>
            </a:r>
            <a:endParaRPr lang="ar-SA" dirty="0"/>
          </a:p>
        </p:txBody>
      </p:sp>
      <p:sp>
        <p:nvSpPr>
          <p:cNvPr id="3" name="عنصر نائب للمحتوى 2"/>
          <p:cNvSpPr>
            <a:spLocks noGrp="1"/>
          </p:cNvSpPr>
          <p:nvPr>
            <p:ph idx="1"/>
          </p:nvPr>
        </p:nvSpPr>
        <p:spPr>
          <a:xfrm>
            <a:off x="381000" y="1371600"/>
            <a:ext cx="9372600" cy="4754563"/>
          </a:xfrm>
        </p:spPr>
        <p:txBody>
          <a:bodyPr/>
          <a:lstStyle/>
          <a:p>
            <a:pPr rtl="1"/>
            <a:r>
              <a:rPr lang="ar-SA" sz="2400" b="1" dirty="0" smtClean="0"/>
              <a:t>دلت آيات وأحاديث كثيرة على طلب هذا الخلق من المسلم من ذلك:</a:t>
            </a:r>
            <a:endParaRPr lang="en-US" sz="2400" b="1" dirty="0" smtClean="0"/>
          </a:p>
          <a:p>
            <a:pPr lvl="0" rtl="1"/>
            <a:r>
              <a:rPr lang="ar-SA" sz="2400" b="1" dirty="0" smtClean="0"/>
              <a:t>قوله تعالى: [فَاسْتَقِمْ كَمَا أُمِرْتَ وَمَنْ تَابَ مَعَكَ وَلَا تَطْغَوْا إِنَّهُ بِمَا تَعْمَلُونَ بَصِيرٌ] {هود:112}  فالآية تطلب الاتصاف بهذا الخلق صراحة من الرسول وممن معه من المؤمنين, وهي عامة, ويدخل فيها الاستقامة المهنية لأنها فرع عنها. وفي هذا المعنى قوله صلى الله عليه وسلم لسُفْيَانَ بْنِ عَبْدِ اللهِ الثَّقَفِيِّ رَضِيَ اللَّهُ عَنْهُ حين جاء إليه يقول: يَا رَسُولَ اللهِ ، قُلْ لِي فِي الإِسْلامِ قَوْلا لا أَسْأَلُ عَنْهُ أَحَدًا بَعْدَكَ قَالَ : قُلْ : (آمَنْتُ بِاللَّهِ ثُمَّ اسْتَقِمْ).</a:t>
            </a:r>
            <a:endParaRPr lang="en-US" sz="2400" b="1" dirty="0" smtClean="0"/>
          </a:p>
          <a:p>
            <a:pPr lvl="0" rtl="1"/>
            <a:r>
              <a:rPr lang="ar-SA" sz="2400" b="1" dirty="0" smtClean="0"/>
              <a:t>قوله تعالى في صفات عباد الرحمن: [وَالَّذِينَ إِذَا أَنْفَقُوا لَمْ يُسْرِفُوا وَلَمْ يَقْتُرُوا وَكَانَ بَيْنَ ذَلِكَ قَوَامًا] {الفرقان:67} أي اعتدلوا من غير إفراط ولا تفريط, وهذا من خلق الاستقامة.</a:t>
            </a:r>
            <a:endParaRPr lang="en-US" sz="2400" b="1" dirty="0" smtClean="0"/>
          </a:p>
          <a:p>
            <a:pPr lvl="0" rtl="1"/>
            <a:r>
              <a:rPr lang="ar-SA" sz="2400" b="1" dirty="0" smtClean="0"/>
              <a:t>قوله تعالى: : [يَا أَيُّهَا الَّذِينَ آَمَنُوا اتَّقُوا اللهَ وَكُونُوا مَعَ الصَّادِقِينَ] {التوبة:119} , وكذا ما ورد في طاعة ولاة الأمر والتزام منهج الشورى وقد تقدمت تلك الآيات, كما أنها جميعاً قد تأكدت بالأحاديث الواردة في معناها والتي تدل على طلب هذه الخصال الخلقية.</a:t>
            </a:r>
          </a:p>
          <a:p>
            <a:pPr lvl="0" rtl="1"/>
            <a:r>
              <a:rPr lang="ar-SA" sz="2400" b="1" dirty="0" smtClean="0"/>
              <a:t>ومن هذا قوله صلى الله عليه وسلم (ما خاب من استخار ولا ندم من استشار) (وعليكم بالسمع والطاعة وإن أُمِّرَ عليكم عبد حبشي ..) وغيرها كثير.</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r>
              <a:rPr lang="ar-SA" b="1" dirty="0" smtClean="0"/>
              <a:t>مظاهر الاستقامة المهنية عند الفقهاء:</a:t>
            </a:r>
            <a:endParaRPr lang="ar-SA" dirty="0"/>
          </a:p>
        </p:txBody>
      </p:sp>
      <p:sp>
        <p:nvSpPr>
          <p:cNvPr id="3" name="عنصر نائب للمحتوى 2"/>
          <p:cNvSpPr>
            <a:spLocks noGrp="1"/>
          </p:cNvSpPr>
          <p:nvPr>
            <p:ph idx="1"/>
          </p:nvPr>
        </p:nvSpPr>
        <p:spPr>
          <a:xfrm>
            <a:off x="228600" y="1371600"/>
            <a:ext cx="9448800" cy="4953000"/>
          </a:xfrm>
        </p:spPr>
        <p:txBody>
          <a:bodyPr/>
          <a:lstStyle/>
          <a:p>
            <a:pPr rtl="1"/>
            <a:r>
              <a:rPr lang="ar-SA" sz="2800" b="1" dirty="0" smtClean="0"/>
              <a:t>تكلم الفقهاء عن مظاهر الاستقامة من خلال ذكرهم للفروع الفقهية وتناولهم لأحكامها, وفيما يلي ذكر لبعض هذه المظاهر:</a:t>
            </a:r>
            <a:endParaRPr lang="en-US" sz="2800" b="1" dirty="0" smtClean="0"/>
          </a:p>
          <a:p>
            <a:pPr lvl="0" rtl="1"/>
            <a:r>
              <a:rPr lang="ar-SA" sz="2800" b="1" dirty="0" smtClean="0"/>
              <a:t>1- الغبن في </a:t>
            </a:r>
            <a:r>
              <a:rPr lang="ar-SA" sz="2800" b="1" dirty="0" err="1" smtClean="0"/>
              <a:t>المعاوضات</a:t>
            </a:r>
            <a:r>
              <a:rPr lang="ar-SA" sz="2800" b="1" dirty="0" smtClean="0"/>
              <a:t> المالية: </a:t>
            </a:r>
            <a:endParaRPr lang="en-US" sz="2800" b="1" dirty="0" smtClean="0"/>
          </a:p>
          <a:p>
            <a:pPr rtl="1"/>
            <a:r>
              <a:rPr lang="ar-SA" sz="2800" b="1" dirty="0" smtClean="0"/>
              <a:t>والغبن يعني الخديعة, ويترتب عليه عدم التعادل في التزامات الطرفين حيث يتم استغلال أحدهما للآخر نتيجة لاسترساله وعدم معرفته بأصول المعاملة وقواعدها. وقد حرم الإسلام هذا السلوك لمنافاته للعدل فقال صلى الله عليه وسلم (غبن المسترسل حرام), وورد في بعض الروايات: (ربا). وحين أخبره شخص أنه يغبن في بيعه فقال: (إذا بايعت فقُلْ لَا خِلَابَةَ) أي لا خديعة. أي اشتريت منك بشرط أن لا تكون قد خدعتني, فإذا تبين أنك قد خدعتني فلي الخيار في إبطال البيع إلى ثلاثة أيام.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1"/>
            <a:ext cx="9220200" cy="5693866"/>
          </a:xfrm>
          <a:prstGeom prst="rect">
            <a:avLst/>
          </a:prstGeom>
        </p:spPr>
        <p:txBody>
          <a:bodyPr wrap="square">
            <a:spAutoFit/>
          </a:bodyPr>
          <a:lstStyle/>
          <a:p>
            <a:r>
              <a:rPr lang="ar-SA" sz="2400" b="1" dirty="0" smtClean="0"/>
              <a:t>2</a:t>
            </a:r>
            <a:r>
              <a:rPr lang="ar-SA" sz="2600" b="1" dirty="0" smtClean="0"/>
              <a:t>-التطفيف في المكيال والميزان: ويعني التلاعب </a:t>
            </a:r>
            <a:r>
              <a:rPr lang="ar-SA" sz="2600" b="1" dirty="0" err="1" smtClean="0"/>
              <a:t>بها</a:t>
            </a:r>
            <a:r>
              <a:rPr lang="ar-SA" sz="2600" b="1" dirty="0" smtClean="0"/>
              <a:t> ببخسها وأكل أموال الآخرين بغير حق وهو ظلمٌ وينافي العدل الذي أمر الله </a:t>
            </a:r>
            <a:r>
              <a:rPr lang="ar-SA" sz="2600" b="1" dirty="0" err="1" smtClean="0"/>
              <a:t>به</a:t>
            </a:r>
            <a:r>
              <a:rPr lang="ar-SA" sz="2600" b="1" dirty="0" smtClean="0"/>
              <a:t>. قال تعالى: {إن الله يأمر بالعدل} وقال تعالى: { ويل للمطففين الذين إذا اكتالوا على الناس يستوفون إذا كالوهم أو وزنوهم يخسرون}.</a:t>
            </a:r>
            <a:endParaRPr lang="en-US" sz="2600" b="1" dirty="0" smtClean="0"/>
          </a:p>
          <a:p>
            <a:r>
              <a:rPr lang="ar-SA" sz="2600" b="1" dirty="0" smtClean="0"/>
              <a:t>فالتطفيف ينافي خلق الاستقامة المهنية التي من خصالها العدل والمساواة.</a:t>
            </a:r>
            <a:endParaRPr lang="en-US" sz="2600" b="1" dirty="0" smtClean="0"/>
          </a:p>
          <a:p>
            <a:pPr lvl="0"/>
            <a:r>
              <a:rPr lang="ar-SA" sz="2600" b="1" dirty="0" smtClean="0"/>
              <a:t>3- الالتزام في المهنة: أجمع الفقهاء على وجوب الالتزام بأداء المهنة على وجهها المعروف في صور </a:t>
            </a:r>
            <a:r>
              <a:rPr lang="ar-SA" sz="2600" b="1" dirty="0" err="1" smtClean="0"/>
              <a:t>المعاوضات</a:t>
            </a:r>
            <a:r>
              <a:rPr lang="ar-SA" sz="2600" b="1" dirty="0" smtClean="0"/>
              <a:t>, وعدم الإخلال بمتطلباتها لقولة تعالى: [يَا أَيُّهَا الَّذِينَ آَمَنُوا أَوْفُوا بِالعُقُودِ] {المائدة:1} . ولا يخفى ما لهذا من أثر طيب وإيجابي على تحقيق الثبوت والدوام والاستقرار للمعاملات, وهي من خصال خلق الاستقامة المهنية.</a:t>
            </a:r>
            <a:endParaRPr lang="en-US" sz="2600" b="1" dirty="0" smtClean="0"/>
          </a:p>
          <a:p>
            <a:pPr lvl="0"/>
            <a:r>
              <a:rPr lang="ar-SA" sz="2600" b="1" dirty="0" smtClean="0"/>
              <a:t>4- الشورى في المهنة: والشورى مراجعة الآخرين من أهل الاختصاص والخبرة لأخذ رأيهم في الموضوع الذي ينظر فيه للعمل بموجبها. وهي من خصال خلق الاستقامة المهنية, ومطلوبة لقوله تعالى : {وشاورهم في الأمر فإذا عزمت فتوكل على الله}. ولقوله </a:t>
            </a:r>
            <a:r>
              <a:rPr lang="ar-SA" sz="2600" b="1" dirty="0" err="1" smtClean="0"/>
              <a:t>نعالى</a:t>
            </a:r>
            <a:r>
              <a:rPr lang="ar-SA" sz="2600" b="1" dirty="0" smtClean="0"/>
              <a:t> في صفات المؤمنين: {وأمرهم شورى بينهم} وقد رأينا صوراً كثيرة من ذلك في سيرة الرسول وخلفائه الراشدين.</a:t>
            </a:r>
            <a:endParaRPr lang="en-US" sz="2600"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1489</TotalTime>
  <Words>1085</Words>
  <Application>Microsoft Office PowerPoint</Application>
  <PresentationFormat>A4 Paper (210x297 mm)‎</PresentationFormat>
  <Paragraphs>51</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المحاضرة العاشرة</vt:lpstr>
      <vt:lpstr>معنى الاستقامة :</vt:lpstr>
      <vt:lpstr>شروط الاستقامة المهنية:</vt:lpstr>
      <vt:lpstr>التوجيه الفقهي لخلق الاستقامة المهنية:</vt:lpstr>
      <vt:lpstr>أدلة الاستقامة المهنية: </vt:lpstr>
      <vt:lpstr>مظاهر الاستقامة المهنية عند الفقهاء:</vt:lpstr>
      <vt:lpstr>الشريحة 8</vt:lpstr>
      <vt:lpstr>الشريحة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R</cp:lastModifiedBy>
  <cp:revision>102</cp:revision>
  <dcterms:created xsi:type="dcterms:W3CDTF">2009-10-14T19:14:34Z</dcterms:created>
  <dcterms:modified xsi:type="dcterms:W3CDTF">2010-12-07T04:35:25Z</dcterms:modified>
</cp:coreProperties>
</file>