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7"/>
  </p:notesMasterIdLst>
  <p:handoutMasterIdLst>
    <p:handoutMasterId r:id="rId18"/>
  </p:handout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6858000" cy="9144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990099"/>
    <a:srgbClr val="008000"/>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80" d="100"/>
          <a:sy n="80" d="100"/>
        </p:scale>
        <p:origin x="-102" y="1956"/>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3E38F3B-FB6C-4153-A4A7-90B3E362409C}" type="datetimeFigureOut">
              <a:rPr lang="ar-SA" smtClean="0"/>
              <a:pPr/>
              <a:t>11/04/32</a:t>
            </a:fld>
            <a:endParaRPr lang="ar-SA"/>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90FFD0C2-B08E-451E-91EB-08A9E6429F60}"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54E9BFB-38B1-4825-858A-5590D9F0A34D}" type="datetimeFigureOut">
              <a:rPr lang="ar-SA" smtClean="0"/>
              <a:pPr/>
              <a:t>11/04/32</a:t>
            </a:fld>
            <a:endParaRPr lang="ar-SA"/>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A91814F-C704-421C-B930-98FC6F61FCA1}"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ar-SA"/>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D60EB127-12F0-4CD8-9CE0-40494F6B08C7}" type="datetimeFigureOut">
              <a:rPr lang="ar-SA" smtClean="0"/>
              <a:pPr/>
              <a:t>11/04/32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D60EB127-12F0-4CD8-9CE0-40494F6B08C7}" type="datetimeFigureOut">
              <a:rPr lang="ar-SA" smtClean="0"/>
              <a:pPr/>
              <a:t>11/04/32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0EB127-12F0-4CD8-9CE0-40494F6B08C7}" type="datetimeFigureOut">
              <a:rPr lang="ar-SA" smtClean="0"/>
              <a:pPr/>
              <a:t>11/04/32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D60EB127-12F0-4CD8-9CE0-40494F6B08C7}" type="datetimeFigureOut">
              <a:rPr lang="ar-SA" smtClean="0"/>
              <a:pPr/>
              <a:t>11/04/32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D60EB127-12F0-4CD8-9CE0-40494F6B08C7}" type="datetimeFigureOut">
              <a:rPr lang="ar-SA" smtClean="0"/>
              <a:pPr/>
              <a:t>11/04/32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D60EB127-12F0-4CD8-9CE0-40494F6B08C7}" type="datetimeFigureOut">
              <a:rPr lang="ar-SA" smtClean="0"/>
              <a:pPr/>
              <a:t>11/04/32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0EB127-12F0-4CD8-9CE0-40494F6B08C7}" type="datetimeFigureOut">
              <a:rPr lang="ar-SA" smtClean="0"/>
              <a:pPr/>
              <a:t>11/04/32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0EB127-12F0-4CD8-9CE0-40494F6B08C7}" type="datetimeFigureOut">
              <a:rPr lang="ar-SA" smtClean="0"/>
              <a:pPr/>
              <a:t>11/04/32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0EB127-12F0-4CD8-9CE0-40494F6B08C7}" type="datetimeFigureOut">
              <a:rPr lang="ar-SA" smtClean="0"/>
              <a:pPr/>
              <a:t>11/04/32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D60EB127-12F0-4CD8-9CE0-40494F6B08C7}" type="datetimeFigureOut">
              <a:rPr lang="ar-SA" smtClean="0"/>
              <a:pPr/>
              <a:t>11/04/32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D60EB127-12F0-4CD8-9CE0-40494F6B08C7}" type="datetimeFigureOut">
              <a:rPr lang="ar-SA" smtClean="0"/>
              <a:pPr/>
              <a:t>11/04/32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alpha val="1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4914900" y="8475134"/>
            <a:ext cx="1600200" cy="486833"/>
          </a:xfrm>
          <a:prstGeom prst="rect">
            <a:avLst/>
          </a:prstGeom>
        </p:spPr>
        <p:txBody>
          <a:bodyPr vert="horz" lIns="91440" tIns="45720" rIns="91440" bIns="45720" rtlCol="1" anchor="ctr"/>
          <a:lstStyle>
            <a:lvl1pPr algn="r">
              <a:defRPr sz="1200">
                <a:solidFill>
                  <a:schemeClr val="tx1">
                    <a:tint val="75000"/>
                  </a:schemeClr>
                </a:solidFill>
              </a:defRPr>
            </a:lvl1pPr>
          </a:lstStyle>
          <a:p>
            <a:fld id="{D60EB127-12F0-4CD8-9CE0-40494F6B08C7}" type="datetimeFigureOut">
              <a:rPr lang="ar-SA" smtClean="0"/>
              <a:pPr/>
              <a:t>11/04/32</a:t>
            </a:fld>
            <a:endParaRPr lang="ar-SA"/>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342900" y="8475134"/>
            <a:ext cx="1600200" cy="486833"/>
          </a:xfrm>
          <a:prstGeom prst="rect">
            <a:avLst/>
          </a:prstGeom>
        </p:spPr>
        <p:txBody>
          <a:bodyPr vert="horz" lIns="91440" tIns="45720" rIns="91440" bIns="45720" rtlCol="1" anchor="ctr"/>
          <a:lstStyle>
            <a:lvl1pPr algn="l">
              <a:defRPr sz="1200">
                <a:solidFill>
                  <a:schemeClr val="tx1">
                    <a:tint val="75000"/>
                  </a:schemeClr>
                </a:solidFill>
              </a:defRPr>
            </a:lvl1pPr>
          </a:lstStyle>
          <a:p>
            <a:fld id="{88BAE415-76A0-4309-A00B-503D7D7A0243}"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787692"/>
            <a:ext cx="5829300" cy="1960033"/>
          </a:xfrm>
        </p:spPr>
        <p:txBody>
          <a:bodyPr/>
          <a:lstStyle/>
          <a:p>
            <a:r>
              <a:rPr lang="en-US" spc="-150" dirty="0" smtClean="0">
                <a:solidFill>
                  <a:srgbClr val="376092"/>
                </a:solidFill>
                <a:latin typeface="ae_AlMateen" pitchFamily="2" charset="-78"/>
                <a:cs typeface="ae_AlMateen" pitchFamily="2" charset="-78"/>
              </a:rPr>
              <a:t>Lecture 1 </a:t>
            </a:r>
            <a:endParaRPr lang="ar-SA" dirty="0"/>
          </a:p>
        </p:txBody>
      </p:sp>
      <p:sp>
        <p:nvSpPr>
          <p:cNvPr id="5" name="Subtitle 5"/>
          <p:cNvSpPr txBox="1">
            <a:spLocks/>
          </p:cNvSpPr>
          <p:nvPr/>
        </p:nvSpPr>
        <p:spPr>
          <a:xfrm>
            <a:off x="742950" y="3707904"/>
            <a:ext cx="5572125" cy="4704523"/>
          </a:xfrm>
          <a:prstGeom prst="rect">
            <a:avLst/>
          </a:prstGeom>
        </p:spPr>
        <p:txBody>
          <a:bodyPr vert="horz" lIns="91440" tIns="45720" rIns="91440" bIns="45720" rtlCol="1">
            <a:normAutofit fontScale="85000" lnSpcReduction="20000"/>
          </a:bodyPr>
          <a:lstStyle/>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en-US" sz="5800" b="1" i="0" u="none" strike="noStrike" kern="1200" cap="none" spc="0" normalizeH="0" baseline="0" noProof="0" dirty="0" smtClean="0">
                <a:ln>
                  <a:noFill/>
                </a:ln>
                <a:effectLst/>
                <a:uLnTx/>
                <a:uFillTx/>
                <a:latin typeface="+mn-lt"/>
                <a:ea typeface="+mn-ea"/>
                <a:cs typeface="+mn-cs"/>
              </a:rPr>
              <a:t>Renaissance</a:t>
            </a: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ar-SA" sz="2000" b="1" i="0" u="none" strike="noStrike" kern="1200" cap="none" spc="0" normalizeH="0" baseline="0" noProof="0" dirty="0" smtClean="0">
              <a:ln>
                <a:noFill/>
              </a:ln>
              <a:solidFill>
                <a:srgbClr val="C00000"/>
              </a:solidFill>
              <a:effectLst/>
              <a:uLnTx/>
              <a:uFillTx/>
              <a:latin typeface="+mn-lt"/>
              <a:ea typeface="+mn-ea"/>
              <a:cs typeface="Arial" pitchFamily="34" charset="0"/>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ar-SA" sz="5100" b="1" i="0" u="none" strike="noStrike" kern="1200" cap="none" spc="0" normalizeH="0" baseline="0" noProof="0" dirty="0" smtClean="0">
                <a:ln>
                  <a:noFill/>
                </a:ln>
                <a:solidFill>
                  <a:srgbClr val="C00000"/>
                </a:solidFill>
                <a:effectLst/>
                <a:uLnTx/>
                <a:uFillTx/>
                <a:latin typeface="+mn-lt"/>
                <a:ea typeface="+mn-ea"/>
                <a:cs typeface="Arial" pitchFamily="34" charset="0"/>
              </a:rPr>
              <a:t>عصر النهضة</a:t>
            </a: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lang="ar-SA" sz="5800" b="1" dirty="0" smtClean="0">
              <a:solidFill>
                <a:srgbClr val="C00000"/>
              </a:solidFill>
              <a:cs typeface="Arial" pitchFamily="34" charset="0"/>
            </a:endParaRPr>
          </a:p>
          <a:p>
            <a:pPr algn="ctr"/>
            <a:r>
              <a:rPr lang="ar-SA" sz="6400" b="1" dirty="0" smtClean="0">
                <a:solidFill>
                  <a:srgbClr val="008000"/>
                </a:solidFill>
                <a:cs typeface="Rekaa" pitchFamily="2" charset="-78"/>
              </a:rPr>
              <a:t>بدويه</a:t>
            </a:r>
            <a:r>
              <a:rPr lang="ar-SA" sz="6400" b="1" dirty="0" smtClean="0"/>
              <a:t> </a:t>
            </a:r>
          </a:p>
          <a:p>
            <a:pPr algn="ctr"/>
            <a:endParaRPr lang="ar-SA" sz="5700" dirty="0" smtClean="0"/>
          </a:p>
          <a:p>
            <a:pPr algn="ctr"/>
            <a:r>
              <a:rPr lang="en-US" sz="2800" dirty="0" smtClean="0">
                <a:cs typeface="AGA Aladdin Regular" pitchFamily="2" charset="-78"/>
              </a:rPr>
              <a:t>©</a:t>
            </a:r>
            <a:r>
              <a:rPr lang="ar-SA" sz="2800" dirty="0" smtClean="0">
                <a:cs typeface="AGA Aladdin Regular" pitchFamily="2" charset="-78"/>
              </a:rPr>
              <a:t> 2011 ملتقى جامعة الملك فيصل- اللغة الإنجليزية</a:t>
            </a:r>
          </a:p>
          <a:p>
            <a:pPr algn="ctr"/>
            <a:endParaRPr lang="en-US" sz="2800" dirty="0" smtClean="0">
              <a:cs typeface="AGA Aladdin Regular" pitchFamily="2" charset="-78"/>
            </a:endParaRPr>
          </a:p>
          <a:p>
            <a:pPr algn="ctr"/>
            <a:r>
              <a:rPr lang="ar-SA" sz="2800" dirty="0" smtClean="0">
                <a:cs typeface="AGA Aladdin Regular" pitchFamily="2" charset="-78"/>
              </a:rPr>
              <a:t>المستوى الرابع</a:t>
            </a:r>
            <a:endParaRPr lang="en-US" sz="2800" dirty="0" smtClean="0">
              <a:cs typeface="AGA Aladdin Regular" pitchFamily="2" charset="-78"/>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rgbClr val="C00000"/>
              </a:solidFill>
              <a:effectLst/>
              <a:uLnTx/>
              <a:uFillTx/>
              <a:latin typeface="+mn-lt"/>
              <a:ea typeface="+mn-ea"/>
              <a:cs typeface="Arial" pitchFamily="34" charset="0"/>
            </a:endParaRPr>
          </a:p>
        </p:txBody>
      </p:sp>
      <p:grpSp>
        <p:nvGrpSpPr>
          <p:cNvPr id="4" name="Group 5"/>
          <p:cNvGrpSpPr>
            <a:grpSpLocks/>
          </p:cNvGrpSpPr>
          <p:nvPr/>
        </p:nvGrpSpPr>
        <p:grpSpPr bwMode="auto">
          <a:xfrm>
            <a:off x="476672" y="395536"/>
            <a:ext cx="1368152" cy="1368152"/>
            <a:chOff x="5210750" y="1066800"/>
            <a:chExt cx="2976900" cy="3130677"/>
          </a:xfrm>
          <a:effectLst>
            <a:outerShdw blurRad="63500" sx="102000" sy="102000" algn="ctr" rotWithShape="0">
              <a:prstClr val="black">
                <a:alpha val="40000"/>
              </a:prstClr>
            </a:outerShdw>
          </a:effectLst>
        </p:grpSpPr>
        <p:sp>
          <p:nvSpPr>
            <p:cNvPr id="6" name="Oval 5"/>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55510"/>
            <a:ext cx="6172200" cy="1344149"/>
          </a:xfrm>
        </p:spPr>
        <p:txBody>
          <a:bodyPr>
            <a:normAutofit/>
          </a:bodyPr>
          <a:lstStyle/>
          <a:p>
            <a:r>
              <a:rPr lang="en-US" sz="3200" b="1" dirty="0" smtClean="0">
                <a:solidFill>
                  <a:srgbClr val="0000FF"/>
                </a:solidFill>
              </a:rPr>
              <a:t>Renaissance</a:t>
            </a:r>
            <a:endParaRPr lang="ar-SA" sz="3200" dirty="0">
              <a:solidFill>
                <a:srgbClr val="0000FF"/>
              </a:solidFill>
            </a:endParaRPr>
          </a:p>
        </p:txBody>
      </p:sp>
      <p:sp>
        <p:nvSpPr>
          <p:cNvPr id="3" name="Content Placeholder 2"/>
          <p:cNvSpPr>
            <a:spLocks noGrp="1"/>
          </p:cNvSpPr>
          <p:nvPr>
            <p:ph sz="half" idx="1"/>
          </p:nvPr>
        </p:nvSpPr>
        <p:spPr>
          <a:xfrm>
            <a:off x="188640" y="7356309"/>
            <a:ext cx="3344466" cy="864096"/>
          </a:xfrm>
        </p:spPr>
        <p:txBody>
          <a:bodyPr>
            <a:normAutofit/>
          </a:bodyPr>
          <a:lstStyle/>
          <a:p>
            <a:pPr indent="22225" algn="just" rtl="0">
              <a:buNone/>
            </a:pPr>
            <a:r>
              <a:rPr lang="en-US" sz="1600" dirty="0" smtClean="0">
                <a:latin typeface="Times New Roman" pitchFamily="18" charset="0"/>
                <a:cs typeface="Times New Roman" pitchFamily="18" charset="0"/>
              </a:rPr>
              <a:t>Its emphasis was humanist:</a:t>
            </a:r>
          </a:p>
          <a:p>
            <a:pPr algn="just" rtl="0"/>
            <a:endParaRPr lang="ar-SA" sz="1600" dirty="0"/>
          </a:p>
        </p:txBody>
      </p:sp>
      <p:sp>
        <p:nvSpPr>
          <p:cNvPr id="4" name="Content Placeholder 3"/>
          <p:cNvSpPr>
            <a:spLocks noGrp="1"/>
          </p:cNvSpPr>
          <p:nvPr>
            <p:ph sz="half" idx="2"/>
          </p:nvPr>
        </p:nvSpPr>
        <p:spPr>
          <a:xfrm>
            <a:off x="3645024" y="7356309"/>
            <a:ext cx="3028950" cy="576064"/>
          </a:xfrm>
        </p:spPr>
        <p:txBody>
          <a:bodyPr>
            <a:noAutofit/>
          </a:bodyPr>
          <a:lstStyle/>
          <a:p>
            <a:pPr indent="-76200" algn="just">
              <a:buNone/>
            </a:pPr>
            <a:r>
              <a:rPr lang="ar-SA" sz="2000" dirty="0" smtClean="0">
                <a:solidFill>
                  <a:srgbClr val="C00000"/>
                </a:solidFill>
                <a:cs typeface="DecoType Naskh" pitchFamily="2" charset="-78"/>
              </a:rPr>
              <a:t>وكان عصر النهضة يركز على حرية الفرد:</a:t>
            </a:r>
            <a:endParaRPr lang="ar-SA" sz="2000" dirty="0">
              <a:solidFill>
                <a:srgbClr val="C00000"/>
              </a:solidFill>
              <a:cs typeface="DecoType Naskh" pitchFamily="2" charset="-78"/>
            </a:endParaRPr>
          </a:p>
        </p:txBody>
      </p:sp>
      <p:sp>
        <p:nvSpPr>
          <p:cNvPr id="6" name="TextBox 5"/>
          <p:cNvSpPr txBox="1"/>
          <p:nvPr/>
        </p:nvSpPr>
        <p:spPr>
          <a:xfrm>
            <a:off x="512676" y="1787691"/>
            <a:ext cx="2862318" cy="830997"/>
          </a:xfrm>
          <a:prstGeom prst="rect">
            <a:avLst/>
          </a:prstGeom>
          <a:noFill/>
        </p:spPr>
        <p:txBody>
          <a:bodyPr wrap="square" rtlCol="1">
            <a:spAutoFit/>
          </a:bodyPr>
          <a:lstStyle/>
          <a:p>
            <a:pPr algn="just" rtl="0"/>
            <a:r>
              <a:rPr lang="en-US" sz="1600" dirty="0" smtClean="0">
                <a:latin typeface="Times New Roman" pitchFamily="18" charset="0"/>
                <a:cs typeface="Times New Roman" pitchFamily="18" charset="0"/>
              </a:rPr>
              <a:t>Renaissance, the great flowering of art, architecture, Politics, and the study of literature.</a:t>
            </a:r>
            <a:endParaRPr lang="ar-SA" sz="1600" dirty="0"/>
          </a:p>
        </p:txBody>
      </p:sp>
      <p:sp>
        <p:nvSpPr>
          <p:cNvPr id="7" name="TextBox 6"/>
          <p:cNvSpPr txBox="1"/>
          <p:nvPr/>
        </p:nvSpPr>
        <p:spPr>
          <a:xfrm>
            <a:off x="458670" y="2939819"/>
            <a:ext cx="2862318" cy="1323439"/>
          </a:xfrm>
          <a:prstGeom prst="rect">
            <a:avLst/>
          </a:prstGeom>
          <a:noFill/>
        </p:spPr>
        <p:txBody>
          <a:bodyPr wrap="square" rtlCol="1">
            <a:spAutoFit/>
          </a:bodyPr>
          <a:lstStyle/>
          <a:p>
            <a:pPr indent="22225" algn="just" rtl="0">
              <a:buNone/>
            </a:pPr>
            <a:r>
              <a:rPr lang="en-US" sz="1600" dirty="0" smtClean="0">
                <a:latin typeface="Times New Roman" pitchFamily="18" charset="0"/>
                <a:cs typeface="Times New Roman" pitchFamily="18" charset="0"/>
              </a:rPr>
              <a:t>Usually seen as the end of the Middle Ages and the beginning of the Modern world, which came about under the influence of Greek and Roman models.</a:t>
            </a:r>
          </a:p>
        </p:txBody>
      </p:sp>
      <p:sp>
        <p:nvSpPr>
          <p:cNvPr id="8" name="TextBox 7"/>
          <p:cNvSpPr txBox="1"/>
          <p:nvPr/>
        </p:nvSpPr>
        <p:spPr>
          <a:xfrm>
            <a:off x="3915054" y="4475989"/>
            <a:ext cx="2592288" cy="1015663"/>
          </a:xfrm>
          <a:prstGeom prst="rect">
            <a:avLst/>
          </a:prstGeom>
          <a:noFill/>
        </p:spPr>
        <p:txBody>
          <a:bodyPr wrap="square" rtlCol="1">
            <a:spAutoFit/>
          </a:bodyPr>
          <a:lstStyle/>
          <a:p>
            <a:pPr indent="-76200" algn="just">
              <a:buNone/>
            </a:pPr>
            <a:r>
              <a:rPr lang="ar-SA" sz="2000" dirty="0" smtClean="0">
                <a:solidFill>
                  <a:srgbClr val="008000"/>
                </a:solidFill>
                <a:cs typeface="DecoType Naskh" pitchFamily="2" charset="-78"/>
              </a:rPr>
              <a:t>بدأت في ايطاليا في أواخر القرن 14 ، بلغت ذروتها في عصر النهضة في أوائل القرن 16 ،</a:t>
            </a:r>
            <a:endParaRPr lang="ar-SA" sz="2000" dirty="0">
              <a:solidFill>
                <a:srgbClr val="008000"/>
              </a:solidFill>
            </a:endParaRPr>
          </a:p>
        </p:txBody>
      </p:sp>
      <p:sp>
        <p:nvSpPr>
          <p:cNvPr id="9" name="TextBox 8"/>
          <p:cNvSpPr txBox="1"/>
          <p:nvPr/>
        </p:nvSpPr>
        <p:spPr>
          <a:xfrm>
            <a:off x="3861048" y="3035830"/>
            <a:ext cx="2592288" cy="1354217"/>
          </a:xfrm>
          <a:prstGeom prst="rect">
            <a:avLst/>
          </a:prstGeom>
          <a:noFill/>
        </p:spPr>
        <p:txBody>
          <a:bodyPr wrap="square" rtlCol="1">
            <a:spAutoFit/>
          </a:bodyPr>
          <a:lstStyle/>
          <a:p>
            <a:pPr indent="-76200" algn="just">
              <a:buNone/>
            </a:pPr>
            <a:r>
              <a:rPr lang="ar-SA" sz="2000" dirty="0" smtClean="0">
                <a:solidFill>
                  <a:srgbClr val="C00000"/>
                </a:solidFill>
                <a:cs typeface="DecoType Naskh" pitchFamily="2" charset="-78"/>
              </a:rPr>
              <a:t>عادة ما ينظر إليها على أنها نهاية العصور الوسطى وبداية العالم الحديث، والتي جاءت تحت تأثير النماذج اليونانية والرومانية.</a:t>
            </a:r>
            <a:endParaRPr lang="ar-SA" sz="2000" dirty="0">
              <a:solidFill>
                <a:srgbClr val="C00000"/>
              </a:solidFill>
            </a:endParaRPr>
          </a:p>
        </p:txBody>
      </p:sp>
      <p:sp>
        <p:nvSpPr>
          <p:cNvPr id="10" name="TextBox 9"/>
          <p:cNvSpPr txBox="1"/>
          <p:nvPr/>
        </p:nvSpPr>
        <p:spPr>
          <a:xfrm>
            <a:off x="3915054" y="1883701"/>
            <a:ext cx="2592288" cy="1015663"/>
          </a:xfrm>
          <a:prstGeom prst="rect">
            <a:avLst/>
          </a:prstGeom>
          <a:noFill/>
        </p:spPr>
        <p:txBody>
          <a:bodyPr wrap="square" rtlCol="1">
            <a:spAutoFit/>
          </a:bodyPr>
          <a:lstStyle/>
          <a:p>
            <a:pPr indent="-76200" algn="just">
              <a:buNone/>
            </a:pPr>
            <a:r>
              <a:rPr lang="ar-SA" sz="2000" dirty="0" smtClean="0">
                <a:solidFill>
                  <a:srgbClr val="008000"/>
                </a:solidFill>
                <a:cs typeface="DecoType Naskh" pitchFamily="2" charset="-78"/>
              </a:rPr>
              <a:t>عصر النهضة ، وازدهار كبير من الفن والعمارة، والسياسة ، ودراسة الأدب.</a:t>
            </a:r>
          </a:p>
        </p:txBody>
      </p:sp>
      <p:sp>
        <p:nvSpPr>
          <p:cNvPr id="11" name="TextBox 10"/>
          <p:cNvSpPr txBox="1"/>
          <p:nvPr/>
        </p:nvSpPr>
        <p:spPr>
          <a:xfrm>
            <a:off x="458670" y="4475990"/>
            <a:ext cx="2862318" cy="1107996"/>
          </a:xfrm>
          <a:prstGeom prst="rect">
            <a:avLst/>
          </a:prstGeom>
          <a:noFill/>
        </p:spPr>
        <p:txBody>
          <a:bodyPr wrap="square" rtlCol="1">
            <a:spAutoFit/>
          </a:bodyPr>
          <a:lstStyle/>
          <a:p>
            <a:pPr indent="22225" algn="just" rtl="0">
              <a:buNone/>
            </a:pPr>
            <a:r>
              <a:rPr lang="en-US" sz="1600" dirty="0" smtClean="0">
                <a:latin typeface="Times New Roman" pitchFamily="18" charset="0"/>
                <a:cs typeface="Times New Roman" pitchFamily="18" charset="0"/>
              </a:rPr>
              <a:t>It began in Italy in the late 14th cent., culminated in the High Renaissance in the early 16th cent,</a:t>
            </a:r>
            <a:endParaRPr lang="ar-SA" sz="1600" dirty="0"/>
          </a:p>
        </p:txBody>
      </p:sp>
      <p:sp>
        <p:nvSpPr>
          <p:cNvPr id="12" name="TextBox 11"/>
          <p:cNvSpPr txBox="1"/>
          <p:nvPr/>
        </p:nvSpPr>
        <p:spPr>
          <a:xfrm>
            <a:off x="3915054" y="5628117"/>
            <a:ext cx="2592288" cy="707886"/>
          </a:xfrm>
          <a:prstGeom prst="rect">
            <a:avLst/>
          </a:prstGeom>
          <a:noFill/>
        </p:spPr>
        <p:txBody>
          <a:bodyPr wrap="square" rtlCol="1">
            <a:spAutoFit/>
          </a:bodyPr>
          <a:lstStyle/>
          <a:p>
            <a:pPr indent="-76200" algn="just">
              <a:buNone/>
            </a:pPr>
            <a:r>
              <a:rPr lang="ar-SA" sz="2000" dirty="0" smtClean="0">
                <a:solidFill>
                  <a:srgbClr val="C00000"/>
                </a:solidFill>
                <a:cs typeface="DecoType Naskh" pitchFamily="2" charset="-78"/>
              </a:rPr>
              <a:t>(في الفترة من مايكل أنجلو </a:t>
            </a:r>
            <a:r>
              <a:rPr lang="ar-SA" sz="2000" dirty="0" err="1" smtClean="0">
                <a:solidFill>
                  <a:srgbClr val="C00000"/>
                </a:solidFill>
                <a:cs typeface="DecoType Naskh" pitchFamily="2" charset="-78"/>
              </a:rPr>
              <a:t>ومكيافيلي</a:t>
            </a:r>
            <a:r>
              <a:rPr lang="ar-SA" sz="2000" dirty="0" smtClean="0">
                <a:solidFill>
                  <a:srgbClr val="C00000"/>
                </a:solidFill>
                <a:cs typeface="DecoType Naskh" pitchFamily="2" charset="-78"/>
              </a:rPr>
              <a:t> )،</a:t>
            </a:r>
            <a:endParaRPr lang="ar-SA" sz="2000" dirty="0">
              <a:solidFill>
                <a:srgbClr val="C00000"/>
              </a:solidFill>
            </a:endParaRPr>
          </a:p>
        </p:txBody>
      </p:sp>
      <p:sp>
        <p:nvSpPr>
          <p:cNvPr id="13" name="TextBox 12"/>
          <p:cNvSpPr txBox="1"/>
          <p:nvPr/>
        </p:nvSpPr>
        <p:spPr>
          <a:xfrm>
            <a:off x="3915054" y="6575835"/>
            <a:ext cx="2592288" cy="707886"/>
          </a:xfrm>
          <a:prstGeom prst="rect">
            <a:avLst/>
          </a:prstGeom>
          <a:noFill/>
        </p:spPr>
        <p:txBody>
          <a:bodyPr wrap="square" rtlCol="1">
            <a:spAutoFit/>
          </a:bodyPr>
          <a:lstStyle/>
          <a:p>
            <a:pPr indent="-76200" algn="just">
              <a:buNone/>
            </a:pPr>
            <a:r>
              <a:rPr lang="ar-SA" sz="2000" dirty="0" smtClean="0">
                <a:solidFill>
                  <a:srgbClr val="008000"/>
                </a:solidFill>
                <a:cs typeface="DecoType Naskh" pitchFamily="2" charset="-78"/>
              </a:rPr>
              <a:t>وامتدت بعد ذلك </a:t>
            </a:r>
            <a:r>
              <a:rPr lang="ar-SA" sz="2000" dirty="0" err="1" smtClean="0">
                <a:solidFill>
                  <a:srgbClr val="008000"/>
                </a:solidFill>
                <a:cs typeface="DecoType Naskh" pitchFamily="2" charset="-78"/>
              </a:rPr>
              <a:t>الى</a:t>
            </a:r>
            <a:r>
              <a:rPr lang="ar-SA" sz="2000" dirty="0" smtClean="0">
                <a:solidFill>
                  <a:srgbClr val="008000"/>
                </a:solidFill>
                <a:cs typeface="DecoType Naskh" pitchFamily="2" charset="-78"/>
              </a:rPr>
              <a:t> بقية أوروبا في القرن 15.</a:t>
            </a:r>
            <a:endParaRPr lang="ar-SA" sz="2000" dirty="0">
              <a:solidFill>
                <a:srgbClr val="008000"/>
              </a:solidFill>
            </a:endParaRPr>
          </a:p>
        </p:txBody>
      </p:sp>
      <p:sp>
        <p:nvSpPr>
          <p:cNvPr id="14" name="TextBox 13"/>
          <p:cNvSpPr txBox="1"/>
          <p:nvPr/>
        </p:nvSpPr>
        <p:spPr>
          <a:xfrm>
            <a:off x="404664" y="5752776"/>
            <a:ext cx="3186354" cy="584775"/>
          </a:xfrm>
          <a:prstGeom prst="rect">
            <a:avLst/>
          </a:prstGeom>
          <a:noFill/>
        </p:spPr>
        <p:txBody>
          <a:bodyPr wrap="square" rtlCol="1">
            <a:spAutoFit/>
          </a:bodyPr>
          <a:lstStyle/>
          <a:p>
            <a:pPr indent="22225" algn="just" rtl="0">
              <a:buNone/>
            </a:pPr>
            <a:r>
              <a:rPr lang="en-US" sz="1600" dirty="0" smtClean="0">
                <a:latin typeface="Times New Roman" pitchFamily="18" charset="0"/>
                <a:cs typeface="Times New Roman" pitchFamily="18" charset="0"/>
              </a:rPr>
              <a:t> (the period of *Michelangelo and *Machiavelli),</a:t>
            </a:r>
          </a:p>
        </p:txBody>
      </p:sp>
      <p:sp>
        <p:nvSpPr>
          <p:cNvPr id="15" name="TextBox 14"/>
          <p:cNvSpPr txBox="1"/>
          <p:nvPr/>
        </p:nvSpPr>
        <p:spPr>
          <a:xfrm>
            <a:off x="404664" y="6492214"/>
            <a:ext cx="2862318" cy="584775"/>
          </a:xfrm>
          <a:prstGeom prst="rect">
            <a:avLst/>
          </a:prstGeom>
          <a:noFill/>
        </p:spPr>
        <p:txBody>
          <a:bodyPr wrap="square" rtlCol="1">
            <a:spAutoFit/>
          </a:bodyPr>
          <a:lstStyle/>
          <a:p>
            <a:pPr indent="22225" algn="just" rtl="0">
              <a:buNone/>
            </a:pPr>
            <a:r>
              <a:rPr lang="en-US" sz="1600" dirty="0" smtClean="0">
                <a:latin typeface="Times New Roman" pitchFamily="18" charset="0"/>
                <a:cs typeface="Times New Roman" pitchFamily="18" charset="0"/>
              </a:rPr>
              <a:t>and spread to the rest of Europe in the 15th cent, and afterwards.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2000"/>
                                        <p:tgtEl>
                                          <p:spTgt spid="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fade">
                                      <p:cBhvr>
                                        <p:cTn id="37" dur="2000"/>
                                        <p:tgtEl>
                                          <p:spTgt spid="1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fade">
                                      <p:cBhvr>
                                        <p:cTn id="42" dur="2000"/>
                                        <p:tgtEl>
                                          <p:spTgt spid="12">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xEl>
                                              <p:pRg st="0" end="0"/>
                                            </p:txEl>
                                          </p:spTgt>
                                        </p:tgtEl>
                                        <p:attrNameLst>
                                          <p:attrName>style.visibility</p:attrName>
                                        </p:attrNameLst>
                                      </p:cBhvr>
                                      <p:to>
                                        <p:strVal val="visible"/>
                                      </p:to>
                                    </p:set>
                                    <p:animEffect transition="in" filter="fade">
                                      <p:cBhvr>
                                        <p:cTn id="47" dur="2000"/>
                                        <p:tgtEl>
                                          <p:spTgt spid="1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3">
                                            <p:txEl>
                                              <p:pRg st="0" end="0"/>
                                            </p:txEl>
                                          </p:spTgt>
                                        </p:tgtEl>
                                        <p:attrNameLst>
                                          <p:attrName>style.visibility</p:attrName>
                                        </p:attrNameLst>
                                      </p:cBhvr>
                                      <p:to>
                                        <p:strVal val="visible"/>
                                      </p:to>
                                    </p:set>
                                    <p:animEffect transition="in" filter="fade">
                                      <p:cBhvr>
                                        <p:cTn id="52" dur="2000"/>
                                        <p:tgtEl>
                                          <p:spTgt spid="13">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0" end="0"/>
                                            </p:txEl>
                                          </p:spTgt>
                                        </p:tgtEl>
                                        <p:attrNameLst>
                                          <p:attrName>style.visibility</p:attrName>
                                        </p:attrNameLst>
                                      </p:cBhvr>
                                      <p:to>
                                        <p:strVal val="visible"/>
                                      </p:to>
                                    </p:set>
                                    <p:animEffect transition="in" filter="fade">
                                      <p:cBhvr>
                                        <p:cTn id="57" dur="2000"/>
                                        <p:tgtEl>
                                          <p:spTgt spid="3">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0" end="0"/>
                                            </p:txEl>
                                          </p:spTgt>
                                        </p:tgtEl>
                                        <p:attrNameLst>
                                          <p:attrName>style.visibility</p:attrName>
                                        </p:attrNameLst>
                                      </p:cBhvr>
                                      <p:to>
                                        <p:strVal val="visible"/>
                                      </p:to>
                                    </p:set>
                                    <p:animEffect transition="in" filter="fade">
                                      <p:cBhvr>
                                        <p:cTn id="62"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6" grpId="0" build="p"/>
      <p:bldP spid="7" grpId="0" build="p"/>
      <p:bldP spid="8" grpId="0" build="p"/>
      <p:bldP spid="9" grpId="0" build="p"/>
      <p:bldP spid="10" grpId="0" build="p"/>
      <p:bldP spid="11" grpId="0" build="p"/>
      <p:bldP spid="12" grpId="0" build="p"/>
      <p:bldP spid="13" grpId="0" build="p"/>
      <p:bldP spid="14" grpId="0" build="p"/>
      <p:bldP spid="1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55510"/>
            <a:ext cx="6172200" cy="1344149"/>
          </a:xfrm>
        </p:spPr>
        <p:txBody>
          <a:bodyPr>
            <a:normAutofit/>
          </a:bodyPr>
          <a:lstStyle/>
          <a:p>
            <a:r>
              <a:rPr lang="en-US" sz="3200" b="1" dirty="0" smtClean="0">
                <a:solidFill>
                  <a:srgbClr val="0000FF"/>
                </a:solidFill>
              </a:rPr>
              <a:t>Renaissance</a:t>
            </a:r>
            <a:endParaRPr lang="ar-SA" sz="3200" dirty="0">
              <a:solidFill>
                <a:srgbClr val="0000FF"/>
              </a:solidFill>
            </a:endParaRPr>
          </a:p>
        </p:txBody>
      </p:sp>
      <p:sp>
        <p:nvSpPr>
          <p:cNvPr id="6" name="TextBox 5"/>
          <p:cNvSpPr txBox="1"/>
          <p:nvPr/>
        </p:nvSpPr>
        <p:spPr>
          <a:xfrm>
            <a:off x="353773" y="1403649"/>
            <a:ext cx="3021221" cy="1708160"/>
          </a:xfrm>
          <a:prstGeom prst="rect">
            <a:avLst/>
          </a:prstGeom>
          <a:noFill/>
        </p:spPr>
        <p:txBody>
          <a:bodyPr wrap="square" rtlCol="1">
            <a:spAutoFit/>
          </a:bodyPr>
          <a:lstStyle/>
          <a:p>
            <a:pPr algn="just" rtl="0"/>
            <a:r>
              <a:rPr lang="en-US" sz="1500" dirty="0" smtClean="0">
                <a:latin typeface="Times New Roman" pitchFamily="18" charset="0"/>
                <a:cs typeface="Times New Roman" pitchFamily="18" charset="0"/>
              </a:rPr>
              <a:t>that is, on regarding the human figure and reason without a necessary relating of it to the superhuman; but much of its energy also came from the *</a:t>
            </a:r>
            <a:r>
              <a:rPr lang="en-US" sz="1500" dirty="0" err="1" smtClean="0">
                <a:latin typeface="Times New Roman" pitchFamily="18" charset="0"/>
                <a:cs typeface="Times New Roman" pitchFamily="18" charset="0"/>
              </a:rPr>
              <a:t>Neoplatonic</a:t>
            </a:r>
            <a:r>
              <a:rPr lang="en-US" sz="1500" dirty="0" smtClean="0">
                <a:latin typeface="Times New Roman" pitchFamily="18" charset="0"/>
                <a:cs typeface="Times New Roman" pitchFamily="18" charset="0"/>
              </a:rPr>
              <a:t> tradition in writers such as *Pico </a:t>
            </a:r>
            <a:r>
              <a:rPr lang="en-US" sz="1500" dirty="0" err="1" smtClean="0">
                <a:latin typeface="Times New Roman" pitchFamily="18" charset="0"/>
                <a:cs typeface="Times New Roman" pitchFamily="18" charset="0"/>
              </a:rPr>
              <a:t>della</a:t>
            </a:r>
            <a:r>
              <a:rPr lang="en-US" sz="1500" dirty="0" smtClean="0">
                <a:latin typeface="Times New Roman" pitchFamily="18" charset="0"/>
                <a:cs typeface="Times New Roman" pitchFamily="18" charset="0"/>
              </a:rPr>
              <a:t> </a:t>
            </a:r>
            <a:r>
              <a:rPr lang="en-US" sz="1500" dirty="0" err="1" smtClean="0">
                <a:latin typeface="Times New Roman" pitchFamily="18" charset="0"/>
                <a:cs typeface="Times New Roman" pitchFamily="18" charset="0"/>
              </a:rPr>
              <a:t>Mirandola</a:t>
            </a:r>
            <a:r>
              <a:rPr lang="en-US" sz="1500" dirty="0" smtClean="0">
                <a:latin typeface="Times New Roman" pitchFamily="18" charset="0"/>
                <a:cs typeface="Times New Roman" pitchFamily="18" charset="0"/>
              </a:rPr>
              <a:t>.</a:t>
            </a:r>
          </a:p>
        </p:txBody>
      </p:sp>
      <p:sp>
        <p:nvSpPr>
          <p:cNvPr id="7" name="TextBox 6"/>
          <p:cNvSpPr txBox="1"/>
          <p:nvPr/>
        </p:nvSpPr>
        <p:spPr>
          <a:xfrm>
            <a:off x="296652" y="3203847"/>
            <a:ext cx="3080460" cy="1477328"/>
          </a:xfrm>
          <a:prstGeom prst="rect">
            <a:avLst/>
          </a:prstGeom>
          <a:noFill/>
        </p:spPr>
        <p:txBody>
          <a:bodyPr wrap="square" rtlCol="1">
            <a:spAutoFit/>
          </a:bodyPr>
          <a:lstStyle/>
          <a:p>
            <a:pPr indent="22225" algn="just" rtl="0"/>
            <a:r>
              <a:rPr lang="en-US" sz="1500" dirty="0" smtClean="0">
                <a:latin typeface="Times New Roman" pitchFamily="18" charset="0"/>
                <a:cs typeface="Times New Roman" pitchFamily="18" charset="0"/>
              </a:rPr>
              <a:t> The word Renaissance has been applied in the 20th cent, to earlier periods which manifested a new interest in and study of the classics, such as the 12th cent, and the period of Charlemagne.</a:t>
            </a:r>
          </a:p>
        </p:txBody>
      </p:sp>
      <p:sp>
        <p:nvSpPr>
          <p:cNvPr id="8" name="TextBox 7"/>
          <p:cNvSpPr txBox="1"/>
          <p:nvPr/>
        </p:nvSpPr>
        <p:spPr>
          <a:xfrm>
            <a:off x="3753036" y="4532512"/>
            <a:ext cx="2754306" cy="1631216"/>
          </a:xfrm>
          <a:prstGeom prst="rect">
            <a:avLst/>
          </a:prstGeom>
          <a:noFill/>
        </p:spPr>
        <p:txBody>
          <a:bodyPr wrap="square" rtlCol="1">
            <a:spAutoFit/>
          </a:bodyPr>
          <a:lstStyle/>
          <a:p>
            <a:pPr indent="-76200" algn="just"/>
            <a:r>
              <a:rPr lang="ar-SA" sz="2000" dirty="0" smtClean="0">
                <a:solidFill>
                  <a:srgbClr val="008000"/>
                </a:solidFill>
                <a:cs typeface="DecoType Naskh" pitchFamily="2" charset="-78"/>
              </a:rPr>
              <a:t>ولكن لا يزال ينظر إلى عصر النهضة الايطالية أنها نقطة تحول في تطور الحضارة،، بسبب امتدادها  </a:t>
            </a:r>
            <a:r>
              <a:rPr lang="ar-SA" sz="2000" dirty="0" err="1" smtClean="0">
                <a:solidFill>
                  <a:srgbClr val="008000"/>
                </a:solidFill>
                <a:cs typeface="DecoType Naskh" pitchFamily="2" charset="-78"/>
              </a:rPr>
              <a:t>و</a:t>
            </a:r>
            <a:r>
              <a:rPr lang="ar-SA" sz="2000" dirty="0" smtClean="0">
                <a:solidFill>
                  <a:srgbClr val="008000"/>
                </a:solidFill>
                <a:cs typeface="DecoType Naskh" pitchFamily="2" charset="-78"/>
              </a:rPr>
              <a:t> تركيزها على الإنسان، سواء كانت مستقلة أو مرتبطة مع إله.</a:t>
            </a:r>
          </a:p>
        </p:txBody>
      </p:sp>
      <p:sp>
        <p:nvSpPr>
          <p:cNvPr id="9" name="TextBox 8"/>
          <p:cNvSpPr txBox="1"/>
          <p:nvPr/>
        </p:nvSpPr>
        <p:spPr>
          <a:xfrm>
            <a:off x="3699030" y="3227852"/>
            <a:ext cx="2754306" cy="1354217"/>
          </a:xfrm>
          <a:prstGeom prst="rect">
            <a:avLst/>
          </a:prstGeom>
          <a:noFill/>
        </p:spPr>
        <p:txBody>
          <a:bodyPr wrap="square" rtlCol="1">
            <a:spAutoFit/>
          </a:bodyPr>
          <a:lstStyle/>
          <a:p>
            <a:pPr indent="-76200" algn="just">
              <a:buNone/>
            </a:pPr>
            <a:r>
              <a:rPr lang="ar-SA" sz="2000" dirty="0" smtClean="0">
                <a:solidFill>
                  <a:srgbClr val="C00000"/>
                </a:solidFill>
                <a:cs typeface="DecoType Naskh" pitchFamily="2" charset="-78"/>
              </a:rPr>
              <a:t>كلمة النهضة طبقت في القرن 20، على فترات سابقة والتي تتجلى في اهتمام جديد ودراسة الكلاسيكيات، مثل القرن  12، وفترة شارلمان.</a:t>
            </a:r>
          </a:p>
        </p:txBody>
      </p:sp>
      <p:sp>
        <p:nvSpPr>
          <p:cNvPr id="10" name="TextBox 9"/>
          <p:cNvSpPr txBox="1"/>
          <p:nvPr/>
        </p:nvSpPr>
        <p:spPr>
          <a:xfrm>
            <a:off x="3699030" y="1339381"/>
            <a:ext cx="2808312" cy="1938992"/>
          </a:xfrm>
          <a:prstGeom prst="rect">
            <a:avLst/>
          </a:prstGeom>
          <a:noFill/>
        </p:spPr>
        <p:txBody>
          <a:bodyPr wrap="square" rtlCol="1">
            <a:spAutoFit/>
          </a:bodyPr>
          <a:lstStyle/>
          <a:p>
            <a:pPr indent="-76200" algn="just">
              <a:buNone/>
            </a:pPr>
            <a:r>
              <a:rPr lang="ar-SA" sz="2000" dirty="0" smtClean="0">
                <a:solidFill>
                  <a:srgbClr val="008000"/>
                </a:solidFill>
                <a:cs typeface="DecoType Naskh" pitchFamily="2" charset="-78"/>
              </a:rPr>
              <a:t>على اعتبار شخصية الإنسان وبدون سبب  مرتبط بعرض قدرة </a:t>
            </a:r>
            <a:r>
              <a:rPr lang="ar-SA" sz="2000" dirty="0" err="1" smtClean="0">
                <a:solidFill>
                  <a:srgbClr val="008000"/>
                </a:solidFill>
                <a:cs typeface="DecoType Naskh" pitchFamily="2" charset="-78"/>
              </a:rPr>
              <a:t>انسانية</a:t>
            </a:r>
            <a:r>
              <a:rPr lang="ar-SA" sz="2000" dirty="0" smtClean="0">
                <a:solidFill>
                  <a:srgbClr val="008000"/>
                </a:solidFill>
                <a:cs typeface="DecoType Naskh" pitchFamily="2" charset="-78"/>
              </a:rPr>
              <a:t> خارقة ، ولكن الكثير من طاقته وجاءت أيضا من الأفلاطونية الحديثة </a:t>
            </a:r>
          </a:p>
          <a:p>
            <a:pPr indent="-76200" algn="just">
              <a:buNone/>
            </a:pPr>
            <a:r>
              <a:rPr lang="ar-SA" sz="2000" dirty="0" smtClean="0">
                <a:solidFill>
                  <a:srgbClr val="008000"/>
                </a:solidFill>
                <a:cs typeface="DecoType Naskh" pitchFamily="2" charset="-78"/>
              </a:rPr>
              <a:t>* التقليد في الكتاب مثل </a:t>
            </a:r>
            <a:r>
              <a:rPr lang="ar-SA" sz="2000" dirty="0" err="1" smtClean="0">
                <a:solidFill>
                  <a:srgbClr val="008000"/>
                </a:solidFill>
                <a:cs typeface="DecoType Naskh" pitchFamily="2" charset="-78"/>
              </a:rPr>
              <a:t>ديلا</a:t>
            </a:r>
            <a:r>
              <a:rPr lang="ar-SA" sz="2000" dirty="0" smtClean="0">
                <a:solidFill>
                  <a:srgbClr val="008000"/>
                </a:solidFill>
                <a:cs typeface="DecoType Naskh" pitchFamily="2" charset="-78"/>
              </a:rPr>
              <a:t> Mirandola * </a:t>
            </a:r>
            <a:r>
              <a:rPr lang="ar-SA" sz="2000" dirty="0" err="1" smtClean="0">
                <a:solidFill>
                  <a:srgbClr val="008000"/>
                </a:solidFill>
                <a:cs typeface="DecoType Naskh" pitchFamily="2" charset="-78"/>
              </a:rPr>
              <a:t>بيكو</a:t>
            </a:r>
            <a:r>
              <a:rPr lang="ar-SA" sz="2000" dirty="0" smtClean="0">
                <a:solidFill>
                  <a:srgbClr val="008000"/>
                </a:solidFill>
                <a:cs typeface="DecoType Naskh" pitchFamily="2" charset="-78"/>
              </a:rPr>
              <a:t>.</a:t>
            </a:r>
          </a:p>
        </p:txBody>
      </p:sp>
      <p:sp>
        <p:nvSpPr>
          <p:cNvPr id="11" name="TextBox 10"/>
          <p:cNvSpPr txBox="1"/>
          <p:nvPr/>
        </p:nvSpPr>
        <p:spPr>
          <a:xfrm>
            <a:off x="299767" y="4644781"/>
            <a:ext cx="3021221" cy="1708160"/>
          </a:xfrm>
          <a:prstGeom prst="rect">
            <a:avLst/>
          </a:prstGeom>
          <a:noFill/>
        </p:spPr>
        <p:txBody>
          <a:bodyPr wrap="square" rtlCol="1">
            <a:spAutoFit/>
          </a:bodyPr>
          <a:lstStyle/>
          <a:p>
            <a:pPr indent="22225" algn="just" rtl="0">
              <a:buNone/>
            </a:pPr>
            <a:r>
              <a:rPr lang="en-US" sz="1500" dirty="0" smtClean="0">
                <a:latin typeface="Times New Roman" pitchFamily="18" charset="0"/>
                <a:cs typeface="Times New Roman" pitchFamily="18" charset="0"/>
              </a:rPr>
              <a:t> But the Italian Renaissance is still seen as a watershed in the development of civilization, both because of its extent and because of its emphasis on the human, whether independent of or in association with the divine. </a:t>
            </a:r>
          </a:p>
        </p:txBody>
      </p:sp>
      <p:sp>
        <p:nvSpPr>
          <p:cNvPr id="13" name="TextBox 12"/>
          <p:cNvSpPr txBox="1"/>
          <p:nvPr/>
        </p:nvSpPr>
        <p:spPr>
          <a:xfrm>
            <a:off x="3807042" y="6275413"/>
            <a:ext cx="2754306" cy="1938992"/>
          </a:xfrm>
          <a:prstGeom prst="rect">
            <a:avLst/>
          </a:prstGeom>
          <a:noFill/>
        </p:spPr>
        <p:txBody>
          <a:bodyPr wrap="square" rtlCol="1">
            <a:spAutoFit/>
          </a:bodyPr>
          <a:lstStyle/>
          <a:p>
            <a:pPr indent="-76200" algn="just"/>
            <a:r>
              <a:rPr lang="ar-SA" sz="2000" dirty="0" smtClean="0">
                <a:solidFill>
                  <a:srgbClr val="C00000"/>
                </a:solidFill>
                <a:cs typeface="DecoType Naskh" pitchFamily="2" charset="-78"/>
              </a:rPr>
              <a:t>انظر </a:t>
            </a:r>
            <a:r>
              <a:rPr lang="ar-SA" sz="2000" dirty="0" err="1" smtClean="0">
                <a:solidFill>
                  <a:srgbClr val="C00000"/>
                </a:solidFill>
                <a:cs typeface="DecoType Naskh" pitchFamily="2" charset="-78"/>
              </a:rPr>
              <a:t>ج</a:t>
            </a:r>
            <a:r>
              <a:rPr lang="ar-SA" sz="2000" dirty="0" smtClean="0">
                <a:solidFill>
                  <a:srgbClr val="C00000"/>
                </a:solidFill>
                <a:cs typeface="DecoType Naskh" pitchFamily="2" charset="-78"/>
              </a:rPr>
              <a:t>. </a:t>
            </a:r>
            <a:r>
              <a:rPr lang="ar-SA" sz="2000" dirty="0" err="1" smtClean="0">
                <a:solidFill>
                  <a:srgbClr val="C00000"/>
                </a:solidFill>
                <a:cs typeface="DecoType Naskh" pitchFamily="2" charset="-78"/>
              </a:rPr>
              <a:t>سيموندس</a:t>
            </a:r>
            <a:r>
              <a:rPr lang="ar-SA" sz="2000" dirty="0" smtClean="0">
                <a:solidFill>
                  <a:srgbClr val="C00000"/>
                </a:solidFill>
                <a:cs typeface="DecoType Naskh" pitchFamily="2" charset="-78"/>
              </a:rPr>
              <a:t>، وتاريخ عصر النهضة في إيطاليا (1875-1886)؛ جورج </a:t>
            </a:r>
            <a:r>
              <a:rPr lang="ar-SA" sz="2000" dirty="0" err="1" smtClean="0">
                <a:solidFill>
                  <a:srgbClr val="C00000"/>
                </a:solidFill>
                <a:cs typeface="DecoType Naskh" pitchFamily="2" charset="-78"/>
              </a:rPr>
              <a:t>الاب</a:t>
            </a:r>
            <a:r>
              <a:rPr lang="ar-SA" sz="2000" dirty="0" smtClean="0">
                <a:solidFill>
                  <a:srgbClr val="C00000"/>
                </a:solidFill>
                <a:cs typeface="DecoType Naskh" pitchFamily="2" charset="-78"/>
              </a:rPr>
              <a:t>، دراسات في تاريخ النهضة (1873)؛ </a:t>
            </a:r>
            <a:r>
              <a:rPr lang="ar-SA" sz="2000" dirty="0" err="1" smtClean="0">
                <a:solidFill>
                  <a:srgbClr val="C00000"/>
                </a:solidFill>
                <a:cs typeface="DecoType Naskh" pitchFamily="2" charset="-78"/>
              </a:rPr>
              <a:t>ج</a:t>
            </a:r>
            <a:r>
              <a:rPr lang="ar-SA" sz="2000" dirty="0" smtClean="0">
                <a:solidFill>
                  <a:srgbClr val="C00000"/>
                </a:solidFill>
                <a:cs typeface="DecoType Naskh" pitchFamily="2" charset="-78"/>
              </a:rPr>
              <a:t> </a:t>
            </a:r>
            <a:r>
              <a:rPr lang="ar-SA" sz="2000" dirty="0" err="1" smtClean="0">
                <a:solidFill>
                  <a:srgbClr val="C00000"/>
                </a:solidFill>
                <a:cs typeface="DecoType Naskh" pitchFamily="2" charset="-78"/>
              </a:rPr>
              <a:t>بوركهارت</a:t>
            </a:r>
            <a:r>
              <a:rPr lang="ar-SA" sz="2000" dirty="0" smtClean="0">
                <a:solidFill>
                  <a:srgbClr val="C00000"/>
                </a:solidFill>
                <a:cs typeface="DecoType Naskh" pitchFamily="2" charset="-78"/>
              </a:rPr>
              <a:t>، وحضارة عصر النهضة في إيطاليا (الانكليزية العابرة، عبقري العلوم </a:t>
            </a:r>
            <a:r>
              <a:rPr lang="ar-SA" sz="2000" dirty="0" err="1" smtClean="0">
                <a:solidFill>
                  <a:srgbClr val="C00000"/>
                </a:solidFill>
                <a:cs typeface="DecoType Naskh" pitchFamily="2" charset="-78"/>
              </a:rPr>
              <a:t>ميدلمور</a:t>
            </a:r>
            <a:r>
              <a:rPr lang="ar-SA" sz="2000" dirty="0" smtClean="0">
                <a:solidFill>
                  <a:srgbClr val="C00000"/>
                </a:solidFill>
                <a:cs typeface="DecoType Naskh" pitchFamily="2" charset="-78"/>
              </a:rPr>
              <a:t>. 1929).</a:t>
            </a:r>
          </a:p>
        </p:txBody>
      </p:sp>
      <p:sp>
        <p:nvSpPr>
          <p:cNvPr id="15" name="TextBox 14"/>
          <p:cNvSpPr txBox="1"/>
          <p:nvPr/>
        </p:nvSpPr>
        <p:spPr>
          <a:xfrm>
            <a:off x="293536" y="6332709"/>
            <a:ext cx="3139700" cy="1708160"/>
          </a:xfrm>
          <a:prstGeom prst="rect">
            <a:avLst/>
          </a:prstGeom>
          <a:noFill/>
        </p:spPr>
        <p:txBody>
          <a:bodyPr wrap="square" rtlCol="1">
            <a:spAutoFit/>
          </a:bodyPr>
          <a:lstStyle/>
          <a:p>
            <a:pPr indent="22225" algn="l" rtl="0">
              <a:buNone/>
            </a:pPr>
            <a:r>
              <a:rPr lang="en-US" sz="1500" dirty="0" smtClean="0">
                <a:latin typeface="Times New Roman" pitchFamily="18" charset="0"/>
                <a:cs typeface="Times New Roman" pitchFamily="18" charset="0"/>
              </a:rPr>
              <a:t>See J. A. Symonds,</a:t>
            </a:r>
          </a:p>
          <a:p>
            <a:pPr indent="22225" algn="l" rtl="0">
              <a:buNone/>
            </a:pPr>
            <a:r>
              <a:rPr lang="en-US" sz="1500" dirty="0" smtClean="0">
                <a:latin typeface="Times New Roman" pitchFamily="18" charset="0"/>
                <a:cs typeface="Times New Roman" pitchFamily="18" charset="0"/>
              </a:rPr>
              <a:t> History of the Renaissance in Italy (1875-86); W. Pater, Studies in the History of the Renaissance (1873); J. Burckhardt, The Civilization of the Renaissance in Italy (English trans., S. G. C. </a:t>
            </a:r>
            <a:r>
              <a:rPr lang="en-US" sz="1500" dirty="0" err="1" smtClean="0">
                <a:latin typeface="Times New Roman" pitchFamily="18" charset="0"/>
                <a:cs typeface="Times New Roman" pitchFamily="18" charset="0"/>
              </a:rPr>
              <a:t>Middlemore</a:t>
            </a:r>
            <a:r>
              <a:rPr lang="en-US" sz="1500" dirty="0" smtClean="0">
                <a:latin typeface="Times New Roman" pitchFamily="18" charset="0"/>
                <a:cs typeface="Times New Roman" pitchFamily="18" charset="0"/>
              </a:rPr>
              <a:t>,  1929).</a:t>
            </a:r>
          </a:p>
        </p:txBody>
      </p:sp>
      <p:sp>
        <p:nvSpPr>
          <p:cNvPr id="18" name="TextBox 17"/>
          <p:cNvSpPr txBox="1"/>
          <p:nvPr/>
        </p:nvSpPr>
        <p:spPr>
          <a:xfrm>
            <a:off x="2024844" y="8304027"/>
            <a:ext cx="2808312" cy="707886"/>
          </a:xfrm>
          <a:prstGeom prst="rect">
            <a:avLst/>
          </a:prstGeom>
          <a:noFill/>
          <a:effectLst>
            <a:innerShdw blurRad="139700">
              <a:prstClr val="black">
                <a:alpha val="99000"/>
              </a:prstClr>
            </a:innerShdw>
          </a:effectLst>
        </p:spPr>
        <p:txBody>
          <a:bodyPr wrap="square" rtlCol="1">
            <a:spAutoFit/>
          </a:bodyPr>
          <a:lstStyle/>
          <a:p>
            <a:pPr algn="ctr"/>
            <a:r>
              <a:rPr lang="ar-SA" sz="2000" dirty="0" smtClean="0">
                <a:solidFill>
                  <a:srgbClr val="990099"/>
                </a:solidFill>
                <a:cs typeface="AL-Hor" pitchFamily="2" charset="-78"/>
              </a:rPr>
              <a:t>الأخيرة في نظري </a:t>
            </a:r>
            <a:r>
              <a:rPr lang="ar-SA" sz="2000" dirty="0" err="1" smtClean="0">
                <a:solidFill>
                  <a:srgbClr val="990099"/>
                </a:solidFill>
                <a:cs typeface="AL-Hor" pitchFamily="2" charset="-78"/>
              </a:rPr>
              <a:t>مو</a:t>
            </a:r>
            <a:r>
              <a:rPr lang="ar-SA" sz="2000" dirty="0" smtClean="0">
                <a:solidFill>
                  <a:srgbClr val="990099"/>
                </a:solidFill>
                <a:cs typeface="AL-Hor" pitchFamily="2" charset="-78"/>
              </a:rPr>
              <a:t> مهمة لأنها مراجع فقط ...  </a:t>
            </a:r>
            <a:r>
              <a:rPr lang="ar-SA" sz="2000" dirty="0" smtClean="0">
                <a:solidFill>
                  <a:srgbClr val="990099"/>
                </a:solidFill>
                <a:cs typeface="AL-Hor" pitchFamily="2" charset="-78"/>
                <a:sym typeface="Wingdings" pitchFamily="2" charset="2"/>
              </a:rPr>
              <a:t></a:t>
            </a:r>
            <a:endParaRPr lang="ar-SA" sz="2000" dirty="0">
              <a:solidFill>
                <a:srgbClr val="990099"/>
              </a:solidFill>
              <a:cs typeface="AL-Hor"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20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20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2000"/>
                                        <p:tgtEl>
                                          <p:spTgt spid="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fade">
                                      <p:cBhvr>
                                        <p:cTn id="32" dur="2000"/>
                                        <p:tgtEl>
                                          <p:spTgt spid="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fade">
                                      <p:cBhvr>
                                        <p:cTn id="37" dur="2000"/>
                                        <p:tgtEl>
                                          <p:spTgt spid="8">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xEl>
                                              <p:pRg st="0" end="0"/>
                                            </p:txEl>
                                          </p:spTgt>
                                        </p:tgtEl>
                                        <p:attrNameLst>
                                          <p:attrName>style.visibility</p:attrName>
                                        </p:attrNameLst>
                                      </p:cBhvr>
                                      <p:to>
                                        <p:strVal val="visible"/>
                                      </p:to>
                                    </p:set>
                                    <p:animEffect transition="in" filter="fade">
                                      <p:cBhvr>
                                        <p:cTn id="42" dur="2000"/>
                                        <p:tgtEl>
                                          <p:spTgt spid="1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xEl>
                                              <p:pRg st="1" end="1"/>
                                            </p:txEl>
                                          </p:spTgt>
                                        </p:tgtEl>
                                        <p:attrNameLst>
                                          <p:attrName>style.visibility</p:attrName>
                                        </p:attrNameLst>
                                      </p:cBhvr>
                                      <p:to>
                                        <p:strVal val="visible"/>
                                      </p:to>
                                    </p:set>
                                    <p:animEffect transition="in" filter="fade">
                                      <p:cBhvr>
                                        <p:cTn id="47" dur="2000"/>
                                        <p:tgtEl>
                                          <p:spTgt spid="15">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3">
                                            <p:txEl>
                                              <p:pRg st="0" end="0"/>
                                            </p:txEl>
                                          </p:spTgt>
                                        </p:tgtEl>
                                        <p:attrNameLst>
                                          <p:attrName>style.visibility</p:attrName>
                                        </p:attrNameLst>
                                      </p:cBhvr>
                                      <p:to>
                                        <p:strVal val="visible"/>
                                      </p:to>
                                    </p:set>
                                    <p:animEffect transition="in" filter="fade">
                                      <p:cBhvr>
                                        <p:cTn id="52" dur="2000"/>
                                        <p:tgtEl>
                                          <p:spTgt spid="13">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checkerboard(across)">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mph" presetSubtype="2" fill="hold" nodeType="clickEffect">
                                  <p:stCondLst>
                                    <p:cond delay="0"/>
                                  </p:stCondLst>
                                  <p:childTnLst>
                                    <p:animClr clrSpc="rgb">
                                      <p:cBhvr>
                                        <p:cTn id="61" dur="2000" fill="hold"/>
                                        <p:tgtEl>
                                          <p:spTgt spid="18"/>
                                        </p:tgtEl>
                                        <p:attrNameLst>
                                          <p:attrName>fillcolor</p:attrName>
                                        </p:attrNameLst>
                                      </p:cBhvr>
                                      <p:to>
                                        <a:srgbClr val="FFFF99"/>
                                      </p:to>
                                    </p:animClr>
                                    <p:set>
                                      <p:cBhvr>
                                        <p:cTn id="62" dur="2000" fill="hold"/>
                                        <p:tgtEl>
                                          <p:spTgt spid="18"/>
                                        </p:tgtEl>
                                        <p:attrNameLst>
                                          <p:attrName>fill.type</p:attrName>
                                        </p:attrNameLst>
                                      </p:cBhvr>
                                      <p:to>
                                        <p:strVal val="solid"/>
                                      </p:to>
                                    </p:set>
                                    <p:set>
                                      <p:cBhvr>
                                        <p:cTn id="63" dur="2000" fill="hold"/>
                                        <p:tgtEl>
                                          <p:spTgt spid="1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p"/>
      <p:bldP spid="11" grpId="0" build="p"/>
      <p:bldP spid="13" grpId="0" build="p"/>
      <p:bldP spid="15" grpId="0" build="p"/>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59499"/>
            <a:ext cx="6172200" cy="1056117"/>
          </a:xfrm>
        </p:spPr>
        <p:txBody>
          <a:bodyPr>
            <a:normAutofit/>
          </a:bodyPr>
          <a:lstStyle/>
          <a:p>
            <a:r>
              <a:rPr lang="en-US" sz="3200" b="1" dirty="0" smtClean="0">
                <a:solidFill>
                  <a:srgbClr val="0000FF"/>
                </a:solidFill>
              </a:rPr>
              <a:t>Renaissance</a:t>
            </a:r>
            <a:endParaRPr lang="ar-SA" sz="3200" dirty="0">
              <a:solidFill>
                <a:srgbClr val="0000FF"/>
              </a:solidFill>
            </a:endParaRPr>
          </a:p>
        </p:txBody>
      </p:sp>
      <p:sp>
        <p:nvSpPr>
          <p:cNvPr id="6" name="TextBox 5"/>
          <p:cNvSpPr txBox="1"/>
          <p:nvPr/>
        </p:nvSpPr>
        <p:spPr>
          <a:xfrm>
            <a:off x="162018" y="1403648"/>
            <a:ext cx="3483006" cy="784830"/>
          </a:xfrm>
          <a:prstGeom prst="rect">
            <a:avLst/>
          </a:prstGeom>
          <a:noFill/>
        </p:spPr>
        <p:txBody>
          <a:bodyPr wrap="square" rtlCol="1">
            <a:spAutoFit/>
          </a:bodyPr>
          <a:lstStyle/>
          <a:p>
            <a:pPr algn="l" rtl="0"/>
            <a:r>
              <a:rPr lang="en-US" sz="1500" dirty="0" smtClean="0">
                <a:latin typeface="Times New Roman" pitchFamily="18" charset="0"/>
                <a:cs typeface="Times New Roman" pitchFamily="18" charset="0"/>
              </a:rPr>
              <a:t>This course provides a concise introduction to the literature of Elizabethan and Stuart England (1558–1649).</a:t>
            </a:r>
          </a:p>
        </p:txBody>
      </p:sp>
      <p:sp>
        <p:nvSpPr>
          <p:cNvPr id="7" name="TextBox 6"/>
          <p:cNvSpPr txBox="1"/>
          <p:nvPr/>
        </p:nvSpPr>
        <p:spPr>
          <a:xfrm>
            <a:off x="188640" y="2363755"/>
            <a:ext cx="3294366" cy="1877437"/>
          </a:xfrm>
          <a:prstGeom prst="rect">
            <a:avLst/>
          </a:prstGeom>
          <a:noFill/>
        </p:spPr>
        <p:txBody>
          <a:bodyPr wrap="square" rtlCol="1">
            <a:spAutoFit/>
          </a:bodyPr>
          <a:lstStyle/>
          <a:p>
            <a:pPr indent="22225" algn="just" rtl="0"/>
            <a:r>
              <a:rPr lang="en-US" sz="1450" dirty="0" smtClean="0">
                <a:latin typeface="Times New Roman" pitchFamily="18" charset="0"/>
                <a:cs typeface="Times New Roman" pitchFamily="18" charset="0"/>
              </a:rPr>
              <a:t> It is aimed chiefly at undergraduate students taking courses on sixteenth and seventeenth-century English literature, but will hopefully be useful, too, for taught postgraduates looking to refresh or consolidate their knowledge of the period’s literature, and lecturers preparing or teaching Renaissance courses.</a:t>
            </a:r>
          </a:p>
        </p:txBody>
      </p:sp>
      <p:sp>
        <p:nvSpPr>
          <p:cNvPr id="8" name="TextBox 7"/>
          <p:cNvSpPr txBox="1"/>
          <p:nvPr/>
        </p:nvSpPr>
        <p:spPr>
          <a:xfrm>
            <a:off x="3753036" y="4475990"/>
            <a:ext cx="2970330" cy="1938992"/>
          </a:xfrm>
          <a:prstGeom prst="rect">
            <a:avLst/>
          </a:prstGeom>
          <a:noFill/>
        </p:spPr>
        <p:txBody>
          <a:bodyPr wrap="square" rtlCol="1">
            <a:spAutoFit/>
          </a:bodyPr>
          <a:lstStyle/>
          <a:p>
            <a:pPr indent="-76200" algn="just"/>
            <a:r>
              <a:rPr lang="ar-SA" sz="2000" dirty="0" smtClean="0">
                <a:solidFill>
                  <a:srgbClr val="C00000"/>
                </a:solidFill>
                <a:cs typeface="DecoType Naskh" pitchFamily="2" charset="-78"/>
              </a:rPr>
              <a:t>البداية لوصفنا للأدب باسم 'النهضة' أو بداية الأدب ' الإنجليزية 'الحديثة تسبق انضمام إليزابيث الأولى (1558)، ولكن النهضة الثقافة الأدبية </a:t>
            </a:r>
            <a:r>
              <a:rPr lang="ar-SA" sz="2000" dirty="0" err="1" smtClean="0">
                <a:solidFill>
                  <a:srgbClr val="C00000"/>
                </a:solidFill>
                <a:cs typeface="DecoType Naskh" pitchFamily="2" charset="-78"/>
              </a:rPr>
              <a:t>اصبحت</a:t>
            </a:r>
            <a:r>
              <a:rPr lang="ar-SA" sz="2000" dirty="0" smtClean="0">
                <a:solidFill>
                  <a:srgbClr val="C00000"/>
                </a:solidFill>
                <a:cs typeface="DecoType Naskh" pitchFamily="2" charset="-78"/>
              </a:rPr>
              <a:t> </a:t>
            </a:r>
            <a:r>
              <a:rPr lang="ar-SA" sz="2000" dirty="0" err="1" smtClean="0">
                <a:solidFill>
                  <a:srgbClr val="C00000"/>
                </a:solidFill>
                <a:cs typeface="DecoType Naskh" pitchFamily="2" charset="-78"/>
              </a:rPr>
              <a:t>راسخه</a:t>
            </a:r>
            <a:r>
              <a:rPr lang="ar-SA" sz="2000" dirty="0" smtClean="0">
                <a:solidFill>
                  <a:srgbClr val="C00000"/>
                </a:solidFill>
                <a:cs typeface="DecoType Naskh" pitchFamily="2" charset="-78"/>
              </a:rPr>
              <a:t> في انكلترا في النصف الثاني من القرن السادس عشر.</a:t>
            </a:r>
          </a:p>
        </p:txBody>
      </p:sp>
      <p:sp>
        <p:nvSpPr>
          <p:cNvPr id="9" name="TextBox 8"/>
          <p:cNvSpPr txBox="1"/>
          <p:nvPr/>
        </p:nvSpPr>
        <p:spPr>
          <a:xfrm>
            <a:off x="3753036" y="2363755"/>
            <a:ext cx="2916324" cy="2139047"/>
          </a:xfrm>
          <a:prstGeom prst="rect">
            <a:avLst/>
          </a:prstGeom>
          <a:noFill/>
        </p:spPr>
        <p:txBody>
          <a:bodyPr wrap="square" rtlCol="1">
            <a:spAutoFit/>
          </a:bodyPr>
          <a:lstStyle/>
          <a:p>
            <a:pPr algn="just"/>
            <a:r>
              <a:rPr lang="ar-SA" sz="1900" dirty="0" smtClean="0">
                <a:solidFill>
                  <a:srgbClr val="008000"/>
                </a:solidFill>
                <a:cs typeface="DecoType Naskh" pitchFamily="2" charset="-78"/>
              </a:rPr>
              <a:t>وهو يستهدف الطلاب المرحلة الجامعية الدارسين للأدب الانكليزي في القرون  السادس عشر </a:t>
            </a:r>
            <a:r>
              <a:rPr lang="ar-SA" sz="1900" dirty="0" err="1" smtClean="0">
                <a:solidFill>
                  <a:srgbClr val="008000"/>
                </a:solidFill>
                <a:cs typeface="DecoType Naskh" pitchFamily="2" charset="-78"/>
              </a:rPr>
              <a:t>و</a:t>
            </a:r>
            <a:r>
              <a:rPr lang="ar-SA" sz="1900" dirty="0" smtClean="0">
                <a:solidFill>
                  <a:srgbClr val="008000"/>
                </a:solidFill>
                <a:cs typeface="DecoType Naskh" pitchFamily="2" charset="-78"/>
              </a:rPr>
              <a:t> السابع عشر، ولكن نأمل أن تكون مفيدة ، أيضا ، لطلاب الدراسات العليا لتحديث معرفتهم الأدب في تلك الفترة، وإعداد محاضرين يدرسون مقررات عصر النهضة.</a:t>
            </a:r>
          </a:p>
        </p:txBody>
      </p:sp>
      <p:sp>
        <p:nvSpPr>
          <p:cNvPr id="10" name="TextBox 9"/>
          <p:cNvSpPr txBox="1"/>
          <p:nvPr/>
        </p:nvSpPr>
        <p:spPr>
          <a:xfrm>
            <a:off x="3861048" y="1339380"/>
            <a:ext cx="2808312" cy="1015663"/>
          </a:xfrm>
          <a:prstGeom prst="rect">
            <a:avLst/>
          </a:prstGeom>
          <a:noFill/>
        </p:spPr>
        <p:txBody>
          <a:bodyPr wrap="square" rtlCol="1">
            <a:spAutoFit/>
          </a:bodyPr>
          <a:lstStyle/>
          <a:p>
            <a:pPr indent="-76200" algn="just">
              <a:buNone/>
            </a:pPr>
            <a:r>
              <a:rPr lang="ar-SA" sz="2000" dirty="0" smtClean="0">
                <a:solidFill>
                  <a:srgbClr val="C00000"/>
                </a:solidFill>
                <a:cs typeface="DecoType Naskh" pitchFamily="2" charset="-78"/>
              </a:rPr>
              <a:t>يقدم هذا المقرر مقدمة موجزة للأدبيات </a:t>
            </a:r>
            <a:r>
              <a:rPr lang="ar-SA" sz="2000" dirty="0" err="1" smtClean="0">
                <a:solidFill>
                  <a:srgbClr val="C00000"/>
                </a:solidFill>
                <a:cs typeface="DecoType Naskh" pitchFamily="2" charset="-78"/>
              </a:rPr>
              <a:t>اليزابيثي</a:t>
            </a:r>
            <a:r>
              <a:rPr lang="ar-SA" sz="2000" dirty="0" smtClean="0">
                <a:solidFill>
                  <a:srgbClr val="C00000"/>
                </a:solidFill>
                <a:cs typeface="DecoType Naskh" pitchFamily="2" charset="-78"/>
              </a:rPr>
              <a:t> وستيوارت (انجلترا) (1558-1649).</a:t>
            </a:r>
          </a:p>
        </p:txBody>
      </p:sp>
      <p:sp>
        <p:nvSpPr>
          <p:cNvPr id="11" name="TextBox 10"/>
          <p:cNvSpPr txBox="1"/>
          <p:nvPr/>
        </p:nvSpPr>
        <p:spPr>
          <a:xfrm>
            <a:off x="188640" y="4548770"/>
            <a:ext cx="3291251" cy="1600438"/>
          </a:xfrm>
          <a:prstGeom prst="rect">
            <a:avLst/>
          </a:prstGeom>
          <a:noFill/>
        </p:spPr>
        <p:txBody>
          <a:bodyPr wrap="square" rtlCol="1">
            <a:spAutoFit/>
          </a:bodyPr>
          <a:lstStyle/>
          <a:p>
            <a:pPr indent="22225" algn="just" rtl="0">
              <a:buNone/>
            </a:pPr>
            <a:r>
              <a:rPr lang="en-US" sz="1400" dirty="0" smtClean="0">
                <a:latin typeface="Times New Roman" pitchFamily="18" charset="0"/>
                <a:cs typeface="Times New Roman" pitchFamily="18" charset="0"/>
              </a:rPr>
              <a:t>The beginnings of what we now describe as ‘Renaissance’ or ‘Early Modern’ English literature precede the accession of Elizabeth I (1558), but Renaissance literary culture only became firmly established in England in the second half of the sixteenth century.</a:t>
            </a:r>
          </a:p>
        </p:txBody>
      </p:sp>
      <p:sp>
        <p:nvSpPr>
          <p:cNvPr id="13" name="TextBox 12"/>
          <p:cNvSpPr txBox="1"/>
          <p:nvPr/>
        </p:nvSpPr>
        <p:spPr>
          <a:xfrm>
            <a:off x="3591018" y="6300192"/>
            <a:ext cx="3078342" cy="2246769"/>
          </a:xfrm>
          <a:prstGeom prst="rect">
            <a:avLst/>
          </a:prstGeom>
          <a:noFill/>
        </p:spPr>
        <p:txBody>
          <a:bodyPr wrap="square" rtlCol="1">
            <a:spAutoFit/>
          </a:bodyPr>
          <a:lstStyle/>
          <a:p>
            <a:pPr indent="-76200" algn="just"/>
            <a:r>
              <a:rPr lang="ar-SA" sz="2000" dirty="0" smtClean="0">
                <a:solidFill>
                  <a:srgbClr val="008000"/>
                </a:solidFill>
                <a:cs typeface="DecoType Naskh" pitchFamily="2" charset="-78"/>
              </a:rPr>
              <a:t>وبالمثل، في حين أنتج الأدب بين 1649 واستعادة النظام الملكي (1660) ويمكن أن يقال </a:t>
            </a:r>
            <a:r>
              <a:rPr lang="ar-SA" sz="2000" dirty="0" err="1" smtClean="0">
                <a:solidFill>
                  <a:srgbClr val="008000"/>
                </a:solidFill>
                <a:cs typeface="DecoType Naskh" pitchFamily="2" charset="-78"/>
              </a:rPr>
              <a:t>انهم</a:t>
            </a:r>
            <a:r>
              <a:rPr lang="ar-SA" sz="2000" dirty="0" smtClean="0">
                <a:solidFill>
                  <a:srgbClr val="008000"/>
                </a:solidFill>
                <a:cs typeface="DecoType Naskh" pitchFamily="2" charset="-78"/>
              </a:rPr>
              <a:t> ينتمون </a:t>
            </a:r>
            <a:r>
              <a:rPr lang="ar-SA" sz="2000" dirty="0" err="1" smtClean="0">
                <a:solidFill>
                  <a:srgbClr val="008000"/>
                </a:solidFill>
                <a:cs typeface="DecoType Naskh" pitchFamily="2" charset="-78"/>
              </a:rPr>
              <a:t>الى</a:t>
            </a:r>
            <a:r>
              <a:rPr lang="ar-SA" sz="2000" dirty="0" smtClean="0">
                <a:solidFill>
                  <a:srgbClr val="008000"/>
                </a:solidFill>
                <a:cs typeface="DecoType Naskh" pitchFamily="2" charset="-78"/>
              </a:rPr>
              <a:t> عصر النهضة ، والسياق التاريخي الغير عادي الذي أنتج علامات لخلو كما عهد أدبية مميزة. تركز طريقة هذا الكتاب على الأدب في أواخر القرن السادس عشر </a:t>
            </a:r>
            <a:r>
              <a:rPr lang="ar-SA" sz="2000" dirty="0" err="1" smtClean="0">
                <a:solidFill>
                  <a:srgbClr val="008000"/>
                </a:solidFill>
                <a:cs typeface="DecoType Naskh" pitchFamily="2" charset="-78"/>
              </a:rPr>
              <a:t>و</a:t>
            </a:r>
            <a:r>
              <a:rPr lang="ar-SA" sz="2000" dirty="0" smtClean="0">
                <a:solidFill>
                  <a:srgbClr val="008000"/>
                </a:solidFill>
                <a:cs typeface="DecoType Naskh" pitchFamily="2" charset="-78"/>
              </a:rPr>
              <a:t> أوائل  القرن السابع عشر.</a:t>
            </a:r>
          </a:p>
        </p:txBody>
      </p:sp>
      <p:sp>
        <p:nvSpPr>
          <p:cNvPr id="15" name="TextBox 14"/>
          <p:cNvSpPr txBox="1"/>
          <p:nvPr/>
        </p:nvSpPr>
        <p:spPr>
          <a:xfrm>
            <a:off x="242646" y="6204181"/>
            <a:ext cx="3139700" cy="2246769"/>
          </a:xfrm>
          <a:prstGeom prst="rect">
            <a:avLst/>
          </a:prstGeom>
          <a:noFill/>
        </p:spPr>
        <p:txBody>
          <a:bodyPr wrap="square" rtlCol="1">
            <a:spAutoFit/>
          </a:bodyPr>
          <a:lstStyle/>
          <a:p>
            <a:pPr indent="22225" algn="l" rtl="0">
              <a:buNone/>
            </a:pPr>
            <a:r>
              <a:rPr lang="en-US" sz="1400" dirty="0" smtClean="0">
                <a:latin typeface="Times New Roman" pitchFamily="18" charset="0"/>
                <a:cs typeface="Times New Roman" pitchFamily="18" charset="0"/>
              </a:rPr>
              <a:t> Similarly, while the literature produced between 1649 and the Restoration of the Monarchy (1660) could be said to belong to the Renaissance, the unusual historical context in which it was produced marks the Interregnum as a distinctive literary era. This is why this book concentrates on the literature of the late sixteenth and early seventeenth centuries</a:t>
            </a:r>
          </a:p>
          <a:p>
            <a:pPr indent="22225" algn="l" rtl="0">
              <a:buNone/>
            </a:pPr>
            <a:endParaRPr lang="en-US" sz="1400" dirty="0" smtClean="0">
              <a:latin typeface="Times New Roman" pitchFamily="18" charset="0"/>
              <a:cs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2000"/>
                                        <p:tgtEl>
                                          <p:spTgt spid="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xEl>
                                              <p:pRg st="0" end="0"/>
                                            </p:txEl>
                                          </p:spTgt>
                                        </p:tgtEl>
                                        <p:attrNameLst>
                                          <p:attrName>style.visibility</p:attrName>
                                        </p:attrNameLst>
                                      </p:cBhvr>
                                      <p:to>
                                        <p:strVal val="visible"/>
                                      </p:to>
                                    </p:set>
                                    <p:animEffect transition="in" filter="fade">
                                      <p:cBhvr>
                                        <p:cTn id="37" dur="2000"/>
                                        <p:tgtEl>
                                          <p:spTgt spid="15">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xEl>
                                              <p:pRg st="0" end="0"/>
                                            </p:txEl>
                                          </p:spTgt>
                                        </p:tgtEl>
                                        <p:attrNameLst>
                                          <p:attrName>style.visibility</p:attrName>
                                        </p:attrNameLst>
                                      </p:cBhvr>
                                      <p:to>
                                        <p:strVal val="visible"/>
                                      </p:to>
                                    </p:set>
                                    <p:animEffect transition="in" filter="fade">
                                      <p:cBhvr>
                                        <p:cTn id="42"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p"/>
      <p:bldP spid="11" grpId="0" build="p"/>
      <p:bldP spid="13" grpId="0" build="p"/>
      <p:bldP spid="1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59499"/>
            <a:ext cx="6218448" cy="1536171"/>
          </a:xfrm>
        </p:spPr>
        <p:txBody>
          <a:bodyPr>
            <a:normAutofit/>
          </a:bodyPr>
          <a:lstStyle/>
          <a:p>
            <a:r>
              <a:rPr lang="en-US" sz="2000" b="1" dirty="0" smtClean="0">
                <a:solidFill>
                  <a:schemeClr val="tx2"/>
                </a:solidFill>
              </a:rPr>
              <a:t>Renaissance Definition:</a:t>
            </a:r>
            <a:r>
              <a:rPr lang="ar-SA" sz="2000" b="1" dirty="0" smtClean="0">
                <a:solidFill>
                  <a:schemeClr val="tx2"/>
                </a:solidFill>
              </a:rPr>
              <a:t/>
            </a:r>
            <a:br>
              <a:rPr lang="ar-SA" sz="2000" b="1" dirty="0" smtClean="0">
                <a:solidFill>
                  <a:schemeClr val="tx2"/>
                </a:solidFill>
              </a:rPr>
            </a:br>
            <a:r>
              <a:rPr lang="ar-SA" sz="2000" b="1" dirty="0" smtClean="0">
                <a:solidFill>
                  <a:schemeClr val="tx2"/>
                </a:solidFill>
              </a:rPr>
              <a:t>تعريف النهضة</a:t>
            </a:r>
            <a:endParaRPr lang="ar-SA" sz="2000" dirty="0">
              <a:solidFill>
                <a:srgbClr val="0000FF"/>
              </a:solidFill>
            </a:endParaRPr>
          </a:p>
        </p:txBody>
      </p:sp>
      <p:sp>
        <p:nvSpPr>
          <p:cNvPr id="6" name="TextBox 5"/>
          <p:cNvSpPr txBox="1"/>
          <p:nvPr/>
        </p:nvSpPr>
        <p:spPr>
          <a:xfrm>
            <a:off x="162018" y="1403648"/>
            <a:ext cx="3320988" cy="2631490"/>
          </a:xfrm>
          <a:prstGeom prst="rect">
            <a:avLst/>
          </a:prstGeom>
          <a:noFill/>
        </p:spPr>
        <p:txBody>
          <a:bodyPr wrap="square" rtlCol="1">
            <a:spAutoFit/>
          </a:bodyPr>
          <a:lstStyle/>
          <a:p>
            <a:pPr algn="just" rtl="0"/>
            <a:r>
              <a:rPr lang="en-US" sz="1500" dirty="0" smtClean="0">
                <a:latin typeface="Times New Roman" pitchFamily="18" charset="0"/>
                <a:cs typeface="Times New Roman" pitchFamily="18" charset="0"/>
              </a:rPr>
              <a:t> The period in European history that marked the end of the Middle Ages. It began in Italy in the late fourteenth century. In broad terms, it is usually seen as spanning the fourteenth, fifteenth and sixteenth centuries, although it did not reach Great Britain, for example, until the 1480s or so. The Renaissance saw an awakening in almost every sphere of human activity, especially science and philosophy and the arts. </a:t>
            </a:r>
          </a:p>
        </p:txBody>
      </p:sp>
      <p:sp>
        <p:nvSpPr>
          <p:cNvPr id="7" name="TextBox 6"/>
          <p:cNvSpPr txBox="1"/>
          <p:nvPr/>
        </p:nvSpPr>
        <p:spPr>
          <a:xfrm>
            <a:off x="188640" y="4572001"/>
            <a:ext cx="3294366" cy="1908215"/>
          </a:xfrm>
          <a:prstGeom prst="rect">
            <a:avLst/>
          </a:prstGeom>
          <a:noFill/>
        </p:spPr>
        <p:txBody>
          <a:bodyPr wrap="square" rtlCol="1">
            <a:spAutoFit/>
          </a:bodyPr>
          <a:lstStyle/>
          <a:p>
            <a:pPr indent="22225" algn="just" rtl="0"/>
            <a:r>
              <a:rPr lang="en-US" sz="1450" dirty="0" smtClean="0">
                <a:latin typeface="Times New Roman" pitchFamily="18" charset="0"/>
                <a:cs typeface="Times New Roman" pitchFamily="18" charset="0"/>
              </a:rPr>
              <a:t>The period is best defined by the emergence of a general philosophy that emphasized the importance of  the intellect, the individual and world affairs. It contrasts strongly with the medieval  worldview, characterized by the dominant concerns of faith, the social, collective and spiritual salvation.</a:t>
            </a:r>
          </a:p>
        </p:txBody>
      </p:sp>
      <p:sp>
        <p:nvSpPr>
          <p:cNvPr id="8" name="TextBox 7"/>
          <p:cNvSpPr txBox="1"/>
          <p:nvPr/>
        </p:nvSpPr>
        <p:spPr>
          <a:xfrm>
            <a:off x="3501008" y="6492214"/>
            <a:ext cx="3222358" cy="2139047"/>
          </a:xfrm>
          <a:prstGeom prst="rect">
            <a:avLst/>
          </a:prstGeom>
          <a:noFill/>
        </p:spPr>
        <p:txBody>
          <a:bodyPr wrap="square" rtlCol="1">
            <a:spAutoFit/>
          </a:bodyPr>
          <a:lstStyle/>
          <a:p>
            <a:r>
              <a:rPr lang="ar-SA" sz="1900" dirty="0" smtClean="0">
                <a:solidFill>
                  <a:srgbClr val="C00000"/>
                </a:solidFill>
                <a:cs typeface="DecoType Naskh" pitchFamily="2" charset="-78"/>
              </a:rPr>
              <a:t>الكتاب البارزين في عصر النهضة تشمل:</a:t>
            </a:r>
          </a:p>
          <a:p>
            <a:r>
              <a:rPr lang="ar-SA" sz="1900" dirty="0" smtClean="0">
                <a:solidFill>
                  <a:srgbClr val="C00000"/>
                </a:solidFill>
                <a:cs typeface="DecoType Naskh" pitchFamily="2" charset="-78"/>
              </a:rPr>
              <a:t> </a:t>
            </a:r>
            <a:r>
              <a:rPr lang="ar-SA" sz="1900" dirty="0" err="1" smtClean="0">
                <a:solidFill>
                  <a:srgbClr val="C00000"/>
                </a:solidFill>
                <a:cs typeface="DecoType Naskh" pitchFamily="2" charset="-78"/>
              </a:rPr>
              <a:t>نيكولو</a:t>
            </a:r>
            <a:r>
              <a:rPr lang="ar-SA" sz="1900" dirty="0" smtClean="0">
                <a:solidFill>
                  <a:srgbClr val="C00000"/>
                </a:solidFill>
                <a:cs typeface="DecoType Naskh" pitchFamily="2" charset="-78"/>
              </a:rPr>
              <a:t> </a:t>
            </a:r>
            <a:r>
              <a:rPr lang="ar-SA" sz="1900" dirty="0" err="1" smtClean="0">
                <a:solidFill>
                  <a:srgbClr val="C00000"/>
                </a:solidFill>
                <a:cs typeface="DecoType Naskh" pitchFamily="2" charset="-78"/>
              </a:rPr>
              <a:t>مكيافيلي</a:t>
            </a:r>
            <a:r>
              <a:rPr lang="ar-SA" sz="1900" dirty="0" smtClean="0">
                <a:solidFill>
                  <a:srgbClr val="C00000"/>
                </a:solidFill>
                <a:cs typeface="DecoType Naskh" pitchFamily="2" charset="-78"/>
              </a:rPr>
              <a:t> </a:t>
            </a:r>
            <a:r>
              <a:rPr lang="ar-SA" sz="1900" dirty="0" err="1" smtClean="0">
                <a:solidFill>
                  <a:srgbClr val="C00000"/>
                </a:solidFill>
                <a:cs typeface="DecoType Naskh" pitchFamily="2" charset="-78"/>
              </a:rPr>
              <a:t>وكاستيجليون</a:t>
            </a:r>
            <a:r>
              <a:rPr lang="ar-SA" sz="1900" dirty="0" smtClean="0">
                <a:solidFill>
                  <a:srgbClr val="C00000"/>
                </a:solidFill>
                <a:cs typeface="DecoType Naskh" pitchFamily="2" charset="-78"/>
              </a:rPr>
              <a:t> </a:t>
            </a:r>
            <a:r>
              <a:rPr lang="en-US" sz="1900" dirty="0" err="1" smtClean="0">
                <a:solidFill>
                  <a:srgbClr val="C00000"/>
                </a:solidFill>
                <a:cs typeface="DecoType Naskh" pitchFamily="2" charset="-78"/>
              </a:rPr>
              <a:t>Baldassare</a:t>
            </a:r>
            <a:r>
              <a:rPr lang="en-US" sz="1900" dirty="0" smtClean="0">
                <a:solidFill>
                  <a:srgbClr val="C00000"/>
                </a:solidFill>
                <a:cs typeface="DecoType Naskh" pitchFamily="2" charset="-78"/>
              </a:rPr>
              <a:t> </a:t>
            </a:r>
            <a:r>
              <a:rPr lang="ar-SA" sz="1900" dirty="0" smtClean="0">
                <a:solidFill>
                  <a:srgbClr val="C00000"/>
                </a:solidFill>
                <a:cs typeface="DecoType Naskh" pitchFamily="2" charset="-78"/>
              </a:rPr>
              <a:t>في إيطاليا ، </a:t>
            </a:r>
          </a:p>
          <a:p>
            <a:r>
              <a:rPr lang="ar-SA" sz="1900" dirty="0" err="1" smtClean="0">
                <a:solidFill>
                  <a:srgbClr val="C00000"/>
                </a:solidFill>
                <a:cs typeface="DecoType Naskh" pitchFamily="2" charset="-78"/>
              </a:rPr>
              <a:t>ميغيل</a:t>
            </a:r>
            <a:r>
              <a:rPr lang="ar-SA" sz="1900" dirty="0" smtClean="0">
                <a:solidFill>
                  <a:srgbClr val="C00000"/>
                </a:solidFill>
                <a:cs typeface="DecoType Naskh" pitchFamily="2" charset="-78"/>
              </a:rPr>
              <a:t> </a:t>
            </a:r>
            <a:r>
              <a:rPr lang="ar-SA" sz="1900" dirty="0" err="1" smtClean="0">
                <a:solidFill>
                  <a:srgbClr val="C00000"/>
                </a:solidFill>
                <a:cs typeface="DecoType Naskh" pitchFamily="2" charset="-78"/>
              </a:rPr>
              <a:t>دي</a:t>
            </a:r>
            <a:r>
              <a:rPr lang="ar-SA" sz="1900" dirty="0" smtClean="0">
                <a:solidFill>
                  <a:srgbClr val="C00000"/>
                </a:solidFill>
                <a:cs typeface="DecoType Naskh" pitchFamily="2" charset="-78"/>
              </a:rPr>
              <a:t> </a:t>
            </a:r>
            <a:r>
              <a:rPr lang="ar-SA" sz="1900" dirty="0" err="1" smtClean="0">
                <a:solidFill>
                  <a:srgbClr val="C00000"/>
                </a:solidFill>
                <a:cs typeface="DecoType Naskh" pitchFamily="2" charset="-78"/>
              </a:rPr>
              <a:t>سرفانتس</a:t>
            </a:r>
            <a:r>
              <a:rPr lang="ar-SA" sz="1900" dirty="0" smtClean="0">
                <a:solidFill>
                  <a:srgbClr val="C00000"/>
                </a:solidFill>
                <a:cs typeface="DecoType Naskh" pitchFamily="2" charset="-78"/>
              </a:rPr>
              <a:t> والقفز </a:t>
            </a:r>
            <a:r>
              <a:rPr lang="ar-SA" sz="1900" dirty="0" err="1" smtClean="0">
                <a:solidFill>
                  <a:srgbClr val="C00000"/>
                </a:solidFill>
                <a:cs typeface="DecoType Naskh" pitchFamily="2" charset="-78"/>
              </a:rPr>
              <a:t>دي</a:t>
            </a:r>
            <a:r>
              <a:rPr lang="ar-SA" sz="1900" dirty="0" smtClean="0">
                <a:solidFill>
                  <a:srgbClr val="C00000"/>
                </a:solidFill>
                <a:cs typeface="DecoType Naskh" pitchFamily="2" charset="-78"/>
              </a:rPr>
              <a:t> </a:t>
            </a:r>
            <a:r>
              <a:rPr lang="ar-SA" sz="1900" dirty="0" err="1" smtClean="0">
                <a:solidFill>
                  <a:srgbClr val="C00000"/>
                </a:solidFill>
                <a:cs typeface="DecoType Naskh" pitchFamily="2" charset="-78"/>
              </a:rPr>
              <a:t>فيغا</a:t>
            </a:r>
            <a:r>
              <a:rPr lang="ar-SA" sz="1900" dirty="0" smtClean="0">
                <a:solidFill>
                  <a:srgbClr val="C00000"/>
                </a:solidFill>
                <a:cs typeface="DecoType Naskh" pitchFamily="2" charset="-78"/>
              </a:rPr>
              <a:t> في اسبانيا، </a:t>
            </a:r>
          </a:p>
          <a:p>
            <a:r>
              <a:rPr lang="en-US" sz="1900" dirty="0" smtClean="0">
                <a:solidFill>
                  <a:srgbClr val="C00000"/>
                </a:solidFill>
                <a:cs typeface="DecoType Naskh" pitchFamily="2" charset="-78"/>
              </a:rPr>
              <a:t>Froissart </a:t>
            </a:r>
            <a:r>
              <a:rPr lang="ar-SA" sz="1900" dirty="0" smtClean="0">
                <a:solidFill>
                  <a:srgbClr val="C00000"/>
                </a:solidFill>
                <a:cs typeface="DecoType Naskh" pitchFamily="2" charset="-78"/>
              </a:rPr>
              <a:t>جان فرانسوا </a:t>
            </a:r>
            <a:r>
              <a:rPr lang="ar-SA" sz="1900" dirty="0" err="1" smtClean="0">
                <a:solidFill>
                  <a:srgbClr val="C00000"/>
                </a:solidFill>
                <a:cs typeface="DecoType Naskh" pitchFamily="2" charset="-78"/>
              </a:rPr>
              <a:t>رابليه</a:t>
            </a:r>
            <a:r>
              <a:rPr lang="ar-SA" sz="1900" dirty="0" smtClean="0">
                <a:solidFill>
                  <a:srgbClr val="C00000"/>
                </a:solidFill>
                <a:cs typeface="DecoType Naskh" pitchFamily="2" charset="-78"/>
              </a:rPr>
              <a:t> وفي فرنسا، </a:t>
            </a:r>
          </a:p>
          <a:p>
            <a:r>
              <a:rPr lang="ar-SA" sz="1900" dirty="0" smtClean="0">
                <a:solidFill>
                  <a:srgbClr val="C00000"/>
                </a:solidFill>
                <a:cs typeface="DecoType Naskh" pitchFamily="2" charset="-78"/>
              </a:rPr>
              <a:t>السير توماس </a:t>
            </a:r>
            <a:r>
              <a:rPr lang="ar-SA" sz="1900" dirty="0" err="1" smtClean="0">
                <a:solidFill>
                  <a:srgbClr val="C00000"/>
                </a:solidFill>
                <a:cs typeface="DecoType Naskh" pitchFamily="2" charset="-78"/>
              </a:rPr>
              <a:t>مور</a:t>
            </a:r>
            <a:r>
              <a:rPr lang="ar-SA" sz="1900" dirty="0" smtClean="0">
                <a:solidFill>
                  <a:srgbClr val="C00000"/>
                </a:solidFill>
                <a:cs typeface="DecoType Naskh" pitchFamily="2" charset="-78"/>
              </a:rPr>
              <a:t> والسير فيليب سيدني في انكلترا </a:t>
            </a:r>
          </a:p>
          <a:p>
            <a:r>
              <a:rPr lang="ar-SA" sz="1900" dirty="0" err="1" smtClean="0">
                <a:solidFill>
                  <a:srgbClr val="C00000"/>
                </a:solidFill>
                <a:cs typeface="DecoType Naskh" pitchFamily="2" charset="-78"/>
              </a:rPr>
              <a:t>وايرازموس</a:t>
            </a:r>
            <a:r>
              <a:rPr lang="ar-SA" sz="1900" dirty="0" smtClean="0">
                <a:solidFill>
                  <a:srgbClr val="C00000"/>
                </a:solidFill>
                <a:cs typeface="DecoType Naskh" pitchFamily="2" charset="-78"/>
              </a:rPr>
              <a:t> في هولندا.</a:t>
            </a:r>
          </a:p>
        </p:txBody>
      </p:sp>
      <p:sp>
        <p:nvSpPr>
          <p:cNvPr id="9" name="TextBox 8"/>
          <p:cNvSpPr txBox="1"/>
          <p:nvPr/>
        </p:nvSpPr>
        <p:spPr>
          <a:xfrm>
            <a:off x="3699030" y="4572000"/>
            <a:ext cx="3024336" cy="1846659"/>
          </a:xfrm>
          <a:prstGeom prst="rect">
            <a:avLst/>
          </a:prstGeom>
          <a:noFill/>
        </p:spPr>
        <p:txBody>
          <a:bodyPr wrap="square" rtlCol="1">
            <a:spAutoFit/>
          </a:bodyPr>
          <a:lstStyle/>
          <a:p>
            <a:pPr algn="just"/>
            <a:r>
              <a:rPr lang="ar-SA" sz="1900" dirty="0" smtClean="0">
                <a:solidFill>
                  <a:srgbClr val="008000"/>
                </a:solidFill>
                <a:cs typeface="DecoType Naskh" pitchFamily="2" charset="-78"/>
              </a:rPr>
              <a:t>وأفضل تعريف لفترة قبل ظهور الفلسفة العامة التي أكدت على أهمية الفكر ، والفرد والشؤون العالمية. وهو يتناقض بشدة مع النظرة العالمية في العصور الوسطى، والتي تميز المخاوف السائدة من </a:t>
            </a:r>
            <a:r>
              <a:rPr lang="ar-SA" sz="1900" dirty="0" err="1" smtClean="0">
                <a:solidFill>
                  <a:srgbClr val="008000"/>
                </a:solidFill>
                <a:cs typeface="DecoType Naskh" pitchFamily="2" charset="-78"/>
              </a:rPr>
              <a:t>الايمان</a:t>
            </a:r>
            <a:r>
              <a:rPr lang="ar-SA" sz="1900" dirty="0" smtClean="0">
                <a:solidFill>
                  <a:srgbClr val="008000"/>
                </a:solidFill>
                <a:cs typeface="DecoType Naskh" pitchFamily="2" charset="-78"/>
              </a:rPr>
              <a:t> ، والخلاص الاجتماعية والجماعية والروحية.</a:t>
            </a:r>
          </a:p>
        </p:txBody>
      </p:sp>
      <p:sp>
        <p:nvSpPr>
          <p:cNvPr id="10" name="TextBox 9"/>
          <p:cNvSpPr txBox="1"/>
          <p:nvPr/>
        </p:nvSpPr>
        <p:spPr>
          <a:xfrm>
            <a:off x="3645024" y="1261951"/>
            <a:ext cx="3132348" cy="3170099"/>
          </a:xfrm>
          <a:prstGeom prst="rect">
            <a:avLst/>
          </a:prstGeom>
          <a:noFill/>
        </p:spPr>
        <p:txBody>
          <a:bodyPr wrap="square" rtlCol="1">
            <a:spAutoFit/>
          </a:bodyPr>
          <a:lstStyle/>
          <a:p>
            <a:pPr indent="-76200" algn="just">
              <a:buNone/>
            </a:pPr>
            <a:r>
              <a:rPr lang="ar-SA" sz="2000" dirty="0" smtClean="0">
                <a:solidFill>
                  <a:srgbClr val="C00000"/>
                </a:solidFill>
                <a:cs typeface="DecoType Naskh" pitchFamily="2" charset="-78"/>
              </a:rPr>
              <a:t>الفترة في التاريخ الأوروبي ، التي ميزت نهاية العصور الوسطى. بدأت في إيطاليا في أواخر القرن الرابع عشر. بعبارات عامة، ينظر عادة على أنها تغطي القرنين الرابع عشر والخامس عشر والسادس عشر ، على الرغم من أنها لم تصل إلى بريطانيا العظمى على سبيل المثال ، حتى 1480s أو نحو ذلك. وشهد عصر النهضة والصحوة في كل مجال تقريبا من مجالات النشاط البشري، وخاصة العلم والفلسفة والفنون.</a:t>
            </a:r>
          </a:p>
        </p:txBody>
      </p:sp>
      <p:sp>
        <p:nvSpPr>
          <p:cNvPr id="11" name="TextBox 10"/>
          <p:cNvSpPr txBox="1"/>
          <p:nvPr/>
        </p:nvSpPr>
        <p:spPr>
          <a:xfrm>
            <a:off x="188640" y="6876257"/>
            <a:ext cx="3291251" cy="1846660"/>
          </a:xfrm>
          <a:prstGeom prst="rect">
            <a:avLst/>
          </a:prstGeom>
          <a:noFill/>
        </p:spPr>
        <p:txBody>
          <a:bodyPr wrap="square" rtlCol="1">
            <a:spAutoFit/>
          </a:bodyPr>
          <a:lstStyle/>
          <a:p>
            <a:pPr indent="22225" algn="just" rtl="0">
              <a:buNone/>
            </a:pPr>
            <a:r>
              <a:rPr lang="en-US" sz="1400" dirty="0" smtClean="0">
                <a:latin typeface="Times New Roman" pitchFamily="18" charset="0"/>
                <a:cs typeface="Times New Roman" pitchFamily="18" charset="0"/>
              </a:rPr>
              <a:t> Prominent writers during the Renaissance include </a:t>
            </a:r>
            <a:r>
              <a:rPr lang="en-US" sz="1400" dirty="0" err="1" smtClean="0">
                <a:latin typeface="Times New Roman" pitchFamily="18" charset="0"/>
                <a:cs typeface="Times New Roman" pitchFamily="18" charset="0"/>
              </a:rPr>
              <a:t>Niccolo</a:t>
            </a:r>
            <a:r>
              <a:rPr lang="en-US" sz="1400" dirty="0" smtClean="0">
                <a:latin typeface="Times New Roman" pitchFamily="18" charset="0"/>
                <a:cs typeface="Times New Roman" pitchFamily="18" charset="0"/>
              </a:rPr>
              <a:t> Machiavelli and </a:t>
            </a:r>
            <a:r>
              <a:rPr lang="en-US" sz="1400" dirty="0" err="1" smtClean="0">
                <a:latin typeface="Times New Roman" pitchFamily="18" charset="0"/>
                <a:cs typeface="Times New Roman" pitchFamily="18" charset="0"/>
              </a:rPr>
              <a:t>Baldassare</a:t>
            </a:r>
            <a:r>
              <a:rPr lang="en-US" sz="1400" dirty="0" smtClean="0">
                <a:latin typeface="Times New Roman" pitchFamily="18" charset="0"/>
                <a:cs typeface="Times New Roman" pitchFamily="18" charset="0"/>
              </a:rPr>
              <a:t> Castiglione in Italy, Miguel de Cervantes and Lope de Vega in Spain, Jean Froissart and Francois Rabelais in France, Sir Thomas More and Sir Philip Sidney in England and </a:t>
            </a:r>
            <a:r>
              <a:rPr lang="en-US" sz="1400" dirty="0" err="1" smtClean="0">
                <a:latin typeface="Times New Roman" pitchFamily="18" charset="0"/>
                <a:cs typeface="Times New Roman" pitchFamily="18" charset="0"/>
              </a:rPr>
              <a:t>Desiderius</a:t>
            </a:r>
            <a:r>
              <a:rPr lang="en-US" sz="1400" dirty="0" smtClean="0">
                <a:latin typeface="Times New Roman" pitchFamily="18" charset="0"/>
                <a:cs typeface="Times New Roman" pitchFamily="18" charset="0"/>
              </a:rPr>
              <a:t> Erasmus in Holland.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2000"/>
                                        <p:tgtEl>
                                          <p:spTgt spid="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1" end="1"/>
                                            </p:txEl>
                                          </p:spTgt>
                                        </p:tgtEl>
                                        <p:attrNameLst>
                                          <p:attrName>style.visibility</p:attrName>
                                        </p:attrNameLst>
                                      </p:cBhvr>
                                      <p:to>
                                        <p:strVal val="visible"/>
                                      </p:to>
                                    </p:set>
                                    <p:animEffect transition="in" filter="fade">
                                      <p:cBhvr>
                                        <p:cTn id="37" dur="2000"/>
                                        <p:tgtEl>
                                          <p:spTgt spid="8">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2" end="2"/>
                                            </p:txEl>
                                          </p:spTgt>
                                        </p:tgtEl>
                                        <p:attrNameLst>
                                          <p:attrName>style.visibility</p:attrName>
                                        </p:attrNameLst>
                                      </p:cBhvr>
                                      <p:to>
                                        <p:strVal val="visible"/>
                                      </p:to>
                                    </p:set>
                                    <p:animEffect transition="in" filter="fade">
                                      <p:cBhvr>
                                        <p:cTn id="42" dur="2000"/>
                                        <p:tgtEl>
                                          <p:spTgt spid="8">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xEl>
                                              <p:pRg st="3" end="3"/>
                                            </p:txEl>
                                          </p:spTgt>
                                        </p:tgtEl>
                                        <p:attrNameLst>
                                          <p:attrName>style.visibility</p:attrName>
                                        </p:attrNameLst>
                                      </p:cBhvr>
                                      <p:to>
                                        <p:strVal val="visible"/>
                                      </p:to>
                                    </p:set>
                                    <p:animEffect transition="in" filter="fade">
                                      <p:cBhvr>
                                        <p:cTn id="47" dur="2000"/>
                                        <p:tgtEl>
                                          <p:spTgt spid="8">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4" end="4"/>
                                            </p:txEl>
                                          </p:spTgt>
                                        </p:tgtEl>
                                        <p:attrNameLst>
                                          <p:attrName>style.visibility</p:attrName>
                                        </p:attrNameLst>
                                      </p:cBhvr>
                                      <p:to>
                                        <p:strVal val="visible"/>
                                      </p:to>
                                    </p:set>
                                    <p:animEffect transition="in" filter="fade">
                                      <p:cBhvr>
                                        <p:cTn id="52" dur="2000"/>
                                        <p:tgtEl>
                                          <p:spTgt spid="8">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8">
                                            <p:txEl>
                                              <p:pRg st="5" end="5"/>
                                            </p:txEl>
                                          </p:spTgt>
                                        </p:tgtEl>
                                        <p:attrNameLst>
                                          <p:attrName>style.visibility</p:attrName>
                                        </p:attrNameLst>
                                      </p:cBhvr>
                                      <p:to>
                                        <p:strVal val="visible"/>
                                      </p:to>
                                    </p:set>
                                    <p:animEffect transition="in" filter="fade">
                                      <p:cBhvr>
                                        <p:cTn id="57" dur="20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p"/>
      <p:bldP spid="1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59499"/>
            <a:ext cx="6172200" cy="1056117"/>
          </a:xfrm>
        </p:spPr>
        <p:txBody>
          <a:bodyPr>
            <a:normAutofit/>
          </a:bodyPr>
          <a:lstStyle/>
          <a:p>
            <a:r>
              <a:rPr lang="en-US" sz="3200" b="1" dirty="0" smtClean="0">
                <a:solidFill>
                  <a:srgbClr val="0000FF"/>
                </a:solidFill>
              </a:rPr>
              <a:t>Renaissance</a:t>
            </a:r>
            <a:endParaRPr lang="ar-SA" sz="3200" dirty="0">
              <a:solidFill>
                <a:srgbClr val="0000FF"/>
              </a:solidFill>
            </a:endParaRPr>
          </a:p>
        </p:txBody>
      </p:sp>
      <p:sp>
        <p:nvSpPr>
          <p:cNvPr id="6" name="TextBox 5"/>
          <p:cNvSpPr txBox="1"/>
          <p:nvPr/>
        </p:nvSpPr>
        <p:spPr>
          <a:xfrm>
            <a:off x="162018" y="1307638"/>
            <a:ext cx="3483006" cy="3816429"/>
          </a:xfrm>
          <a:prstGeom prst="rect">
            <a:avLst/>
          </a:prstGeom>
          <a:noFill/>
        </p:spPr>
        <p:txBody>
          <a:bodyPr wrap="square" rtlCol="1">
            <a:spAutoFit/>
          </a:bodyPr>
          <a:lstStyle/>
          <a:p>
            <a:pPr algn="just" rtl="0"/>
            <a:r>
              <a:rPr lang="en-US" sz="1500" dirty="0" smtClean="0">
                <a:latin typeface="Times New Roman" pitchFamily="18" charset="0"/>
                <a:cs typeface="Times New Roman" pitchFamily="18" charset="0"/>
              </a:rPr>
              <a:t>The beginnings of what we now describe as ‘Renaissance’ or ‘Early Modern’ English literature precede the accession of Elizabeth I (1558), but Renaissance literary culture only became firmly established in England in the second half of the sixteenth century. Similarly, while the literature produced between 1649 and the Restoration of the Monarchy (1660) could be said to belong to the Renaissance, the unusual historical context in which it was produced marks the Interregnum as a distinctive literary era. This is why this book concentrates on the literature of the late sixteenth and early seventeenth centuries.</a:t>
            </a:r>
          </a:p>
        </p:txBody>
      </p:sp>
      <p:sp>
        <p:nvSpPr>
          <p:cNvPr id="7" name="TextBox 6"/>
          <p:cNvSpPr txBox="1"/>
          <p:nvPr/>
        </p:nvSpPr>
        <p:spPr>
          <a:xfrm>
            <a:off x="242646" y="5916150"/>
            <a:ext cx="3294366" cy="538609"/>
          </a:xfrm>
          <a:prstGeom prst="rect">
            <a:avLst/>
          </a:prstGeom>
          <a:noFill/>
        </p:spPr>
        <p:txBody>
          <a:bodyPr wrap="square" rtlCol="1">
            <a:spAutoFit/>
          </a:bodyPr>
          <a:lstStyle/>
          <a:p>
            <a:pPr indent="22225" algn="just" rtl="0"/>
            <a:r>
              <a:rPr lang="en-US" sz="1450" dirty="0" smtClean="0">
                <a:latin typeface="Times New Roman" pitchFamily="18" charset="0"/>
                <a:cs typeface="Times New Roman" pitchFamily="18" charset="0"/>
              </a:rPr>
              <a:t>Following chapters focus on the major literary genres: drama, poetry and prose.</a:t>
            </a:r>
          </a:p>
        </p:txBody>
      </p:sp>
      <p:sp>
        <p:nvSpPr>
          <p:cNvPr id="9" name="TextBox 8"/>
          <p:cNvSpPr txBox="1"/>
          <p:nvPr/>
        </p:nvSpPr>
        <p:spPr>
          <a:xfrm>
            <a:off x="3753036" y="5877435"/>
            <a:ext cx="2916324" cy="677108"/>
          </a:xfrm>
          <a:prstGeom prst="rect">
            <a:avLst/>
          </a:prstGeom>
          <a:noFill/>
        </p:spPr>
        <p:txBody>
          <a:bodyPr wrap="square" rtlCol="1">
            <a:spAutoFit/>
          </a:bodyPr>
          <a:lstStyle/>
          <a:p>
            <a:pPr algn="just"/>
            <a:r>
              <a:rPr lang="ar-SA" sz="1900" dirty="0" smtClean="0">
                <a:solidFill>
                  <a:srgbClr val="008000"/>
                </a:solidFill>
                <a:cs typeface="DecoType Naskh" pitchFamily="2" charset="-78"/>
              </a:rPr>
              <a:t>الفصول التالية التركيز على الأنواع الأدبية رئيسية هي : الدراما والشعر والنثر.</a:t>
            </a:r>
          </a:p>
        </p:txBody>
      </p:sp>
      <p:sp>
        <p:nvSpPr>
          <p:cNvPr id="10" name="TextBox 9"/>
          <p:cNvSpPr txBox="1"/>
          <p:nvPr/>
        </p:nvSpPr>
        <p:spPr>
          <a:xfrm>
            <a:off x="3861048" y="1339381"/>
            <a:ext cx="2808312" cy="4401205"/>
          </a:xfrm>
          <a:prstGeom prst="rect">
            <a:avLst/>
          </a:prstGeom>
          <a:noFill/>
        </p:spPr>
        <p:txBody>
          <a:bodyPr wrap="square" rtlCol="1">
            <a:spAutoFit/>
          </a:bodyPr>
          <a:lstStyle/>
          <a:p>
            <a:pPr indent="-76200" algn="just">
              <a:buNone/>
            </a:pPr>
            <a:r>
              <a:rPr lang="ar-SA" sz="2000" dirty="0" smtClean="0">
                <a:solidFill>
                  <a:srgbClr val="C00000"/>
                </a:solidFill>
                <a:cs typeface="DecoType Naskh" pitchFamily="2" charset="-78"/>
              </a:rPr>
              <a:t>بدايات ما وصفنا الآن باسم 'النهضة' أو الأدب 'الحديثة المبكرة' الإنجليزية تسبق انضمام إليزابيث الأولى (1558)، ولكن النهضة الثقافة الأدبية فقط </a:t>
            </a:r>
            <a:r>
              <a:rPr lang="ar-SA" sz="2000" dirty="0" err="1" smtClean="0">
                <a:solidFill>
                  <a:srgbClr val="C00000"/>
                </a:solidFill>
                <a:cs typeface="DecoType Naskh" pitchFamily="2" charset="-78"/>
              </a:rPr>
              <a:t>اصبحت</a:t>
            </a:r>
            <a:r>
              <a:rPr lang="ar-SA" sz="2000" dirty="0" smtClean="0">
                <a:solidFill>
                  <a:srgbClr val="C00000"/>
                </a:solidFill>
                <a:cs typeface="DecoType Naskh" pitchFamily="2" charset="-78"/>
              </a:rPr>
              <a:t> </a:t>
            </a:r>
            <a:r>
              <a:rPr lang="ar-SA" sz="2000" dirty="0" err="1" smtClean="0">
                <a:solidFill>
                  <a:srgbClr val="C00000"/>
                </a:solidFill>
                <a:cs typeface="DecoType Naskh" pitchFamily="2" charset="-78"/>
              </a:rPr>
              <a:t>راسخه</a:t>
            </a:r>
            <a:r>
              <a:rPr lang="ar-SA" sz="2000" dirty="0" smtClean="0">
                <a:solidFill>
                  <a:srgbClr val="C00000"/>
                </a:solidFill>
                <a:cs typeface="DecoType Naskh" pitchFamily="2" charset="-78"/>
              </a:rPr>
              <a:t> في انكلترا في النصف الثاني من القرن السادس عشر. وبالمثل، في حين أنتج الأدب بين 1649 واستعادة النظام الملكي (1660) ويمكن أن يقال </a:t>
            </a:r>
            <a:r>
              <a:rPr lang="ar-SA" sz="2000" dirty="0" err="1" smtClean="0">
                <a:solidFill>
                  <a:srgbClr val="C00000"/>
                </a:solidFill>
                <a:cs typeface="DecoType Naskh" pitchFamily="2" charset="-78"/>
              </a:rPr>
              <a:t>انهم</a:t>
            </a:r>
            <a:r>
              <a:rPr lang="ar-SA" sz="2000" dirty="0" smtClean="0">
                <a:solidFill>
                  <a:srgbClr val="C00000"/>
                </a:solidFill>
                <a:cs typeface="DecoType Naskh" pitchFamily="2" charset="-78"/>
              </a:rPr>
              <a:t> ينتمون </a:t>
            </a:r>
            <a:r>
              <a:rPr lang="ar-SA" sz="2000" dirty="0" err="1" smtClean="0">
                <a:solidFill>
                  <a:srgbClr val="C00000"/>
                </a:solidFill>
                <a:cs typeface="DecoType Naskh" pitchFamily="2" charset="-78"/>
              </a:rPr>
              <a:t>الى</a:t>
            </a:r>
            <a:r>
              <a:rPr lang="ar-SA" sz="2000" dirty="0" smtClean="0">
                <a:solidFill>
                  <a:srgbClr val="C00000"/>
                </a:solidFill>
                <a:cs typeface="DecoType Naskh" pitchFamily="2" charset="-78"/>
              </a:rPr>
              <a:t> عصر النهضة ، والسياق التاريخي غير عادية الذي أنتج علامات لخلو كما عهد أدبية مميزة. هذا هو السبب في هذا الكتاب يركز على الأدب في القرنين السادس عشر والسابع عشر في وقت متأخر في وقت مبكر.</a:t>
            </a:r>
          </a:p>
        </p:txBody>
      </p:sp>
      <p:sp>
        <p:nvSpPr>
          <p:cNvPr id="12" name="TextBox 11"/>
          <p:cNvSpPr txBox="1"/>
          <p:nvPr/>
        </p:nvSpPr>
        <p:spPr>
          <a:xfrm>
            <a:off x="890718" y="5340085"/>
            <a:ext cx="2538282" cy="707886"/>
          </a:xfrm>
          <a:prstGeom prst="rect">
            <a:avLst/>
          </a:prstGeom>
          <a:noFill/>
          <a:effectLst>
            <a:innerShdw blurRad="139700">
              <a:prstClr val="black">
                <a:alpha val="99000"/>
              </a:prstClr>
            </a:innerShdw>
          </a:effectLst>
        </p:spPr>
        <p:txBody>
          <a:bodyPr wrap="square" rtlCol="1">
            <a:spAutoFit/>
          </a:bodyPr>
          <a:lstStyle/>
          <a:p>
            <a:pPr algn="ctr"/>
            <a:r>
              <a:rPr lang="ar-SA" sz="2000" dirty="0" smtClean="0">
                <a:solidFill>
                  <a:srgbClr val="990099"/>
                </a:solidFill>
                <a:cs typeface="AL-Hor" pitchFamily="2" charset="-78"/>
              </a:rPr>
              <a:t>مكررة في شريحة سابقة .. ما أدري وش الحكمة..  !!!</a:t>
            </a:r>
            <a:endParaRPr lang="ar-SA" sz="2000" dirty="0">
              <a:solidFill>
                <a:srgbClr val="990099"/>
              </a:solidFill>
              <a:cs typeface="AL-Hor" pitchFamily="2" charset="-78"/>
            </a:endParaRPr>
          </a:p>
        </p:txBody>
      </p:sp>
      <p:sp>
        <p:nvSpPr>
          <p:cNvPr id="14" name="TextBox 13"/>
          <p:cNvSpPr txBox="1"/>
          <p:nvPr/>
        </p:nvSpPr>
        <p:spPr>
          <a:xfrm>
            <a:off x="3699030" y="6921936"/>
            <a:ext cx="2970330" cy="1554272"/>
          </a:xfrm>
          <a:prstGeom prst="rect">
            <a:avLst/>
          </a:prstGeom>
          <a:noFill/>
        </p:spPr>
        <p:txBody>
          <a:bodyPr wrap="square" rtlCol="1">
            <a:spAutoFit/>
          </a:bodyPr>
          <a:lstStyle/>
          <a:p>
            <a:r>
              <a:rPr lang="ar-SA" sz="1900" dirty="0" smtClean="0">
                <a:solidFill>
                  <a:srgbClr val="C00000"/>
                </a:solidFill>
                <a:cs typeface="DecoType Naskh" pitchFamily="2" charset="-78"/>
              </a:rPr>
              <a:t>هذا القرن، مثل العصر الذهبي، أعادت الضوء على الفنون الحرة. . . تحقيق ما تم تكريم بين القدماء، ولكن يكاد يكون منسيا منذ ذلك الحين.</a:t>
            </a:r>
          </a:p>
          <a:p>
            <a:r>
              <a:rPr lang="ar-SA" sz="1900" dirty="0" smtClean="0">
                <a:solidFill>
                  <a:srgbClr val="C00000"/>
                </a:solidFill>
                <a:cs typeface="DecoType Naskh" pitchFamily="2" charset="-78"/>
              </a:rPr>
              <a:t> (</a:t>
            </a:r>
            <a:r>
              <a:rPr lang="en-US" sz="1900" dirty="0" err="1" smtClean="0">
                <a:solidFill>
                  <a:srgbClr val="C00000"/>
                </a:solidFill>
                <a:cs typeface="DecoType Naskh" pitchFamily="2" charset="-78"/>
              </a:rPr>
              <a:t>Marsilio</a:t>
            </a:r>
            <a:r>
              <a:rPr lang="en-US" sz="1900" dirty="0" smtClean="0">
                <a:solidFill>
                  <a:srgbClr val="C00000"/>
                </a:solidFill>
                <a:cs typeface="DecoType Naskh" pitchFamily="2" charset="-78"/>
              </a:rPr>
              <a:t> </a:t>
            </a:r>
            <a:r>
              <a:rPr lang="en-US" sz="1900" dirty="0" err="1" smtClean="0">
                <a:solidFill>
                  <a:srgbClr val="C00000"/>
                </a:solidFill>
                <a:cs typeface="DecoType Naskh" pitchFamily="2" charset="-78"/>
              </a:rPr>
              <a:t>Ficino</a:t>
            </a:r>
            <a:r>
              <a:rPr lang="en-US" sz="1900" dirty="0" smtClean="0">
                <a:solidFill>
                  <a:srgbClr val="C00000"/>
                </a:solidFill>
                <a:cs typeface="DecoType Naskh" pitchFamily="2" charset="-78"/>
              </a:rPr>
              <a:t>، 1482)</a:t>
            </a:r>
          </a:p>
        </p:txBody>
      </p:sp>
      <p:sp>
        <p:nvSpPr>
          <p:cNvPr id="16" name="TextBox 15"/>
          <p:cNvSpPr txBox="1"/>
          <p:nvPr/>
        </p:nvSpPr>
        <p:spPr>
          <a:xfrm>
            <a:off x="245761" y="6972267"/>
            <a:ext cx="3291251" cy="1169551"/>
          </a:xfrm>
          <a:prstGeom prst="rect">
            <a:avLst/>
          </a:prstGeom>
          <a:noFill/>
        </p:spPr>
        <p:txBody>
          <a:bodyPr wrap="square" rtlCol="1">
            <a:spAutoFit/>
          </a:bodyPr>
          <a:lstStyle/>
          <a:p>
            <a:pPr indent="22225" algn="just" rtl="0">
              <a:buNone/>
            </a:pPr>
            <a:r>
              <a:rPr lang="en-US" sz="1400" dirty="0" smtClean="0">
                <a:latin typeface="Times New Roman" pitchFamily="18" charset="0"/>
                <a:cs typeface="Times New Roman" pitchFamily="18" charset="0"/>
              </a:rPr>
              <a:t>This century, like a golden age, has restored to light the liberal arts . . . achieving what had been </a:t>
            </a:r>
            <a:r>
              <a:rPr lang="en-US" sz="1400" dirty="0" err="1" smtClean="0">
                <a:latin typeface="Times New Roman" pitchFamily="18" charset="0"/>
                <a:cs typeface="Times New Roman" pitchFamily="18" charset="0"/>
              </a:rPr>
              <a:t>honoured</a:t>
            </a:r>
            <a:r>
              <a:rPr lang="en-US" sz="1400" dirty="0" smtClean="0">
                <a:latin typeface="Times New Roman" pitchFamily="18" charset="0"/>
                <a:cs typeface="Times New Roman" pitchFamily="18" charset="0"/>
              </a:rPr>
              <a:t> among the ancients, but almost forgotten since</a:t>
            </a:r>
          </a:p>
          <a:p>
            <a:pPr indent="22225" algn="just" rtl="0">
              <a:buNone/>
            </a:pP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Marsilio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Ficino</a:t>
            </a:r>
            <a:r>
              <a:rPr lang="en-US" sz="1400" dirty="0" smtClean="0">
                <a:latin typeface="Times New Roman" pitchFamily="18" charset="0"/>
                <a:cs typeface="Times New Roman" pitchFamily="18" charset="0"/>
              </a:rPr>
              <a:t>, 1482)</a:t>
            </a:r>
          </a:p>
        </p:txBody>
      </p:sp>
      <p:cxnSp>
        <p:nvCxnSpPr>
          <p:cNvPr id="18" name="Straight Arrow Connector 17"/>
          <p:cNvCxnSpPr/>
          <p:nvPr/>
        </p:nvCxnSpPr>
        <p:spPr>
          <a:xfrm rot="5400000" flipH="1" flipV="1">
            <a:off x="2546075" y="4956274"/>
            <a:ext cx="577123" cy="5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3429000" y="5052054"/>
            <a:ext cx="972108" cy="4800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checkerboard(across)">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mph" presetSubtype="2" fill="hold" nodeType="clickEffect">
                                  <p:stCondLst>
                                    <p:cond delay="0"/>
                                  </p:stCondLst>
                                  <p:childTnLst>
                                    <p:animClr clrSpc="rgb">
                                      <p:cBhvr>
                                        <p:cTn id="31" dur="2000" fill="hold"/>
                                        <p:tgtEl>
                                          <p:spTgt spid="12"/>
                                        </p:tgtEl>
                                        <p:attrNameLst>
                                          <p:attrName>fillcolor</p:attrName>
                                        </p:attrNameLst>
                                      </p:cBhvr>
                                      <p:to>
                                        <a:srgbClr val="FFFF99"/>
                                      </p:to>
                                    </p:animClr>
                                    <p:set>
                                      <p:cBhvr>
                                        <p:cTn id="32" dur="2000" fill="hold"/>
                                        <p:tgtEl>
                                          <p:spTgt spid="12"/>
                                        </p:tgtEl>
                                        <p:attrNameLst>
                                          <p:attrName>fill.type</p:attrName>
                                        </p:attrNameLst>
                                      </p:cBhvr>
                                      <p:to>
                                        <p:strVal val="solid"/>
                                      </p:to>
                                    </p:set>
                                    <p:set>
                                      <p:cBhvr>
                                        <p:cTn id="33" dur="2000" fill="hold"/>
                                        <p:tgtEl>
                                          <p:spTgt spid="12"/>
                                        </p:tgtEl>
                                        <p:attrNameLst>
                                          <p:attrName>fill.on</p:attrName>
                                        </p:attrNameLst>
                                      </p:cBhvr>
                                      <p:to>
                                        <p:strVal val="true"/>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7">
                                            <p:txEl>
                                              <p:pRg st="0" end="0"/>
                                            </p:txEl>
                                          </p:spTgt>
                                        </p:tgtEl>
                                        <p:attrNameLst>
                                          <p:attrName>style.visibility</p:attrName>
                                        </p:attrNameLst>
                                      </p:cBhvr>
                                      <p:to>
                                        <p:strVal val="visible"/>
                                      </p:to>
                                    </p:set>
                                    <p:animEffect transition="in" filter="fade">
                                      <p:cBhvr>
                                        <p:cTn id="38" dur="2000"/>
                                        <p:tgtEl>
                                          <p:spTgt spid="7">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animEffect transition="in" filter="fade">
                                      <p:cBhvr>
                                        <p:cTn id="43" dur="2000"/>
                                        <p:tgtEl>
                                          <p:spTgt spid="9">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6">
                                            <p:txEl>
                                              <p:pRg st="0" end="0"/>
                                            </p:txEl>
                                          </p:spTgt>
                                        </p:tgtEl>
                                        <p:attrNameLst>
                                          <p:attrName>style.visibility</p:attrName>
                                        </p:attrNameLst>
                                      </p:cBhvr>
                                      <p:to>
                                        <p:strVal val="visible"/>
                                      </p:to>
                                    </p:set>
                                    <p:animEffect transition="in" filter="fade">
                                      <p:cBhvr>
                                        <p:cTn id="48" dur="2000"/>
                                        <p:tgtEl>
                                          <p:spTgt spid="16">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6">
                                            <p:txEl>
                                              <p:pRg st="1" end="1"/>
                                            </p:txEl>
                                          </p:spTgt>
                                        </p:tgtEl>
                                        <p:attrNameLst>
                                          <p:attrName>style.visibility</p:attrName>
                                        </p:attrNameLst>
                                      </p:cBhvr>
                                      <p:to>
                                        <p:strVal val="visible"/>
                                      </p:to>
                                    </p:set>
                                    <p:animEffect transition="in" filter="fade">
                                      <p:cBhvr>
                                        <p:cTn id="53" dur="2000"/>
                                        <p:tgtEl>
                                          <p:spTgt spid="16">
                                            <p:txEl>
                                              <p:pRg st="1" end="1"/>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4">
                                            <p:txEl>
                                              <p:pRg st="0" end="0"/>
                                            </p:txEl>
                                          </p:spTgt>
                                        </p:tgtEl>
                                        <p:attrNameLst>
                                          <p:attrName>style.visibility</p:attrName>
                                        </p:attrNameLst>
                                      </p:cBhvr>
                                      <p:to>
                                        <p:strVal val="visible"/>
                                      </p:to>
                                    </p:set>
                                    <p:animEffect transition="in" filter="fade">
                                      <p:cBhvr>
                                        <p:cTn id="58" dur="2000"/>
                                        <p:tgtEl>
                                          <p:spTgt spid="14">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4">
                                            <p:txEl>
                                              <p:pRg st="1" end="1"/>
                                            </p:txEl>
                                          </p:spTgt>
                                        </p:tgtEl>
                                        <p:attrNameLst>
                                          <p:attrName>style.visibility</p:attrName>
                                        </p:attrNameLst>
                                      </p:cBhvr>
                                      <p:to>
                                        <p:strVal val="visible"/>
                                      </p:to>
                                    </p:set>
                                    <p:animEffect transition="in" filter="fade">
                                      <p:cBhvr>
                                        <p:cTn id="63" dur="2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P spid="12" grpId="0"/>
      <p:bldP spid="14" grpId="0" build="p"/>
      <p:bldP spid="1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59499"/>
            <a:ext cx="6218448" cy="1536171"/>
          </a:xfrm>
        </p:spPr>
        <p:txBody>
          <a:bodyPr>
            <a:normAutofit/>
          </a:bodyPr>
          <a:lstStyle/>
          <a:p>
            <a:r>
              <a:rPr lang="en-US" sz="2000" b="1" dirty="0" smtClean="0">
                <a:solidFill>
                  <a:schemeClr val="tx2"/>
                </a:solidFill>
              </a:rPr>
              <a:t>THE HISTORICAL CONTEXT:</a:t>
            </a:r>
            <a:br>
              <a:rPr lang="en-US" sz="2000" b="1" dirty="0" smtClean="0">
                <a:solidFill>
                  <a:schemeClr val="tx2"/>
                </a:solidFill>
              </a:rPr>
            </a:br>
            <a:r>
              <a:rPr lang="ar-SA" sz="2000" b="1" dirty="0" smtClean="0">
                <a:solidFill>
                  <a:schemeClr val="tx2"/>
                </a:solidFill>
              </a:rPr>
              <a:t>السياق التاريخي:</a:t>
            </a:r>
            <a:endParaRPr lang="en-US" sz="2000" b="1" dirty="0" smtClean="0">
              <a:solidFill>
                <a:schemeClr val="tx2"/>
              </a:solidFill>
            </a:endParaRPr>
          </a:p>
        </p:txBody>
      </p:sp>
      <p:sp>
        <p:nvSpPr>
          <p:cNvPr id="6" name="TextBox 5"/>
          <p:cNvSpPr txBox="1"/>
          <p:nvPr/>
        </p:nvSpPr>
        <p:spPr>
          <a:xfrm>
            <a:off x="162018" y="1403648"/>
            <a:ext cx="3320988" cy="2631490"/>
          </a:xfrm>
          <a:prstGeom prst="rect">
            <a:avLst/>
          </a:prstGeom>
          <a:noFill/>
        </p:spPr>
        <p:txBody>
          <a:bodyPr wrap="square" rtlCol="1">
            <a:spAutoFit/>
          </a:bodyPr>
          <a:lstStyle/>
          <a:p>
            <a:pPr algn="just" rtl="0"/>
            <a:r>
              <a:rPr lang="en-US" sz="1500" dirty="0" smtClean="0">
                <a:latin typeface="Times New Roman" pitchFamily="18" charset="0"/>
                <a:cs typeface="Times New Roman" pitchFamily="18" charset="0"/>
              </a:rPr>
              <a:t>The ‘Renaissance’ (meaning ‘rebirth’) describes the movement which saw renewed European interest in classical culture between the late fourteenth and mid-seventeenth centuries. Having initially sought to emulate the achievements of the Greek and Roman empires, Renaissance scholars and artists later sought to out-do their ancient predecessors, and therefore engaged in fresh intellectual and artistic exploration.</a:t>
            </a:r>
          </a:p>
        </p:txBody>
      </p:sp>
      <p:sp>
        <p:nvSpPr>
          <p:cNvPr id="7" name="TextBox 6"/>
          <p:cNvSpPr txBox="1"/>
          <p:nvPr/>
        </p:nvSpPr>
        <p:spPr>
          <a:xfrm>
            <a:off x="188640" y="4572000"/>
            <a:ext cx="3294366" cy="2169825"/>
          </a:xfrm>
          <a:prstGeom prst="rect">
            <a:avLst/>
          </a:prstGeom>
          <a:noFill/>
        </p:spPr>
        <p:txBody>
          <a:bodyPr wrap="square" rtlCol="1">
            <a:spAutoFit/>
          </a:bodyPr>
          <a:lstStyle/>
          <a:p>
            <a:pPr algn="just" rtl="0"/>
            <a:r>
              <a:rPr lang="en-US" sz="1500" dirty="0" smtClean="0">
                <a:latin typeface="Times New Roman" pitchFamily="18" charset="0"/>
                <a:cs typeface="Times New Roman" pitchFamily="18" charset="0"/>
              </a:rPr>
              <a:t>The origins of the ‘Renaissance’ have been hotly debated but most scholars agree that it originated in late fourteenth-century Italy, where it was fostered by a new generation of humanist scholars. Its influence was gradually felt all across Europe, reaching England by the early sixteenth century</a:t>
            </a:r>
            <a:r>
              <a:rPr lang="en-US" sz="1500" b="1" dirty="0" smtClean="0">
                <a:latin typeface="Times New Roman" pitchFamily="18" charset="0"/>
                <a:cs typeface="Times New Roman" pitchFamily="18" charset="0"/>
              </a:rPr>
              <a:t>.</a:t>
            </a:r>
          </a:p>
        </p:txBody>
      </p:sp>
      <p:sp>
        <p:nvSpPr>
          <p:cNvPr id="8" name="TextBox 7"/>
          <p:cNvSpPr txBox="1"/>
          <p:nvPr/>
        </p:nvSpPr>
        <p:spPr>
          <a:xfrm>
            <a:off x="3753036" y="6724107"/>
            <a:ext cx="2970330" cy="2139047"/>
          </a:xfrm>
          <a:prstGeom prst="rect">
            <a:avLst/>
          </a:prstGeom>
          <a:noFill/>
        </p:spPr>
        <p:txBody>
          <a:bodyPr wrap="square" rtlCol="1">
            <a:spAutoFit/>
          </a:bodyPr>
          <a:lstStyle/>
          <a:p>
            <a:r>
              <a:rPr lang="ar-SA" sz="1900" dirty="0" smtClean="0">
                <a:solidFill>
                  <a:srgbClr val="C00000"/>
                </a:solidFill>
                <a:cs typeface="DecoType Naskh" pitchFamily="2" charset="-78"/>
              </a:rPr>
              <a:t>استخدم لأول مرة 'النهضة‘ بالتحديد (أو </a:t>
            </a:r>
            <a:r>
              <a:rPr lang="en-US" sz="1900" dirty="0" err="1" smtClean="0">
                <a:solidFill>
                  <a:srgbClr val="C00000"/>
                </a:solidFill>
                <a:cs typeface="DecoType Naskh" pitchFamily="2" charset="-78"/>
              </a:rPr>
              <a:t>rinascita</a:t>
            </a:r>
            <a:r>
              <a:rPr lang="en-US" sz="1900" dirty="0" smtClean="0">
                <a:solidFill>
                  <a:srgbClr val="C00000"/>
                </a:solidFill>
                <a:cs typeface="DecoType Naskh" pitchFamily="2" charset="-78"/>
              </a:rPr>
              <a:t>) </a:t>
            </a:r>
            <a:r>
              <a:rPr lang="ar-SA" sz="1900" dirty="0" smtClean="0">
                <a:solidFill>
                  <a:srgbClr val="C00000"/>
                </a:solidFill>
                <a:cs typeface="DecoType Naskh" pitchFamily="2" charset="-78"/>
              </a:rPr>
              <a:t>من قبل مؤرخ الفن الايطالي </a:t>
            </a:r>
            <a:r>
              <a:rPr lang="ar-SA" sz="1900" dirty="0" err="1" smtClean="0">
                <a:solidFill>
                  <a:srgbClr val="C00000"/>
                </a:solidFill>
                <a:cs typeface="DecoType Naskh" pitchFamily="2" charset="-78"/>
              </a:rPr>
              <a:t>جورجيو</a:t>
            </a:r>
            <a:r>
              <a:rPr lang="ar-SA" sz="1900" dirty="0" smtClean="0">
                <a:solidFill>
                  <a:srgbClr val="C00000"/>
                </a:solidFill>
                <a:cs typeface="DecoType Naskh" pitchFamily="2" charset="-78"/>
              </a:rPr>
              <a:t> </a:t>
            </a:r>
            <a:r>
              <a:rPr lang="ar-SA" sz="1900" dirty="0" err="1" smtClean="0">
                <a:solidFill>
                  <a:srgbClr val="C00000"/>
                </a:solidFill>
                <a:cs typeface="DecoType Naskh" pitchFamily="2" charset="-78"/>
              </a:rPr>
              <a:t>فاساري</a:t>
            </a:r>
            <a:r>
              <a:rPr lang="ar-SA" sz="1900" dirty="0" smtClean="0">
                <a:solidFill>
                  <a:srgbClr val="C00000"/>
                </a:solidFill>
                <a:cs typeface="DecoType Naskh" pitchFamily="2" charset="-78"/>
              </a:rPr>
              <a:t> في حياة له من أكثر الرسامين البارزين (1550) لوصف إنجازات الفنانين الأخيرة؛ ويرى الانجازات أنها تدل على انتعاش في مجال الفنون بعد فترة طويلة من الاضمحلال.</a:t>
            </a:r>
          </a:p>
        </p:txBody>
      </p:sp>
      <p:sp>
        <p:nvSpPr>
          <p:cNvPr id="9" name="TextBox 8"/>
          <p:cNvSpPr txBox="1"/>
          <p:nvPr/>
        </p:nvSpPr>
        <p:spPr>
          <a:xfrm>
            <a:off x="3699030" y="4572000"/>
            <a:ext cx="3024336" cy="2139047"/>
          </a:xfrm>
          <a:prstGeom prst="rect">
            <a:avLst/>
          </a:prstGeom>
          <a:noFill/>
        </p:spPr>
        <p:txBody>
          <a:bodyPr wrap="square" rtlCol="1">
            <a:spAutoFit/>
          </a:bodyPr>
          <a:lstStyle/>
          <a:p>
            <a:pPr algn="just"/>
            <a:r>
              <a:rPr lang="ar-SA" sz="1900" dirty="0" smtClean="0">
                <a:solidFill>
                  <a:srgbClr val="008000"/>
                </a:solidFill>
                <a:cs typeface="DecoType Naskh" pitchFamily="2" charset="-78"/>
              </a:rPr>
              <a:t>تم نقاش ساخن  عن ” أصول 'النهضة' ولكن معظم العلماء متفقون على انه نشأ في أواخر القرن الرابع عشر إيطاليا، حيث عززت من قبل جيل جديد من علماء الإنسانية. وامتد نفوذها  تدريجيا في جميع أنحاء أوروبا، حيث بلغت انكلترا من قبل أوائل القرن السادس عشر.</a:t>
            </a:r>
          </a:p>
        </p:txBody>
      </p:sp>
      <p:sp>
        <p:nvSpPr>
          <p:cNvPr id="10" name="TextBox 9"/>
          <p:cNvSpPr txBox="1"/>
          <p:nvPr/>
        </p:nvSpPr>
        <p:spPr>
          <a:xfrm>
            <a:off x="3645024" y="1384287"/>
            <a:ext cx="3132348" cy="2862322"/>
          </a:xfrm>
          <a:prstGeom prst="rect">
            <a:avLst/>
          </a:prstGeom>
          <a:noFill/>
        </p:spPr>
        <p:txBody>
          <a:bodyPr wrap="square" rtlCol="1">
            <a:spAutoFit/>
          </a:bodyPr>
          <a:lstStyle/>
          <a:p>
            <a:pPr algn="just"/>
            <a:r>
              <a:rPr lang="ar-SA" sz="2000" dirty="0" smtClean="0">
                <a:solidFill>
                  <a:srgbClr val="C00000"/>
                </a:solidFill>
                <a:cs typeface="DecoType Naskh" pitchFamily="2" charset="-78"/>
              </a:rPr>
              <a:t>عصر النهضة '(معنى  'نهضة') يصف الحركة التي شهدت تجدد الاهتمام الأوروبي في الثقافة الكلاسيكية بين القرنين الرابع عشر وأواخر منتصف السابع عشر. وقد سعى في البداية لمحاكاة إنجازات </a:t>
            </a:r>
            <a:r>
              <a:rPr lang="ar-SA" sz="2000" dirty="0" err="1" smtClean="0">
                <a:solidFill>
                  <a:srgbClr val="C00000"/>
                </a:solidFill>
                <a:cs typeface="DecoType Naskh" pitchFamily="2" charset="-78"/>
              </a:rPr>
              <a:t>الامبراطوريات</a:t>
            </a:r>
            <a:r>
              <a:rPr lang="ar-SA" sz="2000" dirty="0" smtClean="0">
                <a:solidFill>
                  <a:srgbClr val="C00000"/>
                </a:solidFill>
                <a:cs typeface="DecoType Naskh" pitchFamily="2" charset="-78"/>
              </a:rPr>
              <a:t> اليونانية والرومانية، وعلماء عصر النهضة والفنانين سعت في وقت لاحق إلى خارج تفعل أسلافهم القديمة ، وتشارك بالتالي في استكشافات فكرية وفنية جديدة.</a:t>
            </a:r>
          </a:p>
        </p:txBody>
      </p:sp>
      <p:sp>
        <p:nvSpPr>
          <p:cNvPr id="11" name="TextBox 10"/>
          <p:cNvSpPr txBox="1"/>
          <p:nvPr/>
        </p:nvSpPr>
        <p:spPr>
          <a:xfrm>
            <a:off x="188640" y="6876256"/>
            <a:ext cx="3291251" cy="1969771"/>
          </a:xfrm>
          <a:prstGeom prst="rect">
            <a:avLst/>
          </a:prstGeom>
          <a:noFill/>
        </p:spPr>
        <p:txBody>
          <a:bodyPr wrap="square" rtlCol="1">
            <a:spAutoFit/>
          </a:bodyPr>
          <a:lstStyle/>
          <a:p>
            <a:pPr algn="just" rtl="0" fontAlgn="auto">
              <a:spcAft>
                <a:spcPts val="0"/>
              </a:spcAft>
              <a:buClr>
                <a:schemeClr val="accent3"/>
              </a:buClr>
              <a:defRPr/>
            </a:pPr>
            <a:r>
              <a:rPr lang="en-US" sz="1500" dirty="0" smtClean="0">
                <a:latin typeface="Times New Roman" pitchFamily="18" charset="0"/>
                <a:cs typeface="Times New Roman" pitchFamily="18" charset="0"/>
              </a:rPr>
              <a:t>The specific term ‘Renaissance’ (or </a:t>
            </a:r>
            <a:r>
              <a:rPr lang="en-US" sz="1500" dirty="0" err="1" smtClean="0">
                <a:latin typeface="Times New Roman" pitchFamily="18" charset="0"/>
                <a:cs typeface="Times New Roman" pitchFamily="18" charset="0"/>
              </a:rPr>
              <a:t>rinascita</a:t>
            </a:r>
            <a:r>
              <a:rPr lang="en-US" sz="1500" dirty="0" smtClean="0">
                <a:latin typeface="Times New Roman" pitchFamily="18" charset="0"/>
                <a:cs typeface="Times New Roman" pitchFamily="18" charset="0"/>
              </a:rPr>
              <a:t>) was first used by Italian art historian Giorgio Vasari in his Lives of the Most Eminent Painters(1550) to describe the achievements of recent artists; achievements he saw as marking a revival in the arts, after a period of long decay</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p"/>
      <p:bldP spid="1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53773" y="923595"/>
            <a:ext cx="3021221" cy="1969771"/>
          </a:xfrm>
          <a:prstGeom prst="rect">
            <a:avLst/>
          </a:prstGeom>
          <a:noFill/>
        </p:spPr>
        <p:txBody>
          <a:bodyPr wrap="square" rtlCol="1">
            <a:spAutoFit/>
          </a:bodyPr>
          <a:lstStyle/>
          <a:p>
            <a:pPr algn="just" rtl="0" fontAlgn="auto">
              <a:spcAft>
                <a:spcPts val="0"/>
              </a:spcAft>
              <a:buClr>
                <a:schemeClr val="accent3"/>
              </a:buClr>
              <a:defRPr/>
            </a:pPr>
            <a:r>
              <a:rPr lang="en-US" sz="1500" dirty="0" smtClean="0">
                <a:latin typeface="Times New Roman" pitchFamily="18" charset="0"/>
                <a:cs typeface="Times New Roman" pitchFamily="18" charset="0"/>
              </a:rPr>
              <a:t>following the fall of the Roman Empire. Not until the nineteenth century was the term used more broadly to describe the period and culture of early modern Europe (1500–1700); and only in the twentieth century did the term come to be a standard label for the era.</a:t>
            </a:r>
          </a:p>
        </p:txBody>
      </p:sp>
      <p:sp>
        <p:nvSpPr>
          <p:cNvPr id="7" name="TextBox 6"/>
          <p:cNvSpPr txBox="1"/>
          <p:nvPr/>
        </p:nvSpPr>
        <p:spPr>
          <a:xfrm>
            <a:off x="296652" y="3035830"/>
            <a:ext cx="3080460" cy="1477328"/>
          </a:xfrm>
          <a:prstGeom prst="rect">
            <a:avLst/>
          </a:prstGeom>
          <a:noFill/>
        </p:spPr>
        <p:txBody>
          <a:bodyPr wrap="square" rtlCol="1">
            <a:spAutoFit/>
          </a:bodyPr>
          <a:lstStyle/>
          <a:p>
            <a:pPr indent="22225" algn="just" rtl="0"/>
            <a:r>
              <a:rPr lang="en-US" sz="1500" dirty="0" smtClean="0">
                <a:latin typeface="Times New Roman" pitchFamily="18" charset="0"/>
                <a:cs typeface="Times New Roman" pitchFamily="18" charset="0"/>
              </a:rPr>
              <a:t>Some modern scholars have questioned the use of the term ‘Renaissance’, arguing that it overstates </a:t>
            </a:r>
            <a:r>
              <a:rPr lang="en-US" sz="1500" u="sng" dirty="0" smtClean="0">
                <a:latin typeface="Times New Roman" pitchFamily="18" charset="0"/>
                <a:cs typeface="Times New Roman" pitchFamily="18" charset="0"/>
              </a:rPr>
              <a:t>the break with the past and downplays Medieval knowledge of classical learning</a:t>
            </a:r>
            <a:r>
              <a:rPr lang="en-US" sz="1500" dirty="0" smtClean="0">
                <a:latin typeface="Times New Roman" pitchFamily="18" charset="0"/>
                <a:cs typeface="Times New Roman" pitchFamily="18" charset="0"/>
              </a:rPr>
              <a:t>.</a:t>
            </a:r>
          </a:p>
        </p:txBody>
      </p:sp>
      <p:sp>
        <p:nvSpPr>
          <p:cNvPr id="8" name="TextBox 7"/>
          <p:cNvSpPr txBox="1"/>
          <p:nvPr/>
        </p:nvSpPr>
        <p:spPr>
          <a:xfrm>
            <a:off x="3645024" y="4764022"/>
            <a:ext cx="3024336" cy="3816429"/>
          </a:xfrm>
          <a:prstGeom prst="rect">
            <a:avLst/>
          </a:prstGeom>
          <a:noFill/>
        </p:spPr>
        <p:txBody>
          <a:bodyPr wrap="square" rtlCol="1">
            <a:spAutoFit/>
          </a:bodyPr>
          <a:lstStyle/>
          <a:p>
            <a:pPr indent="-76200" algn="just"/>
            <a:r>
              <a:rPr lang="ar-SA" dirty="0" smtClean="0">
                <a:solidFill>
                  <a:srgbClr val="008000"/>
                </a:solidFill>
                <a:cs typeface="DecoType Naskh" pitchFamily="2" charset="-78"/>
              </a:rPr>
              <a:t>مثل هؤلاء العلماء يفضلون في كثير من الأحيان لوصف الفترة على النحو '</a:t>
            </a:r>
            <a:r>
              <a:rPr lang="ar-SA" u="sng" dirty="0" smtClean="0">
                <a:solidFill>
                  <a:srgbClr val="008000"/>
                </a:solidFill>
                <a:cs typeface="DecoType Naskh" pitchFamily="2" charset="-78"/>
              </a:rPr>
              <a:t>الحداثة المبكرة</a:t>
            </a:r>
            <a:r>
              <a:rPr lang="ar-SA" dirty="0" smtClean="0">
                <a:solidFill>
                  <a:srgbClr val="008000"/>
                </a:solidFill>
                <a:cs typeface="DecoType Naskh" pitchFamily="2" charset="-78"/>
              </a:rPr>
              <a:t> '، ولكن هذه التسمية لها عيوبها، أيضا، </a:t>
            </a:r>
            <a:r>
              <a:rPr lang="ar-SA" u="sng" dirty="0" smtClean="0">
                <a:solidFill>
                  <a:srgbClr val="008000"/>
                </a:solidFill>
                <a:cs typeface="DecoType Naskh" pitchFamily="2" charset="-78"/>
              </a:rPr>
              <a:t>التأكيد المبالغ يحتمل أن أوجه التشابه بين النهضة والثقافة الحديثة</a:t>
            </a:r>
            <a:r>
              <a:rPr lang="ar-SA" dirty="0" smtClean="0">
                <a:solidFill>
                  <a:srgbClr val="008000"/>
                </a:solidFill>
                <a:cs typeface="DecoType Naskh" pitchFamily="2" charset="-78"/>
              </a:rPr>
              <a:t>. ويحظي 'النهضة' المصطلح الأكثر تقليدية للحصول على اللقب من هذا الدليل،</a:t>
            </a:r>
          </a:p>
          <a:p>
            <a:pPr indent="-76200" algn="just"/>
            <a:r>
              <a:rPr lang="ar-SA" dirty="0" smtClean="0">
                <a:solidFill>
                  <a:srgbClr val="008000"/>
                </a:solidFill>
                <a:cs typeface="DecoType Naskh" pitchFamily="2" charset="-78"/>
              </a:rPr>
              <a:t> ولكن يبدو جنبا إلى جنب مع الحداثة المبكرة' العبارة في النص. وعلى الرغم من أن </a:t>
            </a:r>
            <a:r>
              <a:rPr lang="ar-SA" dirty="0" err="1" smtClean="0">
                <a:solidFill>
                  <a:srgbClr val="008000"/>
                </a:solidFill>
                <a:cs typeface="DecoType Naskh" pitchFamily="2" charset="-78"/>
              </a:rPr>
              <a:t>اليزابيثي</a:t>
            </a:r>
            <a:r>
              <a:rPr lang="ar-SA" dirty="0" smtClean="0">
                <a:solidFill>
                  <a:srgbClr val="008000"/>
                </a:solidFill>
                <a:cs typeface="DecoType Naskh" pitchFamily="2" charset="-78"/>
              </a:rPr>
              <a:t> ستيوارت الكتاب لا يشير إلى عصرهم باسم 'النهضة' وكان مفهوم، ويسلط الضوء على حقيقة أنه كان عصر التطورات الجديدة في المعارف الأوروبية، على غرار تلك التي ترتبط مع الحضارات الكلاسيكية العظيمة.</a:t>
            </a:r>
          </a:p>
        </p:txBody>
      </p:sp>
      <p:sp>
        <p:nvSpPr>
          <p:cNvPr id="9" name="TextBox 8"/>
          <p:cNvSpPr txBox="1"/>
          <p:nvPr/>
        </p:nvSpPr>
        <p:spPr>
          <a:xfrm>
            <a:off x="3861048" y="3035830"/>
            <a:ext cx="2754306" cy="1354217"/>
          </a:xfrm>
          <a:prstGeom prst="rect">
            <a:avLst/>
          </a:prstGeom>
          <a:noFill/>
        </p:spPr>
        <p:txBody>
          <a:bodyPr wrap="square" rtlCol="1">
            <a:spAutoFit/>
          </a:bodyPr>
          <a:lstStyle/>
          <a:p>
            <a:pPr indent="-76200" algn="just"/>
            <a:r>
              <a:rPr lang="ar-SA" sz="2000" dirty="0" smtClean="0">
                <a:solidFill>
                  <a:srgbClr val="C00000"/>
                </a:solidFill>
                <a:cs typeface="DecoType Naskh" pitchFamily="2" charset="-78"/>
              </a:rPr>
              <a:t>شكك بعض علماء الحداثة في استخدام مصطلح 'النهضة'، بحجة أنه </a:t>
            </a:r>
            <a:r>
              <a:rPr lang="ar-SA" sz="2000" u="sng" dirty="0" smtClean="0">
                <a:solidFill>
                  <a:srgbClr val="C00000"/>
                </a:solidFill>
                <a:cs typeface="DecoType Naskh" pitchFamily="2" charset="-78"/>
              </a:rPr>
              <a:t>يبالغ في تغير المعرفة في العصور الوسطى الماضية ويقلل من تعليم الكلاسيكية.</a:t>
            </a:r>
          </a:p>
        </p:txBody>
      </p:sp>
      <p:sp>
        <p:nvSpPr>
          <p:cNvPr id="10" name="TextBox 9"/>
          <p:cNvSpPr txBox="1"/>
          <p:nvPr/>
        </p:nvSpPr>
        <p:spPr>
          <a:xfrm>
            <a:off x="3699030" y="983213"/>
            <a:ext cx="2808312" cy="1631216"/>
          </a:xfrm>
          <a:prstGeom prst="rect">
            <a:avLst/>
          </a:prstGeom>
          <a:noFill/>
        </p:spPr>
        <p:txBody>
          <a:bodyPr wrap="square" rtlCol="1">
            <a:spAutoFit/>
          </a:bodyPr>
          <a:lstStyle/>
          <a:p>
            <a:pPr indent="-76200" algn="just"/>
            <a:r>
              <a:rPr lang="ar-SA" sz="2000" dirty="0" smtClean="0">
                <a:solidFill>
                  <a:srgbClr val="008000"/>
                </a:solidFill>
                <a:cs typeface="DecoType Naskh" pitchFamily="2" charset="-78"/>
              </a:rPr>
              <a:t>بعد سقوط </a:t>
            </a:r>
            <a:r>
              <a:rPr lang="ar-SA" sz="2000" dirty="0" err="1" smtClean="0">
                <a:solidFill>
                  <a:srgbClr val="008000"/>
                </a:solidFill>
                <a:cs typeface="DecoType Naskh" pitchFamily="2" charset="-78"/>
              </a:rPr>
              <a:t>الامبراطورية</a:t>
            </a:r>
            <a:r>
              <a:rPr lang="ar-SA" sz="2000" dirty="0" smtClean="0">
                <a:solidFill>
                  <a:srgbClr val="008000"/>
                </a:solidFill>
                <a:cs typeface="DecoType Naskh" pitchFamily="2" charset="-78"/>
              </a:rPr>
              <a:t> الرومانية. وليس حتى القرن التاسع عشر كانت تصف الفترة </a:t>
            </a:r>
            <a:r>
              <a:rPr lang="ar-SA" sz="2000" dirty="0" err="1" smtClean="0">
                <a:solidFill>
                  <a:srgbClr val="008000"/>
                </a:solidFill>
                <a:cs typeface="DecoType Naskh" pitchFamily="2" charset="-78"/>
              </a:rPr>
              <a:t>والثقاقة</a:t>
            </a:r>
            <a:r>
              <a:rPr lang="ar-SA" sz="2000" dirty="0" smtClean="0">
                <a:solidFill>
                  <a:srgbClr val="008000"/>
                </a:solidFill>
                <a:cs typeface="DecoType Naskh" pitchFamily="2" charset="-78"/>
              </a:rPr>
              <a:t> المبكرة لأوروبا الحديثة (1500-1700)، فقط في القرن العشرين جاءت تسمية موحدة لتلك الحقبة.</a:t>
            </a:r>
          </a:p>
        </p:txBody>
      </p:sp>
      <p:sp>
        <p:nvSpPr>
          <p:cNvPr id="11" name="TextBox 10"/>
          <p:cNvSpPr txBox="1"/>
          <p:nvPr/>
        </p:nvSpPr>
        <p:spPr>
          <a:xfrm>
            <a:off x="296652" y="4764022"/>
            <a:ext cx="3078342" cy="4124205"/>
          </a:xfrm>
          <a:prstGeom prst="rect">
            <a:avLst/>
          </a:prstGeom>
          <a:noFill/>
        </p:spPr>
        <p:txBody>
          <a:bodyPr wrap="square" rtlCol="1">
            <a:spAutoFit/>
          </a:bodyPr>
          <a:lstStyle/>
          <a:p>
            <a:pPr algn="just" rtl="0" fontAlgn="auto">
              <a:spcAft>
                <a:spcPts val="0"/>
              </a:spcAft>
              <a:buClr>
                <a:schemeClr val="accent3"/>
              </a:buClr>
              <a:defRPr/>
            </a:pPr>
            <a:r>
              <a:rPr lang="en-US" sz="1500" dirty="0" smtClean="0">
                <a:latin typeface="Times New Roman" pitchFamily="18" charset="0"/>
                <a:cs typeface="Times New Roman" pitchFamily="18" charset="0"/>
              </a:rPr>
              <a:t>Such scholars often prefer to describe the period as ‘</a:t>
            </a:r>
            <a:r>
              <a:rPr lang="en-US" sz="1500" u="sng" dirty="0" smtClean="0">
                <a:latin typeface="Times New Roman" pitchFamily="18" charset="0"/>
                <a:cs typeface="Times New Roman" pitchFamily="18" charset="0"/>
              </a:rPr>
              <a:t>early modern</a:t>
            </a:r>
            <a:r>
              <a:rPr lang="en-US" sz="1500" dirty="0" smtClean="0">
                <a:latin typeface="Times New Roman" pitchFamily="18" charset="0"/>
                <a:cs typeface="Times New Roman" pitchFamily="18" charset="0"/>
              </a:rPr>
              <a:t>’; but this label has its drawbacks, too, potentially </a:t>
            </a:r>
            <a:r>
              <a:rPr lang="en-US" sz="1500" dirty="0" err="1" smtClean="0">
                <a:latin typeface="Times New Roman" pitchFamily="18" charset="0"/>
                <a:cs typeface="Times New Roman" pitchFamily="18" charset="0"/>
              </a:rPr>
              <a:t>overemphasising</a:t>
            </a:r>
            <a:r>
              <a:rPr lang="en-US" sz="1500" dirty="0" smtClean="0">
                <a:latin typeface="Times New Roman" pitchFamily="18" charset="0"/>
                <a:cs typeface="Times New Roman" pitchFamily="18" charset="0"/>
              </a:rPr>
              <a:t> </a:t>
            </a:r>
            <a:r>
              <a:rPr lang="en-US" sz="1500" u="sng" dirty="0" smtClean="0">
                <a:latin typeface="Times New Roman" pitchFamily="18" charset="0"/>
                <a:cs typeface="Times New Roman" pitchFamily="18" charset="0"/>
              </a:rPr>
              <a:t>the similarities between Renaissance and modern culture</a:t>
            </a:r>
            <a:r>
              <a:rPr lang="en-US" sz="1500" dirty="0" smtClean="0">
                <a:latin typeface="Times New Roman" pitchFamily="18" charset="0"/>
                <a:cs typeface="Times New Roman" pitchFamily="18" charset="0"/>
              </a:rPr>
              <a:t>. The more traditional term ‘Renaissance’ is </a:t>
            </a:r>
            <a:r>
              <a:rPr lang="en-US" sz="1500" dirty="0" err="1" smtClean="0">
                <a:latin typeface="Times New Roman" pitchFamily="18" charset="0"/>
                <a:cs typeface="Times New Roman" pitchFamily="18" charset="0"/>
              </a:rPr>
              <a:t>favoured</a:t>
            </a:r>
            <a:r>
              <a:rPr lang="en-US" sz="1500" dirty="0" smtClean="0">
                <a:latin typeface="Times New Roman" pitchFamily="18" charset="0"/>
                <a:cs typeface="Times New Roman" pitchFamily="18" charset="0"/>
              </a:rPr>
              <a:t> for the title of this guide, </a:t>
            </a:r>
          </a:p>
          <a:p>
            <a:pPr algn="just" rtl="0" fontAlgn="auto">
              <a:spcAft>
                <a:spcPts val="0"/>
              </a:spcAft>
              <a:buClr>
                <a:schemeClr val="accent3"/>
              </a:buClr>
              <a:defRPr/>
            </a:pPr>
            <a:r>
              <a:rPr lang="en-US" sz="1500" dirty="0" smtClean="0">
                <a:latin typeface="Times New Roman" pitchFamily="18" charset="0"/>
                <a:cs typeface="Times New Roman" pitchFamily="18" charset="0"/>
              </a:rPr>
              <a:t>but appears alongside the phrase ‘early modern’ in the text. Although Elizabethan and Stuart writers did not refer to their era as the ‘Renaissance’ it was a concept they understood, and highlights the fact that it was an era of new advances in European knowledge, akin to those associated with the great classical </a:t>
            </a:r>
            <a:r>
              <a:rPr lang="en-US" sz="1500" dirty="0" err="1" smtClean="0">
                <a:latin typeface="Times New Roman" pitchFamily="18" charset="0"/>
                <a:cs typeface="Times New Roman" pitchFamily="18" charset="0"/>
              </a:rPr>
              <a:t>civilisations</a:t>
            </a:r>
            <a:r>
              <a:rPr lang="en-US" sz="1500" dirty="0" smtClean="0">
                <a:latin typeface="Times New Roman" pitchFamily="18" charset="0"/>
                <a:cs typeface="Times New Roman" pitchFamily="18" charset="0"/>
              </a:rPr>
              <a: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xEl>
                                              <p:pRg st="1" end="1"/>
                                            </p:txEl>
                                          </p:spTgt>
                                        </p:tgtEl>
                                        <p:attrNameLst>
                                          <p:attrName>style.visibility</p:attrName>
                                        </p:attrNameLst>
                                      </p:cBhvr>
                                      <p:to>
                                        <p:strVal val="visible"/>
                                      </p:to>
                                    </p:set>
                                    <p:animEffect transition="in" filter="fade">
                                      <p:cBhvr>
                                        <p:cTn id="32" dur="2000"/>
                                        <p:tgtEl>
                                          <p:spTgt spid="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fade">
                                      <p:cBhvr>
                                        <p:cTn id="37" dur="2000"/>
                                        <p:tgtEl>
                                          <p:spTgt spid="8">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1" end="1"/>
                                            </p:txEl>
                                          </p:spTgt>
                                        </p:tgtEl>
                                        <p:attrNameLst>
                                          <p:attrName>style.visibility</p:attrName>
                                        </p:attrNameLst>
                                      </p:cBhvr>
                                      <p:to>
                                        <p:strVal val="visible"/>
                                      </p:to>
                                    </p:set>
                                    <p:animEffect transition="in" filter="fade">
                                      <p:cBhvr>
                                        <p:cTn id="42" dur="2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p"/>
      <p:bldP spid="1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512"/>
            <a:ext cx="6218448" cy="1536171"/>
          </a:xfrm>
        </p:spPr>
        <p:txBody>
          <a:bodyPr>
            <a:normAutofit/>
          </a:bodyPr>
          <a:lstStyle/>
          <a:p>
            <a:r>
              <a:rPr lang="en-US" sz="2000" b="1" dirty="0" smtClean="0">
                <a:solidFill>
                  <a:schemeClr val="tx2"/>
                </a:solidFill>
                <a:latin typeface="Times New Roman" pitchFamily="18" charset="0"/>
                <a:cs typeface="Times New Roman" pitchFamily="18" charset="0"/>
              </a:rPr>
              <a:t>Religion</a:t>
            </a:r>
            <a:br>
              <a:rPr lang="en-US" sz="2000" b="1" dirty="0" smtClean="0">
                <a:solidFill>
                  <a:schemeClr val="tx2"/>
                </a:solidFill>
                <a:latin typeface="Times New Roman" pitchFamily="18" charset="0"/>
                <a:cs typeface="Times New Roman" pitchFamily="18" charset="0"/>
              </a:rPr>
            </a:br>
            <a:r>
              <a:rPr lang="ar-SA" sz="2000" b="1" dirty="0" smtClean="0">
                <a:solidFill>
                  <a:schemeClr val="tx2"/>
                </a:solidFill>
                <a:latin typeface="Times New Roman" pitchFamily="18" charset="0"/>
                <a:cs typeface="Times New Roman" pitchFamily="18" charset="0"/>
              </a:rPr>
              <a:t>الدين</a:t>
            </a:r>
            <a:endParaRPr lang="ar-SA" sz="2000" b="1" dirty="0">
              <a:solidFill>
                <a:srgbClr val="0000FF"/>
              </a:solidFill>
            </a:endParaRPr>
          </a:p>
        </p:txBody>
      </p:sp>
      <p:sp>
        <p:nvSpPr>
          <p:cNvPr id="6" name="TextBox 5"/>
          <p:cNvSpPr txBox="1"/>
          <p:nvPr/>
        </p:nvSpPr>
        <p:spPr>
          <a:xfrm>
            <a:off x="162018" y="1115617"/>
            <a:ext cx="3320988" cy="1654299"/>
          </a:xfrm>
          <a:prstGeom prst="rect">
            <a:avLst/>
          </a:prstGeom>
          <a:noFill/>
        </p:spPr>
        <p:txBody>
          <a:bodyPr wrap="square" rtlCol="1">
            <a:spAutoFit/>
          </a:bodyPr>
          <a:lstStyle/>
          <a:p>
            <a:pPr algn="just" rtl="0" fontAlgn="auto">
              <a:spcAft>
                <a:spcPts val="0"/>
              </a:spcAft>
              <a:buClr>
                <a:schemeClr val="accent3"/>
              </a:buClr>
              <a:defRPr/>
            </a:pPr>
            <a:r>
              <a:rPr lang="en-US" sz="1450" dirty="0" smtClean="0">
                <a:latin typeface="Times New Roman" pitchFamily="18" charset="0"/>
                <a:cs typeface="Times New Roman" pitchFamily="18" charset="0"/>
              </a:rPr>
              <a:t>Religion was central to life in Renaissance England. Officially, everyone was Christian. In such a culture religion was not simply an ideology it was a way of life, and to write about any aspect of life was almost inevitably to touch on religion. The importance of Christianity in</a:t>
            </a:r>
          </a:p>
        </p:txBody>
      </p:sp>
      <p:sp>
        <p:nvSpPr>
          <p:cNvPr id="7" name="TextBox 6"/>
          <p:cNvSpPr txBox="1"/>
          <p:nvPr/>
        </p:nvSpPr>
        <p:spPr>
          <a:xfrm>
            <a:off x="188640" y="3239850"/>
            <a:ext cx="3294366" cy="1654299"/>
          </a:xfrm>
          <a:prstGeom prst="rect">
            <a:avLst/>
          </a:prstGeom>
          <a:noFill/>
        </p:spPr>
        <p:txBody>
          <a:bodyPr wrap="square" rtlCol="1">
            <a:spAutoFit/>
          </a:bodyPr>
          <a:lstStyle/>
          <a:p>
            <a:pPr algn="just" rtl="0" fontAlgn="auto">
              <a:spcAft>
                <a:spcPts val="0"/>
              </a:spcAft>
              <a:buClr>
                <a:schemeClr val="accent3"/>
              </a:buClr>
              <a:defRPr/>
            </a:pPr>
            <a:r>
              <a:rPr lang="en-US" sz="1450" dirty="0" smtClean="0">
                <a:latin typeface="Times New Roman" pitchFamily="18" charset="0"/>
                <a:cs typeface="Times New Roman" pitchFamily="18" charset="0"/>
              </a:rPr>
              <a:t>early Renaissance Europe was reinforced by the strength of the Catholic Church (led by the Pope). In 1500 all the major Western European states and their people belonged to it; but there had long been discontent within the Catholic community about perceived clerical corruption.</a:t>
            </a:r>
          </a:p>
        </p:txBody>
      </p:sp>
      <p:sp>
        <p:nvSpPr>
          <p:cNvPr id="8" name="TextBox 7"/>
          <p:cNvSpPr txBox="1"/>
          <p:nvPr/>
        </p:nvSpPr>
        <p:spPr>
          <a:xfrm>
            <a:off x="3699030" y="5244075"/>
            <a:ext cx="2970330" cy="3139321"/>
          </a:xfrm>
          <a:prstGeom prst="rect">
            <a:avLst/>
          </a:prstGeom>
          <a:noFill/>
        </p:spPr>
        <p:txBody>
          <a:bodyPr wrap="square" rtlCol="1">
            <a:spAutoFit/>
          </a:bodyPr>
          <a:lstStyle/>
          <a:p>
            <a:r>
              <a:rPr lang="ar-SA" dirty="0" smtClean="0">
                <a:solidFill>
                  <a:srgbClr val="C00000"/>
                </a:solidFill>
                <a:cs typeface="DecoType Naskh" pitchFamily="2" charset="-78"/>
              </a:rPr>
              <a:t>في 1517... سعى مارتن لوثر (راهب سابق)، مسمر خمسة وتسعين في </a:t>
            </a:r>
            <a:r>
              <a:rPr lang="ar-SA" dirty="0" err="1" smtClean="0">
                <a:solidFill>
                  <a:srgbClr val="C00000"/>
                </a:solidFill>
                <a:cs typeface="DecoType Naskh" pitchFamily="2" charset="-78"/>
              </a:rPr>
              <a:t>الاطروحات</a:t>
            </a:r>
            <a:r>
              <a:rPr lang="ar-SA" dirty="0" smtClean="0">
                <a:solidFill>
                  <a:srgbClr val="C00000"/>
                </a:solidFill>
                <a:cs typeface="DecoType Naskh" pitchFamily="2" charset="-78"/>
              </a:rPr>
              <a:t> إلى باب الكنيسة في </a:t>
            </a:r>
            <a:r>
              <a:rPr lang="ar-SA" dirty="0" err="1" smtClean="0">
                <a:solidFill>
                  <a:srgbClr val="C00000"/>
                </a:solidFill>
                <a:cs typeface="DecoType Naskh" pitchFamily="2" charset="-78"/>
              </a:rPr>
              <a:t>فيتنبرغ</a:t>
            </a:r>
            <a:r>
              <a:rPr lang="ar-SA" dirty="0" smtClean="0">
                <a:solidFill>
                  <a:srgbClr val="C00000"/>
                </a:solidFill>
                <a:cs typeface="DecoType Naskh" pitchFamily="2" charset="-78"/>
              </a:rPr>
              <a:t> التي شككت في السلطة ومذاهب لوثر </a:t>
            </a:r>
            <a:r>
              <a:rPr lang="ar-SA" u="sng" dirty="0" smtClean="0">
                <a:solidFill>
                  <a:srgbClr val="C00000"/>
                </a:solidFill>
                <a:cs typeface="DecoType Naskh" pitchFamily="2" charset="-78"/>
              </a:rPr>
              <a:t>الكنيسة الكاثوليكية </a:t>
            </a:r>
            <a:r>
              <a:rPr lang="ar-SA" dirty="0" smtClean="0">
                <a:solidFill>
                  <a:srgbClr val="C00000"/>
                </a:solidFill>
                <a:cs typeface="DecoType Naskh" pitchFamily="2" charset="-78"/>
              </a:rPr>
              <a:t>وزملائه المناضلين </a:t>
            </a:r>
            <a:r>
              <a:rPr lang="ar-SA" dirty="0" err="1" smtClean="0">
                <a:solidFill>
                  <a:srgbClr val="C00000"/>
                </a:solidFill>
                <a:cs typeface="DecoType Naskh" pitchFamily="2" charset="-78"/>
              </a:rPr>
              <a:t>الاصلاح</a:t>
            </a:r>
            <a:r>
              <a:rPr lang="ar-SA" dirty="0" smtClean="0">
                <a:solidFill>
                  <a:srgbClr val="C00000"/>
                </a:solidFill>
                <a:cs typeface="DecoType Naskh" pitchFamily="2" charset="-78"/>
              </a:rPr>
              <a:t> في الكنيسة من الداخل ، ولكن واجه مع التعنت والنقد تصلب قريبا في المعارضة </a:t>
            </a:r>
            <a:r>
              <a:rPr lang="ar-SA" dirty="0" err="1" smtClean="0">
                <a:solidFill>
                  <a:srgbClr val="C00000"/>
                </a:solidFill>
                <a:cs typeface="DecoType Naskh" pitchFamily="2" charset="-78"/>
              </a:rPr>
              <a:t>والاصلاحيين</a:t>
            </a:r>
            <a:r>
              <a:rPr lang="ar-SA" dirty="0" smtClean="0">
                <a:solidFill>
                  <a:srgbClr val="C00000"/>
                </a:solidFill>
                <a:cs typeface="DecoType Naskh" pitchFamily="2" charset="-78"/>
              </a:rPr>
              <a:t> وجاء إلى الاعتقاد بأن الطريقة الوحيدة لإعادة إنشاء الله الحقيقية 'الكنيسة والانفصال ووجدت بلدانهم البروتستانت أنفسهم الكنيسة. أصبحت تعرف هذه الحركة </a:t>
            </a:r>
            <a:r>
              <a:rPr lang="ar-SA" u="sng" dirty="0" err="1" smtClean="0">
                <a:solidFill>
                  <a:srgbClr val="C00000"/>
                </a:solidFill>
                <a:cs typeface="DecoType Naskh" pitchFamily="2" charset="-78"/>
              </a:rPr>
              <a:t>والاصلاح</a:t>
            </a:r>
            <a:r>
              <a:rPr lang="ar-SA" u="sng" dirty="0" smtClean="0">
                <a:solidFill>
                  <a:srgbClr val="C00000"/>
                </a:solidFill>
                <a:cs typeface="DecoType Naskh" pitchFamily="2" charset="-78"/>
              </a:rPr>
              <a:t> البروتستانتي</a:t>
            </a:r>
            <a:r>
              <a:rPr lang="ar-SA" dirty="0" smtClean="0">
                <a:solidFill>
                  <a:srgbClr val="C00000"/>
                </a:solidFill>
                <a:cs typeface="DecoType Naskh" pitchFamily="2" charset="-78"/>
              </a:rPr>
              <a:t>.</a:t>
            </a:r>
          </a:p>
        </p:txBody>
      </p:sp>
      <p:sp>
        <p:nvSpPr>
          <p:cNvPr id="9" name="TextBox 8"/>
          <p:cNvSpPr txBox="1"/>
          <p:nvPr/>
        </p:nvSpPr>
        <p:spPr>
          <a:xfrm>
            <a:off x="3699030" y="3227851"/>
            <a:ext cx="3024336" cy="1846659"/>
          </a:xfrm>
          <a:prstGeom prst="rect">
            <a:avLst/>
          </a:prstGeom>
          <a:noFill/>
        </p:spPr>
        <p:txBody>
          <a:bodyPr wrap="square" rtlCol="1">
            <a:spAutoFit/>
          </a:bodyPr>
          <a:lstStyle/>
          <a:p>
            <a:pPr algn="just"/>
            <a:r>
              <a:rPr lang="ar-SA" sz="1900" dirty="0" smtClean="0">
                <a:solidFill>
                  <a:srgbClr val="008000"/>
                </a:solidFill>
                <a:cs typeface="DecoType Naskh" pitchFamily="2" charset="-78"/>
              </a:rPr>
              <a:t>وقد تعزز في وقت مبكر النهضة الأوروبية من القوة التابعة للكنيسة الكاثوليكية (بقيادة البابا). في 1500 وينتمي جميع الدول الرئيسية في أوروبا الغربية وشعوبها لذلك، ولكن كان هناك استياء طويل داخل الطائفة الكاثوليكية عن الفساد ينظر رجال الدين.</a:t>
            </a:r>
          </a:p>
        </p:txBody>
      </p:sp>
      <p:sp>
        <p:nvSpPr>
          <p:cNvPr id="10" name="TextBox 9"/>
          <p:cNvSpPr txBox="1"/>
          <p:nvPr/>
        </p:nvSpPr>
        <p:spPr>
          <a:xfrm>
            <a:off x="3645024" y="1115616"/>
            <a:ext cx="3132348" cy="1938992"/>
          </a:xfrm>
          <a:prstGeom prst="rect">
            <a:avLst/>
          </a:prstGeom>
          <a:noFill/>
        </p:spPr>
        <p:txBody>
          <a:bodyPr wrap="square" rtlCol="1">
            <a:spAutoFit/>
          </a:bodyPr>
          <a:lstStyle/>
          <a:p>
            <a:r>
              <a:rPr lang="ar-SA" sz="2000" dirty="0" smtClean="0">
                <a:solidFill>
                  <a:srgbClr val="C00000"/>
                </a:solidFill>
                <a:cs typeface="DecoType Naskh" pitchFamily="2" charset="-78"/>
              </a:rPr>
              <a:t>وكان الدين في الحياة الوسطى عصر النهضة في انكلترا. رسميا، كان الجميع المسيحي. الدين في مثل هذه الثقافة ليست مجرد أيديولوجية كانت وسيلة للحياة، والكتابة عن أي جانب من جوانب الحياة تقريبا وكان حتما أن أتطرق إلى الدين. أهمية المسيحية في</a:t>
            </a:r>
          </a:p>
        </p:txBody>
      </p:sp>
      <p:sp>
        <p:nvSpPr>
          <p:cNvPr id="11" name="TextBox 10"/>
          <p:cNvSpPr txBox="1"/>
          <p:nvPr/>
        </p:nvSpPr>
        <p:spPr>
          <a:xfrm>
            <a:off x="188640" y="5314143"/>
            <a:ext cx="3291251" cy="3216265"/>
          </a:xfrm>
          <a:prstGeom prst="rect">
            <a:avLst/>
          </a:prstGeom>
          <a:noFill/>
        </p:spPr>
        <p:txBody>
          <a:bodyPr wrap="square" rtlCol="1">
            <a:spAutoFit/>
          </a:bodyPr>
          <a:lstStyle/>
          <a:p>
            <a:pPr algn="just" rtl="0" fontAlgn="auto">
              <a:spcAft>
                <a:spcPts val="0"/>
              </a:spcAft>
              <a:buClr>
                <a:schemeClr val="accent3"/>
              </a:buClr>
              <a:defRPr/>
            </a:pPr>
            <a:r>
              <a:rPr lang="en-US" sz="1450" dirty="0" smtClean="0">
                <a:latin typeface="Times New Roman" pitchFamily="18" charset="0"/>
                <a:cs typeface="Times New Roman" pitchFamily="18" charset="0"/>
              </a:rPr>
              <a:t>In 1517 … Martin Luther (an ex-monk), nailed ninety-five theses to the door of the church in Wittenberg that questioned the authority and doctrines of the </a:t>
            </a:r>
            <a:r>
              <a:rPr lang="en-US" sz="1450" u="sng" dirty="0" smtClean="0">
                <a:latin typeface="Times New Roman" pitchFamily="18" charset="0"/>
                <a:cs typeface="Times New Roman" pitchFamily="18" charset="0"/>
              </a:rPr>
              <a:t>Catholic Church</a:t>
            </a:r>
            <a:r>
              <a:rPr lang="en-US" sz="1450" dirty="0" smtClean="0">
                <a:latin typeface="Times New Roman" pitchFamily="18" charset="0"/>
                <a:cs typeface="Times New Roman" pitchFamily="18" charset="0"/>
              </a:rPr>
              <a:t> Luther and his fellow campaigners sought the reformation of the Church from within, but, faced with intransigence, criticism soon hardened into  opposition and the reformers came to believe that the only way to re-establish God’s ‘true’ church was to break away and found their own ‘Protestant’ Church. This movement became known as the </a:t>
            </a:r>
            <a:r>
              <a:rPr lang="en-US" sz="1450" u="sng" dirty="0" smtClean="0">
                <a:latin typeface="Times New Roman" pitchFamily="18" charset="0"/>
                <a:cs typeface="Times New Roman" pitchFamily="18" charset="0"/>
              </a:rPr>
              <a:t>Protestant Reformation</a:t>
            </a:r>
            <a:r>
              <a:rPr lang="en-US" sz="1450" dirty="0" smtClean="0">
                <a:latin typeface="Times New Roman" pitchFamily="18" charset="0"/>
                <a:cs typeface="Times New Roman" pitchFamily="18" charset="0"/>
              </a:rPr>
              <a:t>.</a:t>
            </a:r>
          </a:p>
        </p:txBody>
      </p:sp>
      <p:sp>
        <p:nvSpPr>
          <p:cNvPr id="12" name="TextBox 11"/>
          <p:cNvSpPr txBox="1"/>
          <p:nvPr/>
        </p:nvSpPr>
        <p:spPr>
          <a:xfrm>
            <a:off x="2186862" y="8412427"/>
            <a:ext cx="3024336" cy="646331"/>
          </a:xfrm>
          <a:prstGeom prst="rect">
            <a:avLst/>
          </a:prstGeom>
          <a:noFill/>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 الترجمة هنا لكم عليها ،، لكن المهم تكون الفكرة واضحة ...  </a:t>
            </a:r>
            <a:r>
              <a:rPr lang="ar-SA" dirty="0" smtClean="0">
                <a:solidFill>
                  <a:srgbClr val="0033CC"/>
                </a:solidFill>
                <a:cs typeface="AL-Hor" pitchFamily="2" charset="-78"/>
                <a:sym typeface="Wingdings" pitchFamily="2" charset="2"/>
              </a:rPr>
              <a:t></a:t>
            </a:r>
            <a:endParaRPr lang="ar-SA" dirty="0">
              <a:solidFill>
                <a:srgbClr val="0033CC"/>
              </a:solidFill>
              <a:cs typeface="AL-Hor" pitchFamily="2" charset="-78"/>
            </a:endParaRPr>
          </a:p>
        </p:txBody>
      </p:sp>
      <p:cxnSp>
        <p:nvCxnSpPr>
          <p:cNvPr id="14" name="Elbow Connector 13"/>
          <p:cNvCxnSpPr/>
          <p:nvPr/>
        </p:nvCxnSpPr>
        <p:spPr>
          <a:xfrm rot="5400000" flipH="1" flipV="1">
            <a:off x="3693030" y="8112393"/>
            <a:ext cx="768085" cy="216024"/>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2000"/>
                                        <p:tgtEl>
                                          <p:spTgt spid="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checkerboard(across)">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mph" presetSubtype="2" fill="hold" nodeType="clickEffect">
                                  <p:stCondLst>
                                    <p:cond delay="0"/>
                                  </p:stCondLst>
                                  <p:childTnLst>
                                    <p:animClr clrSpc="rgb">
                                      <p:cBhvr>
                                        <p:cTn id="47" dur="2000" fill="hold"/>
                                        <p:tgtEl>
                                          <p:spTgt spid="12"/>
                                        </p:tgtEl>
                                        <p:attrNameLst>
                                          <p:attrName>fillcolor</p:attrName>
                                        </p:attrNameLst>
                                      </p:cBhvr>
                                      <p:to>
                                        <a:srgbClr val="FFFF99"/>
                                      </p:to>
                                    </p:animClr>
                                    <p:set>
                                      <p:cBhvr>
                                        <p:cTn id="48" dur="2000" fill="hold"/>
                                        <p:tgtEl>
                                          <p:spTgt spid="12"/>
                                        </p:tgtEl>
                                        <p:attrNameLst>
                                          <p:attrName>fill.type</p:attrName>
                                        </p:attrNameLst>
                                      </p:cBhvr>
                                      <p:to>
                                        <p:strVal val="solid"/>
                                      </p:to>
                                    </p:set>
                                    <p:set>
                                      <p:cBhvr>
                                        <p:cTn id="49" dur="2000" fill="hold"/>
                                        <p:tgtEl>
                                          <p:spTgt spid="1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p"/>
      <p:bldP spid="11" grpId="0" build="p"/>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53773" y="923595"/>
            <a:ext cx="3021221" cy="1015663"/>
          </a:xfrm>
          <a:prstGeom prst="rect">
            <a:avLst/>
          </a:prstGeom>
          <a:noFill/>
        </p:spPr>
        <p:txBody>
          <a:bodyPr wrap="square" rtlCol="1">
            <a:spAutoFit/>
          </a:bodyPr>
          <a:lstStyle/>
          <a:p>
            <a:pPr algn="just" rtl="0" fontAlgn="auto">
              <a:spcAft>
                <a:spcPts val="0"/>
              </a:spcAft>
              <a:buClr>
                <a:schemeClr val="accent3"/>
              </a:buClr>
              <a:defRPr/>
            </a:pPr>
            <a:r>
              <a:rPr lang="en-US" sz="1500" dirty="0" smtClean="0">
                <a:latin typeface="Times New Roman" pitchFamily="18" charset="0"/>
                <a:cs typeface="Times New Roman" pitchFamily="18" charset="0"/>
              </a:rPr>
              <a:t>At first Protestantism was a fringe religion but it grew in power as a number of Northern European states became </a:t>
            </a:r>
            <a:r>
              <a:rPr lang="en-US" sz="1500" u="sng" dirty="0" smtClean="0">
                <a:latin typeface="Times New Roman" pitchFamily="18" charset="0"/>
                <a:cs typeface="Times New Roman" pitchFamily="18" charset="0"/>
              </a:rPr>
              <a:t>Protestant</a:t>
            </a:r>
            <a:r>
              <a:rPr lang="en-US" sz="1500" dirty="0" smtClean="0">
                <a:latin typeface="Times New Roman" pitchFamily="18" charset="0"/>
                <a:cs typeface="Times New Roman" pitchFamily="18" charset="0"/>
              </a:rPr>
              <a:t>.</a:t>
            </a:r>
          </a:p>
        </p:txBody>
      </p:sp>
      <p:sp>
        <p:nvSpPr>
          <p:cNvPr id="7" name="TextBox 6"/>
          <p:cNvSpPr txBox="1"/>
          <p:nvPr/>
        </p:nvSpPr>
        <p:spPr>
          <a:xfrm>
            <a:off x="296652" y="2427242"/>
            <a:ext cx="3080460" cy="3323987"/>
          </a:xfrm>
          <a:prstGeom prst="rect">
            <a:avLst/>
          </a:prstGeom>
          <a:noFill/>
        </p:spPr>
        <p:txBody>
          <a:bodyPr wrap="square" rtlCol="1">
            <a:spAutoFit/>
          </a:bodyPr>
          <a:lstStyle/>
          <a:p>
            <a:pPr algn="just" rtl="0"/>
            <a:r>
              <a:rPr lang="en-US" sz="1500" dirty="0" smtClean="0">
                <a:latin typeface="Times New Roman" pitchFamily="18" charset="0"/>
                <a:cs typeface="Times New Roman" pitchFamily="18" charset="0"/>
              </a:rPr>
              <a:t>Henry VIII (1509–47) declared himself ‘Supreme Head’ of the Church of England. Henry’s reasons for challenging the authority of the Pope and the Catholic Church were political and personal, rather than doctrinal. Little more than a decade earlier the Pope had awarded him the title of Defender of the Faith after he attacked Luther’s views (1521); but by 1527 Henry was considering divorcing his first wife, Catherine of Aragon, so that he might marry Anne Boleyn. </a:t>
            </a:r>
          </a:p>
        </p:txBody>
      </p:sp>
      <p:sp>
        <p:nvSpPr>
          <p:cNvPr id="8" name="TextBox 7"/>
          <p:cNvSpPr txBox="1"/>
          <p:nvPr/>
        </p:nvSpPr>
        <p:spPr>
          <a:xfrm>
            <a:off x="3645024" y="6235925"/>
            <a:ext cx="3024336" cy="1200329"/>
          </a:xfrm>
          <a:prstGeom prst="rect">
            <a:avLst/>
          </a:prstGeom>
          <a:noFill/>
        </p:spPr>
        <p:txBody>
          <a:bodyPr wrap="square" rtlCol="1">
            <a:spAutoFit/>
          </a:bodyPr>
          <a:lstStyle/>
          <a:p>
            <a:pPr indent="-76200" algn="just"/>
            <a:r>
              <a:rPr lang="ar-SA" dirty="0" smtClean="0">
                <a:solidFill>
                  <a:srgbClr val="008000"/>
                </a:solidFill>
                <a:cs typeface="DecoType Naskh" pitchFamily="2" charset="-78"/>
              </a:rPr>
              <a:t>وبالنظر إلى الأسباب الكامنة وراء صراع هنري مع روما، ولعله ليس من المستغرب أن الكنيسة الإنجليزية لم تتغير بشكل كبير خلال فترة حكمه.</a:t>
            </a:r>
          </a:p>
          <a:p>
            <a:pPr indent="-76200" algn="just"/>
            <a:endParaRPr lang="ar-SA" dirty="0" smtClean="0">
              <a:solidFill>
                <a:srgbClr val="008000"/>
              </a:solidFill>
              <a:cs typeface="DecoType Naskh" pitchFamily="2" charset="-78"/>
            </a:endParaRPr>
          </a:p>
        </p:txBody>
      </p:sp>
      <p:sp>
        <p:nvSpPr>
          <p:cNvPr id="9" name="TextBox 8"/>
          <p:cNvSpPr txBox="1"/>
          <p:nvPr/>
        </p:nvSpPr>
        <p:spPr>
          <a:xfrm>
            <a:off x="3645024" y="2555777"/>
            <a:ext cx="2970330" cy="3016210"/>
          </a:xfrm>
          <a:prstGeom prst="rect">
            <a:avLst/>
          </a:prstGeom>
          <a:noFill/>
        </p:spPr>
        <p:txBody>
          <a:bodyPr wrap="square" rtlCol="1">
            <a:spAutoFit/>
          </a:bodyPr>
          <a:lstStyle/>
          <a:p>
            <a:r>
              <a:rPr lang="ar-SA" sz="1900" dirty="0" smtClean="0">
                <a:solidFill>
                  <a:srgbClr val="C00000"/>
                </a:solidFill>
                <a:cs typeface="DecoType Naskh" pitchFamily="2" charset="-78"/>
              </a:rPr>
              <a:t>أعلن هنري الثامن (1509-1547) نفسه 'العليا رئيس' من كنيسة انكلترا. وكانت أسباب هنري لتحدي سلطة البابا والكنيسة الكاثوليكية السياسية والشخصية، بدلا من مذهبي. قليلا أكثر من عقد من الزمان في وقت سابق </a:t>
            </a:r>
            <a:r>
              <a:rPr lang="ar-SA" sz="1900" dirty="0" err="1" smtClean="0">
                <a:solidFill>
                  <a:srgbClr val="C00000"/>
                </a:solidFill>
                <a:cs typeface="DecoType Naskh" pitchFamily="2" charset="-78"/>
              </a:rPr>
              <a:t>ان</a:t>
            </a:r>
            <a:r>
              <a:rPr lang="ar-SA" sz="1900" dirty="0" smtClean="0">
                <a:solidFill>
                  <a:srgbClr val="C00000"/>
                </a:solidFill>
                <a:cs typeface="DecoType Naskh" pitchFamily="2" charset="-78"/>
              </a:rPr>
              <a:t> البابا كان منحته لقب المدافع عن </a:t>
            </a:r>
            <a:r>
              <a:rPr lang="ar-SA" sz="1900" dirty="0" err="1" smtClean="0">
                <a:solidFill>
                  <a:srgbClr val="C00000"/>
                </a:solidFill>
                <a:cs typeface="DecoType Naskh" pitchFamily="2" charset="-78"/>
              </a:rPr>
              <a:t>الايمان</a:t>
            </a:r>
            <a:r>
              <a:rPr lang="ar-SA" sz="1900" dirty="0" smtClean="0">
                <a:solidFill>
                  <a:srgbClr val="C00000"/>
                </a:solidFill>
                <a:cs typeface="DecoType Naskh" pitchFamily="2" charset="-78"/>
              </a:rPr>
              <a:t> بعد </a:t>
            </a:r>
            <a:r>
              <a:rPr lang="ar-SA" sz="1900" dirty="0" err="1" smtClean="0">
                <a:solidFill>
                  <a:srgbClr val="C00000"/>
                </a:solidFill>
                <a:cs typeface="DecoType Naskh" pitchFamily="2" charset="-78"/>
              </a:rPr>
              <a:t>ان</a:t>
            </a:r>
            <a:r>
              <a:rPr lang="ar-SA" sz="1900" dirty="0" smtClean="0">
                <a:solidFill>
                  <a:srgbClr val="C00000"/>
                </a:solidFill>
                <a:cs typeface="DecoType Naskh" pitchFamily="2" charset="-78"/>
              </a:rPr>
              <a:t> هاجم عدد المشاهدات لوثر (1521)، ولكن من قبل 1527 هنري تدرس طلاق زوجته الأولى كاترين من </a:t>
            </a:r>
            <a:r>
              <a:rPr lang="ar-SA" sz="1900" dirty="0" err="1" smtClean="0">
                <a:solidFill>
                  <a:srgbClr val="C00000"/>
                </a:solidFill>
                <a:cs typeface="DecoType Naskh" pitchFamily="2" charset="-78"/>
              </a:rPr>
              <a:t>أراغون</a:t>
            </a:r>
            <a:r>
              <a:rPr lang="ar-SA" sz="1900" dirty="0" smtClean="0">
                <a:solidFill>
                  <a:srgbClr val="C00000"/>
                </a:solidFill>
                <a:cs typeface="DecoType Naskh" pitchFamily="2" charset="-78"/>
              </a:rPr>
              <a:t>، بحيث انه قد يتزوج آن </a:t>
            </a:r>
            <a:r>
              <a:rPr lang="ar-SA" sz="1900" dirty="0" err="1" smtClean="0">
                <a:solidFill>
                  <a:srgbClr val="C00000"/>
                </a:solidFill>
                <a:cs typeface="DecoType Naskh" pitchFamily="2" charset="-78"/>
              </a:rPr>
              <a:t>بولين</a:t>
            </a:r>
            <a:r>
              <a:rPr lang="ar-SA" sz="1900" dirty="0" smtClean="0">
                <a:solidFill>
                  <a:srgbClr val="C00000"/>
                </a:solidFill>
                <a:cs typeface="DecoType Naskh" pitchFamily="2" charset="-78"/>
              </a:rPr>
              <a:t>.</a:t>
            </a:r>
          </a:p>
        </p:txBody>
      </p:sp>
      <p:sp>
        <p:nvSpPr>
          <p:cNvPr id="10" name="TextBox 9"/>
          <p:cNvSpPr txBox="1"/>
          <p:nvPr/>
        </p:nvSpPr>
        <p:spPr>
          <a:xfrm>
            <a:off x="3699030" y="983213"/>
            <a:ext cx="2808312" cy="1354217"/>
          </a:xfrm>
          <a:prstGeom prst="rect">
            <a:avLst/>
          </a:prstGeom>
          <a:noFill/>
        </p:spPr>
        <p:txBody>
          <a:bodyPr wrap="square" rtlCol="1">
            <a:spAutoFit/>
          </a:bodyPr>
          <a:lstStyle/>
          <a:p>
            <a:pPr indent="-76200" algn="just"/>
            <a:r>
              <a:rPr lang="ar-SA" sz="2000" dirty="0" smtClean="0">
                <a:solidFill>
                  <a:srgbClr val="008000"/>
                </a:solidFill>
                <a:cs typeface="DecoType Naskh" pitchFamily="2" charset="-78"/>
              </a:rPr>
              <a:t>في أول البروتستانتية كان الدين هامش لكنها نمت في السلطة وعدد من الدول الأوروبية الشمالية أصبحت </a:t>
            </a:r>
            <a:r>
              <a:rPr lang="ar-SA" sz="2000" u="sng" dirty="0" smtClean="0">
                <a:solidFill>
                  <a:srgbClr val="008000"/>
                </a:solidFill>
                <a:cs typeface="DecoType Naskh" pitchFamily="2" charset="-78"/>
              </a:rPr>
              <a:t>البروتستانتية</a:t>
            </a:r>
            <a:r>
              <a:rPr lang="ar-SA" sz="2000" dirty="0" smtClean="0">
                <a:solidFill>
                  <a:srgbClr val="008000"/>
                </a:solidFill>
                <a:cs typeface="DecoType Naskh" pitchFamily="2" charset="-78"/>
              </a:rPr>
              <a:t>.</a:t>
            </a:r>
          </a:p>
        </p:txBody>
      </p:sp>
      <p:sp>
        <p:nvSpPr>
          <p:cNvPr id="11" name="TextBox 10"/>
          <p:cNvSpPr txBox="1"/>
          <p:nvPr/>
        </p:nvSpPr>
        <p:spPr>
          <a:xfrm>
            <a:off x="242646" y="6309869"/>
            <a:ext cx="3078342" cy="1246495"/>
          </a:xfrm>
          <a:prstGeom prst="rect">
            <a:avLst/>
          </a:prstGeom>
          <a:noFill/>
        </p:spPr>
        <p:txBody>
          <a:bodyPr wrap="square" rtlCol="1">
            <a:spAutoFit/>
          </a:bodyPr>
          <a:lstStyle/>
          <a:p>
            <a:pPr algn="just" rtl="0" fontAlgn="auto">
              <a:spcAft>
                <a:spcPts val="0"/>
              </a:spcAft>
              <a:buClr>
                <a:schemeClr val="accent3"/>
              </a:buClr>
              <a:defRPr/>
            </a:pPr>
            <a:r>
              <a:rPr lang="en-US" sz="1500" dirty="0" smtClean="0">
                <a:latin typeface="Times New Roman" pitchFamily="18" charset="0"/>
                <a:cs typeface="Times New Roman" pitchFamily="18" charset="0"/>
              </a:rPr>
              <a:t>Given the reasons behind Henry’s conflict with Rome, it is perhaps not surprising that the English Church did not alter substantially during his reign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p"/>
      <p:bldP spid="1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53773" y="1065285"/>
            <a:ext cx="3021221" cy="1708160"/>
          </a:xfrm>
          <a:prstGeom prst="rect">
            <a:avLst/>
          </a:prstGeom>
          <a:noFill/>
        </p:spPr>
        <p:txBody>
          <a:bodyPr wrap="square" rtlCol="1">
            <a:spAutoFit/>
          </a:bodyPr>
          <a:lstStyle/>
          <a:p>
            <a:pPr algn="just" rtl="0"/>
            <a:r>
              <a:rPr lang="en-US" sz="1500" dirty="0" smtClean="0">
                <a:latin typeface="Times New Roman" pitchFamily="18" charset="0"/>
                <a:cs typeface="Times New Roman" pitchFamily="18" charset="0"/>
              </a:rPr>
              <a:t>James did not grant Catholics greater tolerance, as some Puritans had feared he might, and encouraged the preparation of a new English translation of the Bible (published in 1611 as the influential King James </a:t>
            </a:r>
            <a:r>
              <a:rPr lang="en-US" sz="1500" dirty="0" err="1" smtClean="0">
                <a:latin typeface="Times New Roman" pitchFamily="18" charset="0"/>
                <a:cs typeface="Times New Roman" pitchFamily="18" charset="0"/>
              </a:rPr>
              <a:t>Authorised</a:t>
            </a:r>
            <a:r>
              <a:rPr lang="en-US" sz="1500" dirty="0" smtClean="0">
                <a:latin typeface="Times New Roman" pitchFamily="18" charset="0"/>
                <a:cs typeface="Times New Roman" pitchFamily="18" charset="0"/>
              </a:rPr>
              <a:t> Bible).</a:t>
            </a:r>
          </a:p>
        </p:txBody>
      </p:sp>
      <p:sp>
        <p:nvSpPr>
          <p:cNvPr id="7" name="TextBox 6"/>
          <p:cNvSpPr txBox="1"/>
          <p:nvPr/>
        </p:nvSpPr>
        <p:spPr>
          <a:xfrm>
            <a:off x="296652" y="3323862"/>
            <a:ext cx="3080460" cy="1246495"/>
          </a:xfrm>
          <a:prstGeom prst="rect">
            <a:avLst/>
          </a:prstGeom>
          <a:noFill/>
        </p:spPr>
        <p:txBody>
          <a:bodyPr wrap="square" rtlCol="1">
            <a:spAutoFit/>
          </a:bodyPr>
          <a:lstStyle/>
          <a:p>
            <a:pPr algn="just" rtl="0"/>
            <a:r>
              <a:rPr lang="en-US" sz="1500" dirty="0" smtClean="0">
                <a:latin typeface="Times New Roman" pitchFamily="18" charset="0"/>
                <a:cs typeface="Times New Roman" pitchFamily="18" charset="0"/>
              </a:rPr>
              <a:t>Such would-be reformers came to be known as ‘Puritans’ because of their desire to further ‘purify’ the Church and their </a:t>
            </a:r>
            <a:r>
              <a:rPr lang="en-US" sz="1500" dirty="0" err="1" smtClean="0">
                <a:latin typeface="Times New Roman" pitchFamily="18" charset="0"/>
                <a:cs typeface="Times New Roman" pitchFamily="18" charset="0"/>
              </a:rPr>
              <a:t>favouring</a:t>
            </a:r>
            <a:r>
              <a:rPr lang="en-US" sz="1500" dirty="0" smtClean="0">
                <a:latin typeface="Times New Roman" pitchFamily="18" charset="0"/>
                <a:cs typeface="Times New Roman" pitchFamily="18" charset="0"/>
              </a:rPr>
              <a:t> of an ascetic religious culture.</a:t>
            </a:r>
          </a:p>
        </p:txBody>
      </p:sp>
      <p:sp>
        <p:nvSpPr>
          <p:cNvPr id="8" name="TextBox 7"/>
          <p:cNvSpPr txBox="1"/>
          <p:nvPr/>
        </p:nvSpPr>
        <p:spPr>
          <a:xfrm>
            <a:off x="3645024" y="4956043"/>
            <a:ext cx="3024336" cy="2339101"/>
          </a:xfrm>
          <a:prstGeom prst="rect">
            <a:avLst/>
          </a:prstGeom>
          <a:noFill/>
        </p:spPr>
        <p:txBody>
          <a:bodyPr wrap="square" rtlCol="1">
            <a:spAutoFit/>
          </a:bodyPr>
          <a:lstStyle/>
          <a:p>
            <a:pPr indent="-76200" algn="just"/>
            <a:r>
              <a:rPr lang="ar-SA" dirty="0" smtClean="0">
                <a:solidFill>
                  <a:srgbClr val="008000"/>
                </a:solidFill>
                <a:cs typeface="DecoType Naskh" pitchFamily="2" charset="-78"/>
              </a:rPr>
              <a:t>وكانت أوروبا الغربية مسيحية عموما ولكن المعترف </a:t>
            </a:r>
            <a:r>
              <a:rPr lang="ar-SA" dirty="0" err="1" smtClean="0">
                <a:solidFill>
                  <a:srgbClr val="008000"/>
                </a:solidFill>
                <a:cs typeface="DecoType Naskh" pitchFamily="2" charset="-78"/>
              </a:rPr>
              <a:t>بها</a:t>
            </a:r>
            <a:r>
              <a:rPr lang="ar-SA" dirty="0" smtClean="0">
                <a:solidFill>
                  <a:srgbClr val="008000"/>
                </a:solidFill>
                <a:cs typeface="DecoType Naskh" pitchFamily="2" charset="-78"/>
              </a:rPr>
              <a:t> من وجود ما لا يقل عن اثنتين من الديانات الأخرى : اليهودية والإسلام. وصمة عار </a:t>
            </a:r>
            <a:r>
              <a:rPr lang="ar-SA" dirty="0" err="1" smtClean="0">
                <a:solidFill>
                  <a:srgbClr val="008000"/>
                </a:solidFill>
                <a:cs typeface="DecoType Naskh" pitchFamily="2" charset="-78"/>
              </a:rPr>
              <a:t>للاعراف</a:t>
            </a:r>
            <a:r>
              <a:rPr lang="ar-SA" dirty="0" smtClean="0">
                <a:solidFill>
                  <a:srgbClr val="008000"/>
                </a:solidFill>
                <a:cs typeface="DecoType Naskh" pitchFamily="2" charset="-78"/>
              </a:rPr>
              <a:t> وأتباع كل الأديان في الأدب في تلك الفترة. وترتبط مع اليهود الطمع والربا، في حين النمطية شخصيات إسلامية وبربرية، الوثنيين، غير جديرين بالثقة. كان أكثر الناس الإنجليز لديهم القليل من معرفة الدين.</a:t>
            </a:r>
          </a:p>
        </p:txBody>
      </p:sp>
      <p:sp>
        <p:nvSpPr>
          <p:cNvPr id="9" name="TextBox 8"/>
          <p:cNvSpPr txBox="1"/>
          <p:nvPr/>
        </p:nvSpPr>
        <p:spPr>
          <a:xfrm>
            <a:off x="3645024" y="3375350"/>
            <a:ext cx="2970330" cy="1292661"/>
          </a:xfrm>
          <a:prstGeom prst="rect">
            <a:avLst/>
          </a:prstGeom>
          <a:noFill/>
        </p:spPr>
        <p:txBody>
          <a:bodyPr wrap="square" rtlCol="1">
            <a:spAutoFit/>
          </a:bodyPr>
          <a:lstStyle/>
          <a:p>
            <a:r>
              <a:rPr lang="ar-SA" sz="1900" dirty="0" smtClean="0">
                <a:solidFill>
                  <a:srgbClr val="C00000"/>
                </a:solidFill>
                <a:cs typeface="DecoType Naskh" pitchFamily="2" charset="-78"/>
              </a:rPr>
              <a:t>ويأتي هذا أن يكون بين الإصلاحيين أن يكون المعروفة باسم 'المتشددون' بسبب رغبتهم في مزيد من 'تطهير' الكنيسة الخاصة بهم وتفضيل ثقافة دينية التقشف.</a:t>
            </a:r>
          </a:p>
        </p:txBody>
      </p:sp>
      <p:sp>
        <p:nvSpPr>
          <p:cNvPr id="10" name="TextBox 9"/>
          <p:cNvSpPr txBox="1"/>
          <p:nvPr/>
        </p:nvSpPr>
        <p:spPr>
          <a:xfrm>
            <a:off x="3699030" y="983212"/>
            <a:ext cx="2808312" cy="2246769"/>
          </a:xfrm>
          <a:prstGeom prst="rect">
            <a:avLst/>
          </a:prstGeom>
          <a:noFill/>
        </p:spPr>
        <p:txBody>
          <a:bodyPr wrap="square" rtlCol="1">
            <a:spAutoFit/>
          </a:bodyPr>
          <a:lstStyle/>
          <a:p>
            <a:pPr indent="-76200" algn="just"/>
            <a:r>
              <a:rPr lang="ar-SA" sz="2000" dirty="0" smtClean="0">
                <a:solidFill>
                  <a:srgbClr val="008000"/>
                </a:solidFill>
                <a:cs typeface="DecoType Naskh" pitchFamily="2" charset="-78"/>
              </a:rPr>
              <a:t>لم يكن جيمس </a:t>
            </a:r>
            <a:r>
              <a:rPr lang="ar-SA" sz="2000" dirty="0" err="1" smtClean="0">
                <a:solidFill>
                  <a:srgbClr val="008000"/>
                </a:solidFill>
                <a:cs typeface="DecoType Naskh" pitchFamily="2" charset="-78"/>
              </a:rPr>
              <a:t>غرانت</a:t>
            </a:r>
            <a:r>
              <a:rPr lang="ar-SA" sz="2000" dirty="0" smtClean="0">
                <a:solidFill>
                  <a:srgbClr val="008000"/>
                </a:solidFill>
                <a:cs typeface="DecoType Naskh" pitchFamily="2" charset="-78"/>
              </a:rPr>
              <a:t> الكاثوليك قدر أكبر من التسامح، كما كان يخشى بعض المتشددون انه ربما، وشجعت على إعداد الترجمة الإنجليزية الجديد من الكتاب المقدس (نشرت في 1611 والمؤثرة الملك جيمس الكتاب المقدس المعتمدين).</a:t>
            </a:r>
          </a:p>
        </p:txBody>
      </p:sp>
      <p:sp>
        <p:nvSpPr>
          <p:cNvPr id="11" name="TextBox 10"/>
          <p:cNvSpPr txBox="1"/>
          <p:nvPr/>
        </p:nvSpPr>
        <p:spPr>
          <a:xfrm>
            <a:off x="242646" y="4956043"/>
            <a:ext cx="3078342" cy="2893100"/>
          </a:xfrm>
          <a:prstGeom prst="rect">
            <a:avLst/>
          </a:prstGeom>
          <a:noFill/>
        </p:spPr>
        <p:txBody>
          <a:bodyPr wrap="square" rtlCol="1">
            <a:spAutoFit/>
          </a:bodyPr>
          <a:lstStyle/>
          <a:p>
            <a:pPr algn="just" rtl="0" fontAlgn="auto">
              <a:spcAft>
                <a:spcPts val="0"/>
              </a:spcAft>
              <a:buClr>
                <a:schemeClr val="accent3"/>
              </a:buClr>
              <a:defRPr/>
            </a:pPr>
            <a:r>
              <a:rPr lang="en-US" sz="1500" dirty="0" smtClean="0">
                <a:latin typeface="Times New Roman" pitchFamily="18" charset="0"/>
                <a:cs typeface="Times New Roman" pitchFamily="18" charset="0"/>
              </a:rPr>
              <a:t>Western Europeans were generally Christian but </a:t>
            </a:r>
            <a:r>
              <a:rPr lang="en-US" sz="1500" dirty="0" err="1" smtClean="0">
                <a:latin typeface="Times New Roman" pitchFamily="18" charset="0"/>
                <a:cs typeface="Times New Roman" pitchFamily="18" charset="0"/>
              </a:rPr>
              <a:t>recognised</a:t>
            </a:r>
            <a:r>
              <a:rPr lang="en-US" sz="1500" dirty="0" smtClean="0">
                <a:latin typeface="Times New Roman" pitchFamily="18" charset="0"/>
                <a:cs typeface="Times New Roman" pitchFamily="18" charset="0"/>
              </a:rPr>
              <a:t> the existence of at least two other religions: Judaism and Islam. The followers of both faiths are conventionally stigmatized in the period’s literature. Jews are associated with avarice and usury, while Islamic figures are stereotyped as barbaric, untrustworthy, lustful pagans. Yet most English people would have had little knowledge of either religion.</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p"/>
      <p:bldP spid="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53773" y="923595"/>
            <a:ext cx="3021221" cy="2185214"/>
          </a:xfrm>
          <a:prstGeom prst="rect">
            <a:avLst/>
          </a:prstGeom>
          <a:noFill/>
        </p:spPr>
        <p:txBody>
          <a:bodyPr wrap="square" rtlCol="1">
            <a:spAutoFit/>
          </a:bodyPr>
          <a:lstStyle/>
          <a:p>
            <a:pPr algn="just" rtl="0" fontAlgn="auto">
              <a:spcAft>
                <a:spcPts val="0"/>
              </a:spcAft>
              <a:buClr>
                <a:schemeClr val="accent3"/>
              </a:buClr>
              <a:defRPr/>
            </a:pPr>
            <a:r>
              <a:rPr lang="en-US" sz="1600" b="1" dirty="0" smtClean="0"/>
              <a:t> </a:t>
            </a:r>
            <a:r>
              <a:rPr lang="en-US" sz="1500" dirty="0" smtClean="0">
                <a:latin typeface="Times New Roman" pitchFamily="18" charset="0"/>
                <a:cs typeface="Times New Roman" pitchFamily="18" charset="0"/>
              </a:rPr>
              <a:t>This was especially true of Islam. Although Christians were accustomed to regard Islam as a false faith, most had to rely on second-hand accounts for their knowledge of it because the only Europeans who had much contact with the Islamic East were traders and diplomats.</a:t>
            </a:r>
          </a:p>
        </p:txBody>
      </p:sp>
      <p:sp>
        <p:nvSpPr>
          <p:cNvPr id="7" name="TextBox 6"/>
          <p:cNvSpPr txBox="1"/>
          <p:nvPr/>
        </p:nvSpPr>
        <p:spPr>
          <a:xfrm>
            <a:off x="350658" y="3515883"/>
            <a:ext cx="3080460" cy="4247317"/>
          </a:xfrm>
          <a:prstGeom prst="rect">
            <a:avLst/>
          </a:prstGeom>
          <a:noFill/>
        </p:spPr>
        <p:txBody>
          <a:bodyPr wrap="square" rtlCol="1">
            <a:spAutoFit/>
          </a:bodyPr>
          <a:lstStyle/>
          <a:p>
            <a:pPr algn="just" rtl="0" fontAlgn="auto">
              <a:spcAft>
                <a:spcPts val="0"/>
              </a:spcAft>
              <a:buClr>
                <a:schemeClr val="accent3"/>
              </a:buClr>
              <a:defRPr/>
            </a:pPr>
            <a:r>
              <a:rPr lang="en-US" sz="1500" dirty="0" smtClean="0">
                <a:latin typeface="Times New Roman" pitchFamily="18" charset="0"/>
                <a:cs typeface="Times New Roman" pitchFamily="18" charset="0"/>
              </a:rPr>
              <a:t> Opposition to Islam and the countries associated with it was deep-rooted, finding its origins in the Medieval Crusades to recover the Holy Land from the Muslims, but Western antipathy was fuelled in the sixteenth century by the growing power of the Ottoman (or Turkish) Empire and its extension westwards with the Turks laying ‘claim to pivotal territory in the eastern Mediterranean and North Africa, including Cyprus in 1571 and Tunis in 1574’.3 Such was the perceived threat that the Spanish, the Venetians and the Pope formed a league to fight against the Turks, famously defeating them in the Battle of Lepanto (1571).</a:t>
            </a:r>
          </a:p>
        </p:txBody>
      </p:sp>
      <p:sp>
        <p:nvSpPr>
          <p:cNvPr id="9" name="TextBox 8"/>
          <p:cNvSpPr txBox="1"/>
          <p:nvPr/>
        </p:nvSpPr>
        <p:spPr>
          <a:xfrm>
            <a:off x="3645024" y="3724546"/>
            <a:ext cx="2970330" cy="3893374"/>
          </a:xfrm>
          <a:prstGeom prst="rect">
            <a:avLst/>
          </a:prstGeom>
          <a:noFill/>
        </p:spPr>
        <p:txBody>
          <a:bodyPr wrap="square" rtlCol="1">
            <a:spAutoFit/>
          </a:bodyPr>
          <a:lstStyle/>
          <a:p>
            <a:r>
              <a:rPr lang="ar-SA" sz="1900" dirty="0" smtClean="0">
                <a:solidFill>
                  <a:srgbClr val="C00000"/>
                </a:solidFill>
                <a:cs typeface="DecoType Naskh" pitchFamily="2" charset="-78"/>
              </a:rPr>
              <a:t>وكانت المعارضة على الإسلام والبلدان المرتبطة </a:t>
            </a:r>
            <a:r>
              <a:rPr lang="ar-SA" sz="1900" dirty="0" err="1" smtClean="0">
                <a:solidFill>
                  <a:srgbClr val="C00000"/>
                </a:solidFill>
                <a:cs typeface="DecoType Naskh" pitchFamily="2" charset="-78"/>
              </a:rPr>
              <a:t>به</a:t>
            </a:r>
            <a:r>
              <a:rPr lang="ar-SA" sz="1900" dirty="0" smtClean="0">
                <a:solidFill>
                  <a:srgbClr val="C00000"/>
                </a:solidFill>
                <a:cs typeface="DecoType Naskh" pitchFamily="2" charset="-78"/>
              </a:rPr>
              <a:t> عميقة الجذور، وإيجاد أصولها في الحروب الصليبية في القرون الوسطى لاسترداد </a:t>
            </a:r>
            <a:r>
              <a:rPr lang="ar-SA" sz="1900" dirty="0" err="1" smtClean="0">
                <a:solidFill>
                  <a:srgbClr val="C00000"/>
                </a:solidFill>
                <a:cs typeface="DecoType Naskh" pitchFamily="2" charset="-78"/>
              </a:rPr>
              <a:t>الارض</a:t>
            </a:r>
            <a:r>
              <a:rPr lang="ar-SA" sz="1900" dirty="0" smtClean="0">
                <a:solidFill>
                  <a:srgbClr val="C00000"/>
                </a:solidFill>
                <a:cs typeface="DecoType Naskh" pitchFamily="2" charset="-78"/>
              </a:rPr>
              <a:t> المقدسة من المسلمين ، بل وغذى الكراهية الغربية في القرن السادس عشر من القوة المتزايدة للعثمانية (أو التركية) كانت الإمبراطورية وامتدادها غربا مع الأتراك زرع ادعاء على الأرض محوريا في شرق المتوسط ​​وشمال أفريقيا، بما في ذلك قبرص في 1571 وتونس في 1574 '0.3 هذا التهديد المتصور أن الاسبانية ، </a:t>
            </a:r>
            <a:r>
              <a:rPr lang="ar-SA" sz="1900" dirty="0" err="1" smtClean="0">
                <a:solidFill>
                  <a:srgbClr val="C00000"/>
                </a:solidFill>
                <a:cs typeface="DecoType Naskh" pitchFamily="2" charset="-78"/>
              </a:rPr>
              <a:t>والبنادقة</a:t>
            </a:r>
            <a:r>
              <a:rPr lang="ar-SA" sz="1900" dirty="0" smtClean="0">
                <a:solidFill>
                  <a:srgbClr val="C00000"/>
                </a:solidFill>
                <a:cs typeface="DecoType Naskh" pitchFamily="2" charset="-78"/>
              </a:rPr>
              <a:t> والبابا شكلت الجامعة لمحاربة الأتراك ، واشتهر منهم هزيمة في معركة </a:t>
            </a:r>
            <a:r>
              <a:rPr lang="ar-SA" sz="1900" dirty="0" err="1" smtClean="0">
                <a:solidFill>
                  <a:srgbClr val="C00000"/>
                </a:solidFill>
                <a:cs typeface="DecoType Naskh" pitchFamily="2" charset="-78"/>
              </a:rPr>
              <a:t>ليبانتو</a:t>
            </a:r>
            <a:r>
              <a:rPr lang="ar-SA" sz="1900" dirty="0" smtClean="0">
                <a:solidFill>
                  <a:srgbClr val="C00000"/>
                </a:solidFill>
                <a:cs typeface="DecoType Naskh" pitchFamily="2" charset="-78"/>
              </a:rPr>
              <a:t> (1571).</a:t>
            </a:r>
          </a:p>
        </p:txBody>
      </p:sp>
      <p:sp>
        <p:nvSpPr>
          <p:cNvPr id="10" name="TextBox 9"/>
          <p:cNvSpPr txBox="1"/>
          <p:nvPr/>
        </p:nvSpPr>
        <p:spPr>
          <a:xfrm>
            <a:off x="3699030" y="923595"/>
            <a:ext cx="2808312" cy="2585323"/>
          </a:xfrm>
          <a:prstGeom prst="rect">
            <a:avLst/>
          </a:prstGeom>
          <a:noFill/>
        </p:spPr>
        <p:txBody>
          <a:bodyPr wrap="square" rtlCol="1">
            <a:spAutoFit/>
          </a:bodyPr>
          <a:lstStyle/>
          <a:p>
            <a:pPr indent="-76200" algn="just"/>
            <a:r>
              <a:rPr lang="ar-SA" sz="2000" dirty="0" smtClean="0">
                <a:solidFill>
                  <a:srgbClr val="008000"/>
                </a:solidFill>
                <a:cs typeface="DecoType Naskh" pitchFamily="2" charset="-78"/>
              </a:rPr>
              <a:t>وكان هذا ينطبق بشكل خاص على الإسلام. على الرغم من أن المسيحيين كانوا معتادين على اعتبار الإسلام أنه عقيدة خاطئة، ومعظم اضطرت إلى الاعتماد على الحسابات المستعملة لمعرفتهم لأن الأوروبيين فقط  كانوا على اتصال بكثير مع الشرق الإسلامي والتجار والدبلوماسيين.</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53773" y="731574"/>
            <a:ext cx="3021221" cy="4016484"/>
          </a:xfrm>
          <a:prstGeom prst="rect">
            <a:avLst/>
          </a:prstGeom>
          <a:noFill/>
        </p:spPr>
        <p:txBody>
          <a:bodyPr wrap="square" rtlCol="1">
            <a:spAutoFit/>
          </a:bodyPr>
          <a:lstStyle/>
          <a:p>
            <a:pPr algn="just" fontAlgn="auto">
              <a:spcAft>
                <a:spcPts val="0"/>
              </a:spcAft>
              <a:defRPr/>
            </a:pPr>
            <a:r>
              <a:rPr lang="en-US" sz="1500" dirty="0" smtClean="0">
                <a:latin typeface="Times New Roman" pitchFamily="18" charset="0"/>
                <a:cs typeface="Times New Roman" pitchFamily="18" charset="0"/>
              </a:rPr>
              <a:t>The Jews had long been persecuted in Europe but were a more familiar religious minority than Muslims, living within (as well as beyond) Europe. Jews were expelled from England in 1290 but returned in small numbers during subsequent centuries. By the late sixteenth century there were small Jewish </a:t>
            </a:r>
            <a:r>
              <a:rPr lang="en-US" sz="1500" dirty="0" err="1" smtClean="0">
                <a:latin typeface="Times New Roman" pitchFamily="18" charset="0"/>
                <a:cs typeface="Times New Roman" pitchFamily="18" charset="0"/>
              </a:rPr>
              <a:t>ommunities</a:t>
            </a:r>
            <a:r>
              <a:rPr lang="en-US" sz="1500" dirty="0" smtClean="0">
                <a:latin typeface="Times New Roman" pitchFamily="18" charset="0"/>
                <a:cs typeface="Times New Roman" pitchFamily="18" charset="0"/>
              </a:rPr>
              <a:t> in London and Bristol, although those involved were obliged to conform outwardly to Protestantism, both because other religions were not tolerated and because of the strength of contemporary anti-Jewish feeling. Such antipathy had a long history: </a:t>
            </a:r>
          </a:p>
        </p:txBody>
      </p:sp>
      <p:sp>
        <p:nvSpPr>
          <p:cNvPr id="7" name="TextBox 6"/>
          <p:cNvSpPr txBox="1"/>
          <p:nvPr/>
        </p:nvSpPr>
        <p:spPr>
          <a:xfrm>
            <a:off x="296652" y="5052054"/>
            <a:ext cx="3080460" cy="3877985"/>
          </a:xfrm>
          <a:prstGeom prst="rect">
            <a:avLst/>
          </a:prstGeom>
          <a:noFill/>
        </p:spPr>
        <p:txBody>
          <a:bodyPr wrap="square" rtlCol="1">
            <a:spAutoFit/>
          </a:bodyPr>
          <a:lstStyle/>
          <a:p>
            <a:pPr algn="just" fontAlgn="auto">
              <a:spcAft>
                <a:spcPts val="0"/>
              </a:spcAft>
              <a:defRPr/>
            </a:pPr>
            <a:r>
              <a:rPr lang="en-US" sz="1500" dirty="0" smtClean="0">
                <a:latin typeface="Times New Roman" pitchFamily="18" charset="0"/>
                <a:cs typeface="Times New Roman" pitchFamily="18" charset="0"/>
              </a:rPr>
              <a:t>the association of the Jews with the death of Jesus and with money lending (which the Bible condemned) had long encouraged European Christians to look down on the Jews as an ungodly sect, while their status as an ‘alien’, homeless people made them a perennial object of suspicion. The curiosity and anxiety aroused by religious and cultural ‘aliens’ in the period is reflected in the ambivalent representation of Jews in late sixteenth-century plays such as Christopher Marlowe’s The Jew of Malta and Shakespeare’s The Merchant of Venice.</a:t>
            </a:r>
            <a:endParaRPr lang="ar-SA" sz="1500" dirty="0" smtClean="0">
              <a:latin typeface="Times New Roman" pitchFamily="18" charset="0"/>
              <a:cs typeface="Times New Roman" pitchFamily="18" charset="0"/>
            </a:endParaRPr>
          </a:p>
        </p:txBody>
      </p:sp>
      <p:sp>
        <p:nvSpPr>
          <p:cNvPr id="9" name="TextBox 8"/>
          <p:cNvSpPr txBox="1"/>
          <p:nvPr/>
        </p:nvSpPr>
        <p:spPr>
          <a:xfrm>
            <a:off x="3645024" y="5148065"/>
            <a:ext cx="2970330" cy="3631764"/>
          </a:xfrm>
          <a:prstGeom prst="rect">
            <a:avLst/>
          </a:prstGeom>
          <a:noFill/>
        </p:spPr>
        <p:txBody>
          <a:bodyPr wrap="square" rtlCol="1">
            <a:spAutoFit/>
          </a:bodyPr>
          <a:lstStyle/>
          <a:p>
            <a:r>
              <a:rPr lang="ar-SA" sz="1900" dirty="0" smtClean="0">
                <a:solidFill>
                  <a:srgbClr val="C00000"/>
                </a:solidFill>
                <a:cs typeface="DecoType Naskh" pitchFamily="2" charset="-78"/>
              </a:rPr>
              <a:t>وكانت جمعية اليهود مع موت يسوع ومع إقراض المال (الذي أدان الكتاب المقدس) شجع المسيحيين منذ وقت طويل الأوروبي للنظر إلى أسفل على اليهود باعتباره الفرع الفجار، في حين أن وضعهم </a:t>
            </a:r>
            <a:r>
              <a:rPr lang="ar-SA" sz="1900" dirty="0" err="1" smtClean="0">
                <a:solidFill>
                  <a:srgbClr val="C00000"/>
                </a:solidFill>
                <a:cs typeface="DecoType Naskh" pitchFamily="2" charset="-78"/>
              </a:rPr>
              <a:t>ك</a:t>
            </a:r>
            <a:r>
              <a:rPr lang="ar-SA" sz="1900" dirty="0" smtClean="0">
                <a:solidFill>
                  <a:srgbClr val="C00000"/>
                </a:solidFill>
                <a:cs typeface="DecoType Naskh" pitchFamily="2" charset="-78"/>
              </a:rPr>
              <a:t> 'الغريبة'، والناس بلا مأوى جعلهم المعمرة وجوه الشك. وترد الفضول والقلق الذي أثارته 'الأجانب' الدينية والثقافية في الفترة تمثيل متناقضة من اليهود في أواخر القرن السادس عشر، يلعب مثل كريستوفر مارلو هو يهودي مالطة وشكسبير تاجر البندقية.</a:t>
            </a:r>
          </a:p>
          <a:p>
            <a:endParaRPr lang="ar-SA" sz="1900" dirty="0" smtClean="0">
              <a:solidFill>
                <a:srgbClr val="C00000"/>
              </a:solidFill>
              <a:cs typeface="DecoType Naskh" pitchFamily="2" charset="-78"/>
            </a:endParaRPr>
          </a:p>
        </p:txBody>
      </p:sp>
      <p:sp>
        <p:nvSpPr>
          <p:cNvPr id="10" name="TextBox 9"/>
          <p:cNvSpPr txBox="1"/>
          <p:nvPr/>
        </p:nvSpPr>
        <p:spPr>
          <a:xfrm>
            <a:off x="3537012" y="731574"/>
            <a:ext cx="3132348" cy="3816429"/>
          </a:xfrm>
          <a:prstGeom prst="rect">
            <a:avLst/>
          </a:prstGeom>
          <a:noFill/>
        </p:spPr>
        <p:txBody>
          <a:bodyPr wrap="square" rtlCol="1">
            <a:spAutoFit/>
          </a:bodyPr>
          <a:lstStyle/>
          <a:p>
            <a:r>
              <a:rPr lang="ar-SA" sz="2000" dirty="0" smtClean="0">
                <a:solidFill>
                  <a:srgbClr val="008000"/>
                </a:solidFill>
                <a:cs typeface="DecoType Naskh" pitchFamily="2" charset="-78"/>
              </a:rPr>
              <a:t>منذ زمن طويل واضطهاد اليهود في أوروبا ، ولكنها كانت أكثر دراية أقلية دينية من المسلمين، الذين يعيشون داخل (وخارج) أوروبا. طرد اليهود من إنجلترا في 1290 لكنه عاد في أعداد صغيرة خلال القرون اللاحقة. من أواخر القرن السادس عشر كانت هناك </a:t>
            </a:r>
            <a:r>
              <a:rPr lang="en-US" sz="2000" dirty="0" err="1" smtClean="0">
                <a:solidFill>
                  <a:srgbClr val="008000"/>
                </a:solidFill>
                <a:cs typeface="DecoType Naskh" pitchFamily="2" charset="-78"/>
              </a:rPr>
              <a:t>ommunities</a:t>
            </a:r>
            <a:r>
              <a:rPr lang="en-US" sz="2000" dirty="0" smtClean="0">
                <a:solidFill>
                  <a:srgbClr val="008000"/>
                </a:solidFill>
                <a:cs typeface="DecoType Naskh" pitchFamily="2" charset="-78"/>
              </a:rPr>
              <a:t> </a:t>
            </a:r>
            <a:r>
              <a:rPr lang="ar-SA" sz="2000" dirty="0" smtClean="0">
                <a:solidFill>
                  <a:srgbClr val="008000"/>
                </a:solidFill>
                <a:cs typeface="DecoType Naskh" pitchFamily="2" charset="-78"/>
              </a:rPr>
              <a:t>اليهودية الصغيرة في لندن </a:t>
            </a:r>
            <a:r>
              <a:rPr lang="ar-SA" sz="2000" dirty="0" err="1" smtClean="0">
                <a:solidFill>
                  <a:srgbClr val="008000"/>
                </a:solidFill>
                <a:cs typeface="DecoType Naskh" pitchFamily="2" charset="-78"/>
              </a:rPr>
              <a:t>وبريستول</a:t>
            </a:r>
            <a:r>
              <a:rPr lang="ar-SA" sz="2000" dirty="0" smtClean="0">
                <a:solidFill>
                  <a:srgbClr val="008000"/>
                </a:solidFill>
                <a:cs typeface="DecoType Naskh" pitchFamily="2" charset="-78"/>
              </a:rPr>
              <a:t>، وعلى الرغم من المتورطين ملزمة لتتفق ظاهريا إلى البروتستانتية، على حد سواء بسبب عدم التسامح مع الأديان الأخرى، ونظرا للقوة المعاصرة المشاعر المعادية لليهود. والكراهية في هذا التاريخ الطويل :</a:t>
            </a:r>
          </a:p>
        </p:txBody>
      </p:sp>
      <p:sp>
        <p:nvSpPr>
          <p:cNvPr id="12" name="TextBox 11"/>
          <p:cNvSpPr txBox="1"/>
          <p:nvPr/>
        </p:nvSpPr>
        <p:spPr>
          <a:xfrm>
            <a:off x="3591018" y="8496048"/>
            <a:ext cx="3024336" cy="646331"/>
          </a:xfrm>
          <a:prstGeom prst="rect">
            <a:avLst/>
          </a:prstGeom>
          <a:noFill/>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 الترجمة هنا لكم عليها ،، لكن المهم تكون الفكرة واضحة ...  </a:t>
            </a:r>
            <a:r>
              <a:rPr lang="ar-SA" dirty="0" smtClean="0">
                <a:solidFill>
                  <a:srgbClr val="0033CC"/>
                </a:solidFill>
                <a:cs typeface="AL-Hor" pitchFamily="2" charset="-78"/>
                <a:sym typeface="Wingdings" pitchFamily="2" charset="2"/>
              </a:rPr>
              <a:t></a:t>
            </a:r>
            <a:endParaRPr lang="ar-SA" dirty="0">
              <a:solidFill>
                <a:srgbClr val="0033CC"/>
              </a:solidFill>
              <a:cs typeface="AL-Hor" pitchFamily="2" charset="-78"/>
            </a:endParaRPr>
          </a:p>
        </p:txBody>
      </p:sp>
      <p:cxnSp>
        <p:nvCxnSpPr>
          <p:cNvPr id="13" name="Elbow Connector 12"/>
          <p:cNvCxnSpPr/>
          <p:nvPr/>
        </p:nvCxnSpPr>
        <p:spPr>
          <a:xfrm rot="5400000" flipH="1" flipV="1">
            <a:off x="3644830" y="8100586"/>
            <a:ext cx="612455" cy="180019"/>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checkerboard(across)">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mph" presetSubtype="2" fill="hold" nodeType="clickEffect">
                                  <p:stCondLst>
                                    <p:cond delay="0"/>
                                  </p:stCondLst>
                                  <p:childTnLst>
                                    <p:animClr clrSpc="rgb">
                                      <p:cBhvr>
                                        <p:cTn id="37" dur="2000" fill="hold"/>
                                        <p:tgtEl>
                                          <p:spTgt spid="12"/>
                                        </p:tgtEl>
                                        <p:attrNameLst>
                                          <p:attrName>fillcolor</p:attrName>
                                        </p:attrNameLst>
                                      </p:cBhvr>
                                      <p:to>
                                        <a:srgbClr val="FFFF99"/>
                                      </p:to>
                                    </p:animClr>
                                    <p:set>
                                      <p:cBhvr>
                                        <p:cTn id="38" dur="2000" fill="hold"/>
                                        <p:tgtEl>
                                          <p:spTgt spid="12"/>
                                        </p:tgtEl>
                                        <p:attrNameLst>
                                          <p:attrName>fill.type</p:attrName>
                                        </p:attrNameLst>
                                      </p:cBhvr>
                                      <p:to>
                                        <p:strVal val="solid"/>
                                      </p:to>
                                    </p:set>
                                    <p:set>
                                      <p:cBhvr>
                                        <p:cTn id="39" dur="2000" fill="hold"/>
                                        <p:tgtEl>
                                          <p:spTgt spid="1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512"/>
            <a:ext cx="6218448" cy="1536171"/>
          </a:xfrm>
        </p:spPr>
        <p:txBody>
          <a:bodyPr>
            <a:normAutofit/>
          </a:bodyPr>
          <a:lstStyle/>
          <a:p>
            <a:r>
              <a:rPr lang="en-US" sz="2000" b="1" dirty="0" smtClean="0">
                <a:solidFill>
                  <a:schemeClr val="tx2"/>
                </a:solidFill>
                <a:latin typeface="Times New Roman" pitchFamily="18" charset="0"/>
                <a:cs typeface="Times New Roman" pitchFamily="18" charset="0"/>
              </a:rPr>
              <a:t>Magic :</a:t>
            </a:r>
            <a:br>
              <a:rPr lang="en-US" sz="2000" b="1" dirty="0" smtClean="0">
                <a:solidFill>
                  <a:schemeClr val="tx2"/>
                </a:solidFill>
                <a:latin typeface="Times New Roman" pitchFamily="18" charset="0"/>
                <a:cs typeface="Times New Roman" pitchFamily="18" charset="0"/>
              </a:rPr>
            </a:br>
            <a:r>
              <a:rPr lang="ar-SA" sz="2000" b="1" dirty="0" smtClean="0">
                <a:solidFill>
                  <a:schemeClr val="tx2"/>
                </a:solidFill>
                <a:latin typeface="Times New Roman" pitchFamily="18" charset="0"/>
                <a:cs typeface="Times New Roman" pitchFamily="18" charset="0"/>
              </a:rPr>
              <a:t>السحر</a:t>
            </a:r>
            <a:endParaRPr lang="ar-SA" sz="2000" b="1" dirty="0">
              <a:solidFill>
                <a:srgbClr val="0000FF"/>
              </a:solidFill>
            </a:endParaRPr>
          </a:p>
        </p:txBody>
      </p:sp>
      <p:sp>
        <p:nvSpPr>
          <p:cNvPr id="6" name="TextBox 5"/>
          <p:cNvSpPr txBox="1"/>
          <p:nvPr/>
        </p:nvSpPr>
        <p:spPr>
          <a:xfrm>
            <a:off x="162018" y="1115617"/>
            <a:ext cx="3320988" cy="2569934"/>
          </a:xfrm>
          <a:prstGeom prst="rect">
            <a:avLst/>
          </a:prstGeom>
          <a:noFill/>
        </p:spPr>
        <p:txBody>
          <a:bodyPr wrap="square" rtlCol="1">
            <a:spAutoFit/>
          </a:bodyPr>
          <a:lstStyle/>
          <a:p>
            <a:pPr algn="l" rtl="0" fontAlgn="auto">
              <a:spcAft>
                <a:spcPts val="0"/>
              </a:spcAft>
              <a:buClr>
                <a:schemeClr val="accent3"/>
              </a:buClr>
              <a:defRPr/>
            </a:pPr>
            <a:r>
              <a:rPr lang="en-US" sz="1600" b="1" dirty="0" smtClean="0">
                <a:latin typeface="Times New Roman" pitchFamily="18" charset="0"/>
                <a:cs typeface="Times New Roman" pitchFamily="18" charset="0"/>
              </a:rPr>
              <a:t> </a:t>
            </a:r>
            <a:r>
              <a:rPr lang="en-US" sz="1450" dirty="0" smtClean="0">
                <a:latin typeface="Times New Roman" pitchFamily="18" charset="0"/>
                <a:cs typeface="Times New Roman" pitchFamily="18" charset="0"/>
              </a:rPr>
              <a:t>In Renaissance Europe faith in Christianity co-existed with a widespread belief in magic. Even monarchs and religious leaders took magic seriously. Elizabeth I famously consulted contemporary magus John Dee for advice about the most auspicious date for her coronation, while her successor, James I participated in a series of witchcraft trials and published his own study of the subject, Demonology (1597).</a:t>
            </a:r>
          </a:p>
        </p:txBody>
      </p:sp>
      <p:sp>
        <p:nvSpPr>
          <p:cNvPr id="7" name="TextBox 6"/>
          <p:cNvSpPr txBox="1"/>
          <p:nvPr/>
        </p:nvSpPr>
        <p:spPr>
          <a:xfrm>
            <a:off x="134634" y="3803719"/>
            <a:ext cx="3294366" cy="2677656"/>
          </a:xfrm>
          <a:prstGeom prst="rect">
            <a:avLst/>
          </a:prstGeom>
          <a:noFill/>
        </p:spPr>
        <p:txBody>
          <a:bodyPr wrap="square" rtlCol="1">
            <a:spAutoFit/>
          </a:bodyPr>
          <a:lstStyle/>
          <a:p>
            <a:pPr algn="just" rtl="0"/>
            <a:r>
              <a:rPr lang="en-US" sz="1400" dirty="0" smtClean="0">
                <a:latin typeface="Times New Roman" pitchFamily="18" charset="0"/>
                <a:cs typeface="Times New Roman" pitchFamily="18" charset="0"/>
              </a:rPr>
              <a:t> The extent of popular interest in magic is reflected in the proliferation of texts about magic in the late sixteenth and early seventeenth centuries. In England such literature included non-fiction books about witchcraft, accounts of witchcraft trials, and a large body of poems, plays and prose romances featuring magicians and witches. Such literature appears to have proved especially popular in the Jacobean period, when the accession of James I generated fresh interest in the subject.</a:t>
            </a:r>
          </a:p>
        </p:txBody>
      </p:sp>
      <p:sp>
        <p:nvSpPr>
          <p:cNvPr id="8" name="TextBox 7"/>
          <p:cNvSpPr txBox="1"/>
          <p:nvPr/>
        </p:nvSpPr>
        <p:spPr>
          <a:xfrm>
            <a:off x="3717032" y="6876256"/>
            <a:ext cx="2970330" cy="1477328"/>
          </a:xfrm>
          <a:prstGeom prst="rect">
            <a:avLst/>
          </a:prstGeom>
          <a:noFill/>
        </p:spPr>
        <p:txBody>
          <a:bodyPr wrap="square" rtlCol="1">
            <a:spAutoFit/>
          </a:bodyPr>
          <a:lstStyle/>
          <a:p>
            <a:r>
              <a:rPr lang="ar-SA" dirty="0" smtClean="0">
                <a:solidFill>
                  <a:srgbClr val="C00000"/>
                </a:solidFill>
                <a:cs typeface="DecoType Naskh" pitchFamily="2" charset="-78"/>
              </a:rPr>
              <a:t>واحد من الأمثلة المعروفة في الأدب 'السحر' </a:t>
            </a:r>
            <a:r>
              <a:rPr lang="ar-SA" dirty="0" err="1" smtClean="0">
                <a:solidFill>
                  <a:srgbClr val="C00000"/>
                </a:solidFill>
                <a:cs typeface="DecoType Naskh" pitchFamily="2" charset="-78"/>
              </a:rPr>
              <a:t>يعقوبي</a:t>
            </a:r>
            <a:r>
              <a:rPr lang="ar-SA" dirty="0" smtClean="0">
                <a:solidFill>
                  <a:srgbClr val="C00000"/>
                </a:solidFill>
                <a:cs typeface="DecoType Naskh" pitchFamily="2" charset="-78"/>
              </a:rPr>
              <a:t>، وماكبث ويليام شكسبير (1606 يؤديها جيم) </a:t>
            </a:r>
          </a:p>
          <a:p>
            <a:r>
              <a:rPr lang="ar-SA" dirty="0" smtClean="0">
                <a:solidFill>
                  <a:srgbClr val="C00000"/>
                </a:solidFill>
                <a:cs typeface="DecoType Naskh" pitchFamily="2" charset="-78"/>
              </a:rPr>
              <a:t>(والتي تحتوي على جوقة من السحرة الذين التنبؤ بالمستقبل) قد كتب لتلبية هذه الموضة.</a:t>
            </a:r>
          </a:p>
        </p:txBody>
      </p:sp>
      <p:sp>
        <p:nvSpPr>
          <p:cNvPr id="9" name="TextBox 8"/>
          <p:cNvSpPr txBox="1"/>
          <p:nvPr/>
        </p:nvSpPr>
        <p:spPr>
          <a:xfrm>
            <a:off x="3501008" y="3851920"/>
            <a:ext cx="3212976" cy="2862322"/>
          </a:xfrm>
          <a:prstGeom prst="rect">
            <a:avLst/>
          </a:prstGeom>
          <a:noFill/>
        </p:spPr>
        <p:txBody>
          <a:bodyPr wrap="square" rtlCol="1">
            <a:spAutoFit/>
          </a:bodyPr>
          <a:lstStyle/>
          <a:p>
            <a:r>
              <a:rPr lang="ar-SA" dirty="0" smtClean="0">
                <a:solidFill>
                  <a:srgbClr val="008000"/>
                </a:solidFill>
                <a:cs typeface="DecoType Naskh" pitchFamily="2" charset="-78"/>
              </a:rPr>
              <a:t>وتعكس مدى الاهتمام الشعبي في السحر في انتشار النصوص حول السحر في أواخر القرن السادس عشر </a:t>
            </a:r>
            <a:r>
              <a:rPr lang="ar-SA" dirty="0" err="1" smtClean="0">
                <a:solidFill>
                  <a:srgbClr val="008000"/>
                </a:solidFill>
                <a:cs typeface="DecoType Naskh" pitchFamily="2" charset="-78"/>
              </a:rPr>
              <a:t>و</a:t>
            </a:r>
            <a:r>
              <a:rPr lang="ar-SA" dirty="0" smtClean="0">
                <a:solidFill>
                  <a:srgbClr val="008000"/>
                </a:solidFill>
                <a:cs typeface="DecoType Naskh" pitchFamily="2" charset="-78"/>
              </a:rPr>
              <a:t> أوائل القرن السابع عشر . الأدب في انكلترا وشملت هذه غير روائية كتب عن السحر، وحسابات للمحاكمات السحر، ومجموعة كبيرة من القصائد والمسرحيات والرومانسيات النثر يضم السحرة والساحرات. مثل هذه الكتابات قد ثبت فيما يبدو بشعبية خاصة في الفترة </a:t>
            </a:r>
            <a:r>
              <a:rPr lang="ar-SA" dirty="0" err="1" smtClean="0">
                <a:solidFill>
                  <a:srgbClr val="008000"/>
                </a:solidFill>
                <a:cs typeface="DecoType Naskh" pitchFamily="2" charset="-78"/>
              </a:rPr>
              <a:t>يعقوبي</a:t>
            </a:r>
            <a:r>
              <a:rPr lang="ar-SA" dirty="0" smtClean="0">
                <a:solidFill>
                  <a:srgbClr val="008000"/>
                </a:solidFill>
                <a:cs typeface="DecoType Naskh" pitchFamily="2" charset="-78"/>
              </a:rPr>
              <a:t>، عند انضمام جيمس الأول ولدت اهتماما جديدا في هذا الموضوع..</a:t>
            </a:r>
          </a:p>
        </p:txBody>
      </p:sp>
      <p:sp>
        <p:nvSpPr>
          <p:cNvPr id="10" name="TextBox 9"/>
          <p:cNvSpPr txBox="1"/>
          <p:nvPr/>
        </p:nvSpPr>
        <p:spPr>
          <a:xfrm>
            <a:off x="3429000" y="1200105"/>
            <a:ext cx="3276364" cy="2723823"/>
          </a:xfrm>
          <a:prstGeom prst="rect">
            <a:avLst/>
          </a:prstGeom>
          <a:noFill/>
        </p:spPr>
        <p:txBody>
          <a:bodyPr wrap="square" rtlCol="1">
            <a:spAutoFit/>
          </a:bodyPr>
          <a:lstStyle/>
          <a:p>
            <a:r>
              <a:rPr lang="ar-SA" sz="1900" dirty="0" smtClean="0">
                <a:solidFill>
                  <a:srgbClr val="C00000"/>
                </a:solidFill>
                <a:cs typeface="DecoType Naskh" pitchFamily="2" charset="-78"/>
              </a:rPr>
              <a:t>في عصر النهضة في أوروبا الاعتقاد المشترك بالمسيحية، مع وجود اعتقاد واسع الانتشار بالسحر. حتى الملوك والزعماء الدينيين أخذوا السحر على محمل الجد. </a:t>
            </a:r>
            <a:r>
              <a:rPr lang="ar-SA" sz="1900" dirty="0" err="1" smtClean="0">
                <a:solidFill>
                  <a:srgbClr val="C00000"/>
                </a:solidFill>
                <a:cs typeface="DecoType Naskh" pitchFamily="2" charset="-78"/>
              </a:rPr>
              <a:t>اليزابيث</a:t>
            </a:r>
            <a:r>
              <a:rPr lang="ar-SA" sz="1900" dirty="0" smtClean="0">
                <a:solidFill>
                  <a:srgbClr val="C00000"/>
                </a:solidFill>
                <a:cs typeface="DecoType Naskh" pitchFamily="2" charset="-78"/>
              </a:rPr>
              <a:t> الشهيرة المعاصرة استشارت المشعوذ جون </a:t>
            </a:r>
            <a:r>
              <a:rPr lang="ar-SA" sz="1900" dirty="0" err="1" smtClean="0">
                <a:solidFill>
                  <a:srgbClr val="C00000"/>
                </a:solidFill>
                <a:cs typeface="DecoType Naskh" pitchFamily="2" charset="-78"/>
              </a:rPr>
              <a:t>دي</a:t>
            </a:r>
            <a:r>
              <a:rPr lang="ar-SA" sz="1900" dirty="0" smtClean="0">
                <a:solidFill>
                  <a:srgbClr val="C00000"/>
                </a:solidFill>
                <a:cs typeface="DecoType Naskh" pitchFamily="2" charset="-78"/>
              </a:rPr>
              <a:t> للحصول على المشورة حول التاريخ الأكثر مناسبة لتتويجها، في حين أن خليفتها جيمس شاركت في سلسلة من محاكمات السحر ونشرت دراستها الخاصة للموضوع، الشياطين (1597).</a:t>
            </a:r>
          </a:p>
        </p:txBody>
      </p:sp>
      <p:sp>
        <p:nvSpPr>
          <p:cNvPr id="11" name="TextBox 10"/>
          <p:cNvSpPr txBox="1"/>
          <p:nvPr/>
        </p:nvSpPr>
        <p:spPr>
          <a:xfrm>
            <a:off x="0" y="6804248"/>
            <a:ext cx="3291251" cy="1415772"/>
          </a:xfrm>
          <a:prstGeom prst="rect">
            <a:avLst/>
          </a:prstGeom>
          <a:noFill/>
        </p:spPr>
        <p:txBody>
          <a:bodyPr wrap="square" rtlCol="1">
            <a:spAutoFit/>
          </a:bodyPr>
          <a:lstStyle/>
          <a:p>
            <a:pPr algn="just" rtl="0"/>
            <a:r>
              <a:rPr lang="en-US" sz="1600" b="1" dirty="0" smtClean="0">
                <a:latin typeface="Times New Roman" pitchFamily="18" charset="0"/>
                <a:cs typeface="Times New Roman" pitchFamily="18" charset="0"/>
              </a:rPr>
              <a:t> </a:t>
            </a:r>
            <a:r>
              <a:rPr lang="en-US" sz="1400" dirty="0" smtClean="0">
                <a:latin typeface="Times New Roman" pitchFamily="18" charset="0"/>
                <a:cs typeface="Times New Roman" pitchFamily="18" charset="0"/>
              </a:rPr>
              <a:t>One of the best known examples of Jacobean ‘witchcraft’ literature, William Shakespeare’s Macbeth (performed c. 1606) (which features a chorus of witches who predict the future) is thought to have been written to cater for this fashion.</a:t>
            </a:r>
          </a:p>
        </p:txBody>
      </p:sp>
      <p:sp>
        <p:nvSpPr>
          <p:cNvPr id="13" name="TextBox 12"/>
          <p:cNvSpPr txBox="1"/>
          <p:nvPr/>
        </p:nvSpPr>
        <p:spPr>
          <a:xfrm>
            <a:off x="2996952" y="8424040"/>
            <a:ext cx="3024336" cy="369332"/>
          </a:xfrm>
          <a:prstGeom prst="rect">
            <a:avLst/>
          </a:prstGeom>
          <a:noFill/>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 </a:t>
            </a:r>
            <a:r>
              <a:rPr lang="ar-SA" dirty="0" err="1" smtClean="0">
                <a:solidFill>
                  <a:srgbClr val="0033CC"/>
                </a:solidFill>
                <a:cs typeface="AL-Hor" pitchFamily="2" charset="-78"/>
              </a:rPr>
              <a:t>ياليل</a:t>
            </a:r>
            <a:r>
              <a:rPr lang="ar-SA" dirty="0" smtClean="0">
                <a:solidFill>
                  <a:srgbClr val="0033CC"/>
                </a:solidFill>
                <a:cs typeface="AL-Hor" pitchFamily="2" charset="-78"/>
              </a:rPr>
              <a:t> الترجمة </a:t>
            </a:r>
            <a:r>
              <a:rPr lang="ar-SA" dirty="0" err="1" smtClean="0">
                <a:solidFill>
                  <a:srgbClr val="0033CC"/>
                </a:solidFill>
                <a:cs typeface="AL-Hor" pitchFamily="2" charset="-78"/>
              </a:rPr>
              <a:t>إللي</a:t>
            </a:r>
            <a:r>
              <a:rPr lang="ar-SA" dirty="0" smtClean="0">
                <a:solidFill>
                  <a:srgbClr val="0033CC"/>
                </a:solidFill>
                <a:cs typeface="AL-Hor" pitchFamily="2" charset="-78"/>
              </a:rPr>
              <a:t> </a:t>
            </a:r>
            <a:r>
              <a:rPr lang="ar-SA" dirty="0" err="1" smtClean="0">
                <a:solidFill>
                  <a:srgbClr val="0033CC"/>
                </a:solidFill>
                <a:cs typeface="AL-Hor" pitchFamily="2" charset="-78"/>
              </a:rPr>
              <a:t>مافيها</a:t>
            </a:r>
            <a:r>
              <a:rPr lang="ar-SA" dirty="0" smtClean="0">
                <a:solidFill>
                  <a:srgbClr val="0033CC"/>
                </a:solidFill>
                <a:cs typeface="AL-Hor" pitchFamily="2" charset="-78"/>
              </a:rPr>
              <a:t> ضوء قمر ...   </a:t>
            </a:r>
            <a:r>
              <a:rPr lang="ar-SA" dirty="0" smtClean="0">
                <a:solidFill>
                  <a:srgbClr val="0033CC"/>
                </a:solidFill>
                <a:cs typeface="AL-Hor" pitchFamily="2" charset="-78"/>
                <a:sym typeface="Wingdings" pitchFamily="2" charset="2"/>
              </a:rPr>
              <a:t></a:t>
            </a:r>
            <a:endParaRPr lang="ar-SA" dirty="0">
              <a:solidFill>
                <a:srgbClr val="0033CC"/>
              </a:solidFill>
              <a:cs typeface="AL-Hor" pitchFamily="2" charset="-78"/>
            </a:endParaRPr>
          </a:p>
        </p:txBody>
      </p:sp>
      <p:cxnSp>
        <p:nvCxnSpPr>
          <p:cNvPr id="15" name="Elbow Connector 14"/>
          <p:cNvCxnSpPr/>
          <p:nvPr/>
        </p:nvCxnSpPr>
        <p:spPr>
          <a:xfrm rot="5400000" flipH="1" flipV="1">
            <a:off x="2798736" y="7182096"/>
            <a:ext cx="2124624" cy="576064"/>
          </a:xfrm>
          <a:prstGeom prst="bentConnector3">
            <a:avLst>
              <a:gd name="adj1" fmla="val 80742"/>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2000"/>
                                        <p:tgtEl>
                                          <p:spTgt spid="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1" end="1"/>
                                            </p:txEl>
                                          </p:spTgt>
                                        </p:tgtEl>
                                        <p:attrNameLst>
                                          <p:attrName>style.visibility</p:attrName>
                                        </p:attrNameLst>
                                      </p:cBhvr>
                                      <p:to>
                                        <p:strVal val="visible"/>
                                      </p:to>
                                    </p:set>
                                    <p:animEffect transition="in" filter="fade">
                                      <p:cBhvr>
                                        <p:cTn id="37" dur="2000"/>
                                        <p:tgtEl>
                                          <p:spTgt spid="8">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checkerboard(across)">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mph" presetSubtype="2" fill="hold" nodeType="clickEffect">
                                  <p:stCondLst>
                                    <p:cond delay="0"/>
                                  </p:stCondLst>
                                  <p:childTnLst>
                                    <p:animClr clrSpc="rgb">
                                      <p:cBhvr>
                                        <p:cTn id="52" dur="2000" fill="hold"/>
                                        <p:tgtEl>
                                          <p:spTgt spid="13"/>
                                        </p:tgtEl>
                                        <p:attrNameLst>
                                          <p:attrName>fillcolor</p:attrName>
                                        </p:attrNameLst>
                                      </p:cBhvr>
                                      <p:to>
                                        <a:srgbClr val="FFFF99"/>
                                      </p:to>
                                    </p:animClr>
                                    <p:set>
                                      <p:cBhvr>
                                        <p:cTn id="53" dur="2000" fill="hold"/>
                                        <p:tgtEl>
                                          <p:spTgt spid="13"/>
                                        </p:tgtEl>
                                        <p:attrNameLst>
                                          <p:attrName>fill.type</p:attrName>
                                        </p:attrNameLst>
                                      </p:cBhvr>
                                      <p:to>
                                        <p:strVal val="solid"/>
                                      </p:to>
                                    </p:set>
                                    <p:set>
                                      <p:cBhvr>
                                        <p:cTn id="54" dur="20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p"/>
      <p:bldP spid="11" grpId="0" build="p"/>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53773" y="395536"/>
            <a:ext cx="3021221" cy="4832092"/>
          </a:xfrm>
          <a:prstGeom prst="rect">
            <a:avLst/>
          </a:prstGeom>
          <a:noFill/>
        </p:spPr>
        <p:txBody>
          <a:bodyPr wrap="square" rtlCol="1">
            <a:spAutoFit/>
          </a:bodyPr>
          <a:lstStyle/>
          <a:p>
            <a:pPr algn="l" rtl="0" fontAlgn="auto">
              <a:spcAft>
                <a:spcPts val="0"/>
              </a:spcAft>
              <a:buClr>
                <a:schemeClr val="accent3"/>
              </a:buClr>
              <a:defRPr/>
            </a:pPr>
            <a:r>
              <a:rPr lang="en-US" sz="1400" dirty="0" smtClean="0">
                <a:latin typeface="Times New Roman" pitchFamily="18" charset="0"/>
                <a:cs typeface="Times New Roman" pitchFamily="18" charset="0"/>
              </a:rPr>
              <a:t>Perceptions of what constituted magic varied. Some contemporaries distinguished between ‘black’ and ‘white’ magic, categorizing magic used to hurt or injure people, animals or property as ‘black’ and magic used to help or heal as ‘white’. Contemporaries, likewise distinguished between different types of magician, such as witches,  magi, and cunning men and women. Witches were generally understood to be people ‘who either by open or secret league, wittingly and willingly, </a:t>
            </a:r>
            <a:r>
              <a:rPr lang="en-US" sz="1400" dirty="0" err="1" smtClean="0">
                <a:latin typeface="Times New Roman" pitchFamily="18" charset="0"/>
                <a:cs typeface="Times New Roman" pitchFamily="18" charset="0"/>
              </a:rPr>
              <a:t>consenteth</a:t>
            </a:r>
            <a:r>
              <a:rPr lang="en-US" sz="1400" dirty="0" smtClean="0">
                <a:latin typeface="Times New Roman" pitchFamily="18" charset="0"/>
                <a:cs typeface="Times New Roman" pitchFamily="18" charset="0"/>
              </a:rPr>
              <a:t> to [give help] and assistance … in the working of wonders’; while a magus was believed to be a ‘great magician who by dint of deep learning, ascetic discipline, and patient skill could command the secret forces of the natural and supernatural world’ (like Shakespeare’s Prospero).</a:t>
            </a:r>
          </a:p>
        </p:txBody>
      </p:sp>
      <p:sp>
        <p:nvSpPr>
          <p:cNvPr id="7" name="TextBox 6"/>
          <p:cNvSpPr txBox="1"/>
          <p:nvPr/>
        </p:nvSpPr>
        <p:spPr>
          <a:xfrm>
            <a:off x="296652" y="5436096"/>
            <a:ext cx="3080460" cy="2923877"/>
          </a:xfrm>
          <a:prstGeom prst="rect">
            <a:avLst/>
          </a:prstGeom>
          <a:noFill/>
        </p:spPr>
        <p:txBody>
          <a:bodyPr wrap="square" rtlCol="1">
            <a:spAutoFit/>
          </a:bodyPr>
          <a:lstStyle/>
          <a:p>
            <a:pPr algn="l" rtl="0" fontAlgn="auto">
              <a:spcAft>
                <a:spcPts val="0"/>
              </a:spcAft>
              <a:defRPr/>
            </a:pPr>
            <a:r>
              <a:rPr lang="en-US" sz="1600" dirty="0" smtClean="0">
                <a:latin typeface="Times New Roman" pitchFamily="18" charset="0"/>
                <a:cs typeface="Times New Roman" pitchFamily="18" charset="0"/>
              </a:rPr>
              <a:t> </a:t>
            </a:r>
            <a:r>
              <a:rPr lang="en-US" sz="1400" dirty="0" smtClean="0">
                <a:latin typeface="Times New Roman" pitchFamily="18" charset="0"/>
                <a:cs typeface="Times New Roman" pitchFamily="18" charset="0"/>
              </a:rPr>
              <a:t>Far humbler was the figure of the ‘cunning’ man or woman, who was believed to possess knowledge that allowed him or her to heal animals and people.  Some contemporaries, including James I, condemned all kinds of magic as demonic, but anecdotal evidence suggests that others were not opposed to those who practiced ‘white’ magic; and the witchcraft laws, first introduced in the sixteenth century, focused on those who practiced ‘black’ magic’</a:t>
            </a:r>
            <a:endParaRPr lang="ar-SA" sz="1400" dirty="0" smtClean="0">
              <a:latin typeface="Times New Roman" pitchFamily="18" charset="0"/>
              <a:cs typeface="Times New Roman" pitchFamily="18" charset="0"/>
            </a:endParaRPr>
          </a:p>
        </p:txBody>
      </p:sp>
      <p:sp>
        <p:nvSpPr>
          <p:cNvPr id="9" name="TextBox 8"/>
          <p:cNvSpPr txBox="1"/>
          <p:nvPr/>
        </p:nvSpPr>
        <p:spPr>
          <a:xfrm>
            <a:off x="3573016" y="5363502"/>
            <a:ext cx="2970330" cy="3416320"/>
          </a:xfrm>
          <a:prstGeom prst="rect">
            <a:avLst/>
          </a:prstGeom>
          <a:noFill/>
        </p:spPr>
        <p:txBody>
          <a:bodyPr wrap="square" rtlCol="1">
            <a:spAutoFit/>
          </a:bodyPr>
          <a:lstStyle/>
          <a:p>
            <a:r>
              <a:rPr lang="ar-SA" dirty="0" smtClean="0">
                <a:solidFill>
                  <a:srgbClr val="C00000"/>
                </a:solidFill>
                <a:cs typeface="DecoType Naskh" pitchFamily="2" charset="-78"/>
              </a:rPr>
              <a:t>كان </a:t>
            </a:r>
            <a:r>
              <a:rPr lang="ar-SA" dirty="0" smtClean="0">
                <a:solidFill>
                  <a:srgbClr val="C00000"/>
                </a:solidFill>
                <a:cs typeface="DecoType Naskh" pitchFamily="2" charset="-78"/>
              </a:rPr>
              <a:t>بعيدا تواضعا هذا الرقم من الرجل الماكرة أو امرأة، الذي كان يعتقد لامتلاك المعرفة التي سمحت له أو لها للشفاء الحيوانات والبشر. بعض المعاصرين، بما في ذلك جيمس الأول ، وأدان جميع أنواع السحر وشيطاني، ولكن هناك أدلة غير مؤكدة تشير إلى أن كانت لا تعارض الآخرين لأولئك الذين يمارس </a:t>
            </a:r>
            <a:r>
              <a:rPr lang="ar-SA" dirty="0" smtClean="0">
                <a:solidFill>
                  <a:srgbClr val="C00000"/>
                </a:solidFill>
                <a:cs typeface="DecoType Naskh" pitchFamily="2" charset="-78"/>
              </a:rPr>
              <a:t>السحر 'الأبيض’، وسنت للسحر قوانين</a:t>
            </a:r>
            <a:r>
              <a:rPr lang="ar-SA" dirty="0" smtClean="0">
                <a:solidFill>
                  <a:srgbClr val="C00000"/>
                </a:solidFill>
                <a:cs typeface="DecoType Naskh" pitchFamily="2" charset="-78"/>
              </a:rPr>
              <a:t>، لأول مرة في القرن السادس عشر، وتركز على أولئك الذين </a:t>
            </a:r>
            <a:r>
              <a:rPr lang="ar-SA" dirty="0" smtClean="0">
                <a:solidFill>
                  <a:srgbClr val="C00000"/>
                </a:solidFill>
                <a:cs typeface="DecoType Naskh" pitchFamily="2" charset="-78"/>
              </a:rPr>
              <a:t>يمارسون السحر 'الأسود''</a:t>
            </a:r>
            <a:endParaRPr lang="ar-SA" dirty="0" smtClean="0">
              <a:solidFill>
                <a:srgbClr val="C00000"/>
              </a:solidFill>
              <a:cs typeface="DecoType Naskh" pitchFamily="2" charset="-78"/>
            </a:endParaRPr>
          </a:p>
          <a:p>
            <a:endParaRPr lang="ar-SA" dirty="0" smtClean="0">
              <a:solidFill>
                <a:srgbClr val="C00000"/>
              </a:solidFill>
              <a:cs typeface="DecoType Naskh" pitchFamily="2" charset="-78"/>
            </a:endParaRPr>
          </a:p>
          <a:p>
            <a:endParaRPr lang="ar-SA" dirty="0" smtClean="0">
              <a:solidFill>
                <a:srgbClr val="C00000"/>
              </a:solidFill>
              <a:cs typeface="DecoType Naskh" pitchFamily="2" charset="-78"/>
            </a:endParaRPr>
          </a:p>
        </p:txBody>
      </p:sp>
      <p:sp>
        <p:nvSpPr>
          <p:cNvPr id="10" name="TextBox 9"/>
          <p:cNvSpPr txBox="1"/>
          <p:nvPr/>
        </p:nvSpPr>
        <p:spPr>
          <a:xfrm>
            <a:off x="3356992" y="395536"/>
            <a:ext cx="3132348" cy="4524315"/>
          </a:xfrm>
          <a:prstGeom prst="rect">
            <a:avLst/>
          </a:prstGeom>
          <a:noFill/>
        </p:spPr>
        <p:txBody>
          <a:bodyPr wrap="square" rtlCol="1">
            <a:spAutoFit/>
          </a:bodyPr>
          <a:lstStyle/>
          <a:p>
            <a:r>
              <a:rPr lang="ar-SA" dirty="0" smtClean="0">
                <a:solidFill>
                  <a:srgbClr val="008000"/>
                </a:solidFill>
                <a:cs typeface="DecoType Naskh" pitchFamily="2" charset="-78"/>
              </a:rPr>
              <a:t>تصورات </a:t>
            </a:r>
            <a:r>
              <a:rPr lang="ar-SA" dirty="0" smtClean="0">
                <a:solidFill>
                  <a:srgbClr val="008000"/>
                </a:solidFill>
                <a:cs typeface="DecoType Naskh" pitchFamily="2" charset="-78"/>
              </a:rPr>
              <a:t>ما يشكل السحر متنوعة. </a:t>
            </a:r>
            <a:r>
              <a:rPr lang="ar-SA" dirty="0" smtClean="0">
                <a:solidFill>
                  <a:srgbClr val="008000"/>
                </a:solidFill>
                <a:cs typeface="DecoType Naskh" pitchFamily="2" charset="-78"/>
              </a:rPr>
              <a:t>صنف </a:t>
            </a:r>
            <a:r>
              <a:rPr lang="ar-SA" dirty="0" smtClean="0">
                <a:solidFill>
                  <a:srgbClr val="008000"/>
                </a:solidFill>
                <a:cs typeface="DecoType Naskh" pitchFamily="2" charset="-78"/>
              </a:rPr>
              <a:t>بعض المعاصرين بين السحر </a:t>
            </a:r>
            <a:r>
              <a:rPr lang="ar-SA" dirty="0" smtClean="0">
                <a:solidFill>
                  <a:srgbClr val="008000"/>
                </a:solidFill>
                <a:cs typeface="DecoType Naskh" pitchFamily="2" charset="-78"/>
              </a:rPr>
              <a:t>'الأسود </a:t>
            </a:r>
            <a:r>
              <a:rPr lang="ar-SA" dirty="0" smtClean="0">
                <a:solidFill>
                  <a:srgbClr val="008000"/>
                </a:solidFill>
                <a:cs typeface="DecoType Naskh" pitchFamily="2" charset="-78"/>
              </a:rPr>
              <a:t>' </a:t>
            </a:r>
            <a:r>
              <a:rPr lang="ar-SA" dirty="0" err="1" smtClean="0">
                <a:solidFill>
                  <a:srgbClr val="008000"/>
                </a:solidFill>
                <a:cs typeface="DecoType Naskh" pitchFamily="2" charset="-78"/>
              </a:rPr>
              <a:t>و</a:t>
            </a:r>
            <a:r>
              <a:rPr lang="ar-SA" dirty="0" smtClean="0">
                <a:solidFill>
                  <a:srgbClr val="008000"/>
                </a:solidFill>
                <a:cs typeface="DecoType Naskh" pitchFamily="2" charset="-78"/>
              </a:rPr>
              <a:t> 'الأبيض'، تصنيف </a:t>
            </a:r>
            <a:r>
              <a:rPr lang="ar-SA" dirty="0" smtClean="0">
                <a:solidFill>
                  <a:srgbClr val="008000"/>
                </a:solidFill>
                <a:cs typeface="DecoType Naskh" pitchFamily="2" charset="-78"/>
              </a:rPr>
              <a:t>السحر: ”الأسود“  يستخدم </a:t>
            </a:r>
            <a:r>
              <a:rPr lang="ar-SA" dirty="0" err="1" smtClean="0">
                <a:solidFill>
                  <a:srgbClr val="008000"/>
                </a:solidFill>
                <a:cs typeface="DecoType Naskh" pitchFamily="2" charset="-78"/>
              </a:rPr>
              <a:t>لايذاء</a:t>
            </a:r>
            <a:r>
              <a:rPr lang="ar-SA" dirty="0" smtClean="0">
                <a:solidFill>
                  <a:srgbClr val="008000"/>
                </a:solidFill>
                <a:cs typeface="DecoType Naskh" pitchFamily="2" charset="-78"/>
              </a:rPr>
              <a:t> أو </a:t>
            </a:r>
            <a:r>
              <a:rPr lang="ar-SA" dirty="0" smtClean="0">
                <a:solidFill>
                  <a:srgbClr val="008000"/>
                </a:solidFill>
                <a:cs typeface="DecoType Naskh" pitchFamily="2" charset="-78"/>
              </a:rPr>
              <a:t>يصيب </a:t>
            </a:r>
            <a:r>
              <a:rPr lang="ar-SA" dirty="0" smtClean="0">
                <a:solidFill>
                  <a:srgbClr val="008000"/>
                </a:solidFill>
                <a:cs typeface="DecoType Naskh" pitchFamily="2" charset="-78"/>
              </a:rPr>
              <a:t>الناس والحيوانات أو الممتلكات ، </a:t>
            </a:r>
            <a:r>
              <a:rPr lang="ar-SA" dirty="0" smtClean="0">
                <a:solidFill>
                  <a:srgbClr val="008000"/>
                </a:solidFill>
                <a:cs typeface="DecoType Naskh" pitchFamily="2" charset="-78"/>
              </a:rPr>
              <a:t>”</a:t>
            </a:r>
            <a:r>
              <a:rPr lang="ar-SA" dirty="0" err="1" smtClean="0">
                <a:solidFill>
                  <a:srgbClr val="008000"/>
                </a:solidFill>
                <a:cs typeface="DecoType Naskh" pitchFamily="2" charset="-78"/>
              </a:rPr>
              <a:t>الابيض</a:t>
            </a:r>
            <a:r>
              <a:rPr lang="ar-SA" dirty="0" smtClean="0">
                <a:solidFill>
                  <a:srgbClr val="008000"/>
                </a:solidFill>
                <a:cs typeface="DecoType Naskh" pitchFamily="2" charset="-78"/>
              </a:rPr>
              <a:t>“  يستخدم </a:t>
            </a:r>
            <a:r>
              <a:rPr lang="ar-SA" dirty="0" smtClean="0">
                <a:solidFill>
                  <a:srgbClr val="008000"/>
                </a:solidFill>
                <a:cs typeface="DecoType Naskh" pitchFamily="2" charset="-78"/>
              </a:rPr>
              <a:t>للمساعدة في </a:t>
            </a:r>
            <a:r>
              <a:rPr lang="ar-SA" dirty="0" smtClean="0">
                <a:solidFill>
                  <a:srgbClr val="008000"/>
                </a:solidFill>
                <a:cs typeface="DecoType Naskh" pitchFamily="2" charset="-78"/>
              </a:rPr>
              <a:t>شفاء.</a:t>
            </a:r>
          </a:p>
          <a:p>
            <a:r>
              <a:rPr lang="ar-SA" dirty="0" smtClean="0">
                <a:solidFill>
                  <a:srgbClr val="008000"/>
                </a:solidFill>
                <a:cs typeface="DecoType Naskh" pitchFamily="2" charset="-78"/>
              </a:rPr>
              <a:t>و</a:t>
            </a:r>
            <a:r>
              <a:rPr lang="ar-SA" dirty="0" smtClean="0">
                <a:solidFill>
                  <a:srgbClr val="008000"/>
                </a:solidFill>
                <a:cs typeface="DecoType Naskh" pitchFamily="2" charset="-78"/>
              </a:rPr>
              <a:t>المعاصرين</a:t>
            </a:r>
            <a:r>
              <a:rPr lang="ar-SA" dirty="0" smtClean="0">
                <a:solidFill>
                  <a:srgbClr val="008000"/>
                </a:solidFill>
                <a:cs typeface="DecoType Naskh" pitchFamily="2" charset="-78"/>
              </a:rPr>
              <a:t>، </a:t>
            </a:r>
            <a:r>
              <a:rPr lang="ar-SA" dirty="0" smtClean="0">
                <a:solidFill>
                  <a:srgbClr val="008000"/>
                </a:solidFill>
                <a:cs typeface="DecoType Naskh" pitchFamily="2" charset="-78"/>
              </a:rPr>
              <a:t>صنفوا </a:t>
            </a:r>
            <a:r>
              <a:rPr lang="ar-SA" dirty="0" smtClean="0">
                <a:solidFill>
                  <a:srgbClr val="008000"/>
                </a:solidFill>
                <a:cs typeface="DecoType Naskh" pitchFamily="2" charset="-78"/>
              </a:rPr>
              <a:t>أنواع مختلفة من </a:t>
            </a:r>
            <a:r>
              <a:rPr lang="ar-SA" dirty="0" smtClean="0">
                <a:solidFill>
                  <a:srgbClr val="008000"/>
                </a:solidFill>
                <a:cs typeface="DecoType Naskh" pitchFamily="2" charset="-78"/>
              </a:rPr>
              <a:t>السحرة، </a:t>
            </a:r>
            <a:r>
              <a:rPr lang="ar-SA" dirty="0" smtClean="0">
                <a:solidFill>
                  <a:srgbClr val="008000"/>
                </a:solidFill>
                <a:cs typeface="DecoType Naskh" pitchFamily="2" charset="-78"/>
              </a:rPr>
              <a:t>مثل الساحرات، </a:t>
            </a:r>
            <a:r>
              <a:rPr lang="ar-SA" dirty="0" smtClean="0">
                <a:solidFill>
                  <a:srgbClr val="008000"/>
                </a:solidFill>
                <a:cs typeface="DecoType Naskh" pitchFamily="2" charset="-78"/>
              </a:rPr>
              <a:t>المشعوذين، </a:t>
            </a:r>
            <a:r>
              <a:rPr lang="ar-SA" dirty="0" smtClean="0">
                <a:solidFill>
                  <a:srgbClr val="008000"/>
                </a:solidFill>
                <a:cs typeface="DecoType Naskh" pitchFamily="2" charset="-78"/>
              </a:rPr>
              <a:t>والماكرة الرجال والنساء. </a:t>
            </a:r>
            <a:r>
              <a:rPr lang="ar-SA" dirty="0" smtClean="0">
                <a:solidFill>
                  <a:srgbClr val="008000"/>
                </a:solidFill>
                <a:cs typeface="DecoType Naskh" pitchFamily="2" charset="-78"/>
              </a:rPr>
              <a:t>والمفهوم عموما الساحرات أن الناس الذين إما عن طريق الجامعة علنية أو سرية، عن عمد وطيب خاطر، </a:t>
            </a:r>
            <a:r>
              <a:rPr lang="en-US" dirty="0" err="1" smtClean="0">
                <a:solidFill>
                  <a:srgbClr val="008000"/>
                </a:solidFill>
                <a:cs typeface="DecoType Naskh" pitchFamily="2" charset="-78"/>
              </a:rPr>
              <a:t>consenteth</a:t>
            </a:r>
            <a:r>
              <a:rPr lang="en-US" dirty="0" smtClean="0">
                <a:solidFill>
                  <a:srgbClr val="008000"/>
                </a:solidFill>
                <a:cs typeface="DecoType Naskh" pitchFamily="2" charset="-78"/>
              </a:rPr>
              <a:t> </a:t>
            </a:r>
            <a:r>
              <a:rPr lang="ar-SA" dirty="0" smtClean="0">
                <a:solidFill>
                  <a:srgbClr val="008000"/>
                </a:solidFill>
                <a:cs typeface="DecoType Naskh" pitchFamily="2" charset="-78"/>
              </a:rPr>
              <a:t>إلى [تقديم المساعدة]... والمساعدة في العمل من عجائب '، بينما كان يعتقد أن الدجال ليكون' الساحر العظيم الذي بفعل يمكن التعلم العميق، والانضباط الزاهد، والمهارة المريض قيادة القوات السري للعالم الطبيعي وخارق '(</a:t>
            </a:r>
            <a:r>
              <a:rPr lang="ar-SA" dirty="0" err="1" smtClean="0">
                <a:solidFill>
                  <a:srgbClr val="008000"/>
                </a:solidFill>
                <a:cs typeface="DecoType Naskh" pitchFamily="2" charset="-78"/>
              </a:rPr>
              <a:t>بروسبيرو</a:t>
            </a:r>
            <a:r>
              <a:rPr lang="ar-SA" dirty="0" smtClean="0">
                <a:solidFill>
                  <a:srgbClr val="008000"/>
                </a:solidFill>
                <a:cs typeface="DecoType Naskh" pitchFamily="2" charset="-78"/>
              </a:rPr>
              <a:t> مثل شكسبير).</a:t>
            </a:r>
          </a:p>
          <a:p>
            <a:endParaRPr lang="ar-SA" dirty="0" smtClean="0">
              <a:solidFill>
                <a:srgbClr val="008000"/>
              </a:solidFill>
              <a:cs typeface="DecoType Naskh" pitchFamily="2" charset="-78"/>
            </a:endParaRPr>
          </a:p>
        </p:txBody>
      </p:sp>
      <p:sp>
        <p:nvSpPr>
          <p:cNvPr id="12" name="TextBox 11"/>
          <p:cNvSpPr txBox="1"/>
          <p:nvPr/>
        </p:nvSpPr>
        <p:spPr>
          <a:xfrm>
            <a:off x="980728" y="8244408"/>
            <a:ext cx="5184576" cy="646331"/>
          </a:xfrm>
          <a:prstGeom prst="rect">
            <a:avLst/>
          </a:prstGeom>
          <a:noFill/>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أعذروني على الترجمة... وإذا كانت فيه أخطاء... كلنا نجتهد والتوفيق من الله</a:t>
            </a:r>
          </a:p>
          <a:p>
            <a:pPr algn="ctr"/>
            <a:r>
              <a:rPr lang="ar-SA" dirty="0" smtClean="0">
                <a:solidFill>
                  <a:srgbClr val="0033CC"/>
                </a:solidFill>
                <a:cs typeface="AL-Hor" pitchFamily="2" charset="-78"/>
              </a:rPr>
              <a:t>دعواتكم ..... ودمتم بود</a:t>
            </a:r>
            <a:endParaRPr lang="ar-SA" dirty="0">
              <a:solidFill>
                <a:srgbClr val="0033CC"/>
              </a:solidFill>
              <a:cs typeface="AL-Hor"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20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20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2000"/>
                                        <p:tgtEl>
                                          <p:spTgt spid="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checkerboard(across)">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p:cBhvr>
                                        <p:cTn id="36" dur="2000" fill="hold"/>
                                        <p:tgtEl>
                                          <p:spTgt spid="12"/>
                                        </p:tgtEl>
                                        <p:attrNameLst>
                                          <p:attrName>fillcolor</p:attrName>
                                        </p:attrNameLst>
                                      </p:cBhvr>
                                      <p:to>
                                        <a:srgbClr val="FFFF99"/>
                                      </p:to>
                                    </p:animClr>
                                    <p:set>
                                      <p:cBhvr>
                                        <p:cTn id="37" dur="2000" fill="hold"/>
                                        <p:tgtEl>
                                          <p:spTgt spid="12"/>
                                        </p:tgtEl>
                                        <p:attrNameLst>
                                          <p:attrName>fill.type</p:attrName>
                                        </p:attrNameLst>
                                      </p:cBhvr>
                                      <p:to>
                                        <p:strVal val="solid"/>
                                      </p:to>
                                    </p:set>
                                    <p:set>
                                      <p:cBhvr>
                                        <p:cTn id="38" dur="2000" fill="hold"/>
                                        <p:tgtEl>
                                          <p:spTgt spid="1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P spid="1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438</TotalTime>
  <Words>4531</Words>
  <Application>Microsoft Office PowerPoint</Application>
  <PresentationFormat>On-screen Show (4:3)</PresentationFormat>
  <Paragraphs>126</Paragraphs>
  <Slides>15</Slides>
  <Notes>14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Lecture 1 </vt:lpstr>
      <vt:lpstr>Renaissance</vt:lpstr>
      <vt:lpstr>Renaissance</vt:lpstr>
      <vt:lpstr>Renaissance</vt:lpstr>
      <vt:lpstr>Renaissance Definition: تعريف النهضة</vt:lpstr>
      <vt:lpstr>Renaissance</vt:lpstr>
      <vt:lpstr>THE HISTORICAL CONTEXT: السياق التاريخي:</vt:lpstr>
      <vt:lpstr>Slide 8</vt:lpstr>
      <vt:lpstr>Religion الدين</vt:lpstr>
      <vt:lpstr>Slide 10</vt:lpstr>
      <vt:lpstr>Slide 11</vt:lpstr>
      <vt:lpstr>Slide 12</vt:lpstr>
      <vt:lpstr>Slide 13</vt:lpstr>
      <vt:lpstr>Magic : السحر</vt:lpstr>
      <vt:lpstr>Slide 15</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hp</dc:creator>
  <cp:lastModifiedBy>hp</cp:lastModifiedBy>
  <cp:revision>62</cp:revision>
  <dcterms:created xsi:type="dcterms:W3CDTF">2011-03-15T05:52:04Z</dcterms:created>
  <dcterms:modified xsi:type="dcterms:W3CDTF">2011-03-16T03:32:31Z</dcterms:modified>
</cp:coreProperties>
</file>