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handoutMasterIdLst>
    <p:handoutMasterId r:id="rId20"/>
  </p:handoutMasterIdLst>
  <p:sldIdLst>
    <p:sldId id="256" r:id="rId2"/>
    <p:sldId id="257" r:id="rId3"/>
    <p:sldId id="259" r:id="rId4"/>
    <p:sldId id="260" r:id="rId5"/>
    <p:sldId id="261" r:id="rId6"/>
    <p:sldId id="263" r:id="rId7"/>
    <p:sldId id="264" r:id="rId8"/>
    <p:sldId id="265" r:id="rId9"/>
    <p:sldId id="266" r:id="rId10"/>
    <p:sldId id="267" r:id="rId11"/>
    <p:sldId id="268" r:id="rId12"/>
    <p:sldId id="269" r:id="rId13"/>
    <p:sldId id="270" r:id="rId14"/>
    <p:sldId id="272" r:id="rId15"/>
    <p:sldId id="273" r:id="rId16"/>
    <p:sldId id="271" r:id="rId17"/>
    <p:sldId id="274" r:id="rId18"/>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a:srgbClr val="990099"/>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50" d="100"/>
          <a:sy n="50" d="100"/>
        </p:scale>
        <p:origin x="-2010" y="-114"/>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11/04/32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11/04/32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D60EB127-12F0-4CD8-9CE0-40494F6B08C7}" type="datetimeFigureOut">
              <a:rPr lang="ar-SA" smtClean="0"/>
              <a:pPr/>
              <a:t>11/04/32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60EB127-12F0-4CD8-9CE0-40494F6B08C7}" type="datetimeFigureOut">
              <a:rPr lang="ar-SA" smtClean="0"/>
              <a:pPr/>
              <a:t>11/04/32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EB127-12F0-4CD8-9CE0-40494F6B08C7}" type="datetimeFigureOut">
              <a:rPr lang="ar-SA" smtClean="0"/>
              <a:pPr/>
              <a:t>11/04/32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D60EB127-12F0-4CD8-9CE0-40494F6B08C7}" type="datetimeFigureOut">
              <a:rPr lang="ar-SA" smtClean="0"/>
              <a:pPr/>
              <a:t>11/04/32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a:t>
            </a:r>
            <a:r>
              <a:rPr lang="en-US" spc="-150" dirty="0" smtClean="0">
                <a:solidFill>
                  <a:srgbClr val="376092"/>
                </a:solidFill>
                <a:latin typeface="ae_AlMateen" pitchFamily="2" charset="-78"/>
                <a:cs typeface="ae_AlMateen" pitchFamily="2" charset="-78"/>
              </a:rPr>
              <a:t>2 </a:t>
            </a:r>
            <a:endParaRPr lang="ar-SA" dirty="0"/>
          </a:p>
        </p:txBody>
      </p:sp>
      <p:sp>
        <p:nvSpPr>
          <p:cNvPr id="5" name="Subtitle 5"/>
          <p:cNvSpPr txBox="1">
            <a:spLocks/>
          </p:cNvSpPr>
          <p:nvPr/>
        </p:nvSpPr>
        <p:spPr>
          <a:xfrm>
            <a:off x="620688" y="3707904"/>
            <a:ext cx="5782394" cy="4704523"/>
          </a:xfrm>
          <a:prstGeom prst="rect">
            <a:avLst/>
          </a:prstGeom>
        </p:spPr>
        <p:txBody>
          <a:bodyPr vert="horz" lIns="91440" tIns="45720" rIns="91440" bIns="45720" rtlCol="1">
            <a:normAutofit fontScale="85000" lnSpcReduction="10000"/>
          </a:bodyPr>
          <a:lstStyle/>
          <a:p>
            <a:pPr algn="ctr">
              <a:spcBef>
                <a:spcPct val="20000"/>
              </a:spcBef>
              <a:defRPr/>
            </a:pPr>
            <a:r>
              <a:rPr lang="en-US" sz="3600" dirty="0" smtClean="0"/>
              <a:t>The Renaissance 1485–1660</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400" b="1" i="0" u="none" strike="noStrike" kern="1200" cap="none" spc="0" normalizeH="0" baseline="0" noProof="0" dirty="0" smtClean="0">
              <a:ln>
                <a:noFill/>
              </a:ln>
              <a:effectLst/>
              <a:uLnTx/>
              <a:uFillTx/>
              <a:latin typeface="+mn-lt"/>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400" b="1" i="0" u="none" strike="noStrike" kern="1200" cap="none" spc="0" normalizeH="0" baseline="0" noProof="0" dirty="0" smtClean="0">
                <a:ln>
                  <a:noFill/>
                </a:ln>
                <a:solidFill>
                  <a:srgbClr val="C00000"/>
                </a:solidFill>
                <a:effectLst/>
                <a:uLnTx/>
                <a:uFillTx/>
                <a:latin typeface="+mn-lt"/>
                <a:ea typeface="+mn-ea"/>
                <a:cs typeface="Arial" pitchFamily="34" charset="0"/>
              </a:rPr>
              <a:t>عصر النهضة 1485-1660</a:t>
            </a:r>
            <a:endParaRPr kumimoji="0" lang="ar-SA" sz="2400" b="1" i="0" u="none" strike="noStrike" kern="1200" cap="none" spc="0" normalizeH="0" baseline="0" noProof="0" dirty="0" smtClean="0">
              <a:ln>
                <a:noFill/>
              </a:ln>
              <a:solidFill>
                <a:srgbClr val="C00000"/>
              </a:solidFill>
              <a:effectLst/>
              <a:uLnTx/>
              <a:uFillTx/>
              <a:latin typeface="+mn-lt"/>
              <a:ea typeface="+mn-ea"/>
              <a:cs typeface="Arial"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lang="ar-SA" sz="5800" b="1" dirty="0" smtClean="0">
              <a:solidFill>
                <a:srgbClr val="C00000"/>
              </a:solidFill>
              <a:cs typeface="Arial" pitchFamily="34" charset="0"/>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1"/>
            <a:ext cx="6172200" cy="1032114"/>
          </a:xfrm>
        </p:spPr>
        <p:txBody>
          <a:bodyPr>
            <a:normAutofit/>
          </a:bodyPr>
          <a:lstStyle/>
          <a:p>
            <a:r>
              <a:rPr lang="en-US" sz="2000" b="1" dirty="0" smtClean="0">
                <a:solidFill>
                  <a:srgbClr val="0033CC"/>
                </a:solidFill>
              </a:rPr>
              <a:t>CONTEXTS AND CONDITIONS </a:t>
            </a:r>
            <a:r>
              <a:rPr lang="en-US" sz="2000" b="1" dirty="0" smtClean="0">
                <a:solidFill>
                  <a:srgbClr val="0033CC"/>
                </a:solidFill>
              </a:rPr>
              <a:t>:</a:t>
            </a:r>
            <a:br>
              <a:rPr lang="en-US" sz="2000" b="1" dirty="0" smtClean="0">
                <a:solidFill>
                  <a:srgbClr val="0033CC"/>
                </a:solidFill>
              </a:rPr>
            </a:br>
            <a:r>
              <a:rPr lang="ar-SA" sz="2000" b="1" dirty="0" smtClean="0">
                <a:solidFill>
                  <a:srgbClr val="0033CC"/>
                </a:solidFill>
              </a:rPr>
              <a:t>السياقات والشروط</a:t>
            </a:r>
            <a:endParaRPr lang="ar-SA" sz="2000" dirty="0">
              <a:solidFill>
                <a:srgbClr val="0033CC"/>
              </a:solidFill>
            </a:endParaRPr>
          </a:p>
        </p:txBody>
      </p:sp>
      <p:sp>
        <p:nvSpPr>
          <p:cNvPr id="6" name="TextBox 5"/>
          <p:cNvSpPr txBox="1"/>
          <p:nvPr/>
        </p:nvSpPr>
        <p:spPr>
          <a:xfrm>
            <a:off x="206642" y="1102836"/>
            <a:ext cx="3078342" cy="2893100"/>
          </a:xfrm>
          <a:prstGeom prst="rect">
            <a:avLst/>
          </a:prstGeom>
          <a:noFill/>
        </p:spPr>
        <p:txBody>
          <a:bodyPr wrap="square" rtlCol="1">
            <a:spAutoFit/>
          </a:bodyPr>
          <a:lstStyle/>
          <a:p>
            <a:pPr algn="l" rtl="0"/>
            <a:r>
              <a:rPr lang="en-US" sz="1400" dirty="0" smtClean="0"/>
              <a:t> At the end of the 1400 s, the world changed. Two key dates can mark the beginning of modern times. In 1485, the Wars of the Roses came to an end, and, following the invention of printing, William Caxton issued the first imaginative book to be published in England – Sir Thomas Malory’s retelling of the Arthurian legends as </a:t>
            </a:r>
            <a:r>
              <a:rPr lang="en-US" sz="1400" i="1" dirty="0" smtClean="0"/>
              <a:t>Le </a:t>
            </a:r>
            <a:r>
              <a:rPr lang="en-US" sz="1400" i="1" dirty="0" err="1" smtClean="0"/>
              <a:t>Morte</a:t>
            </a:r>
            <a:r>
              <a:rPr lang="en-US" sz="1400" i="1" dirty="0" smtClean="0"/>
              <a:t> </a:t>
            </a:r>
            <a:r>
              <a:rPr lang="en-US" sz="1400" i="1" dirty="0" err="1" smtClean="0"/>
              <a:t>D’Arthur</a:t>
            </a:r>
            <a:r>
              <a:rPr lang="en-US" sz="1400" i="1" dirty="0" smtClean="0"/>
              <a:t>. </a:t>
            </a:r>
            <a:r>
              <a:rPr lang="en-US" sz="1400" dirty="0" smtClean="0"/>
              <a:t>In 1492, Christopher Columbus’s voyage to the Americas opened European eyes to the existence of the New World. </a:t>
            </a:r>
            <a:endParaRPr lang="ar-SA" sz="1400" dirty="0"/>
          </a:p>
        </p:txBody>
      </p:sp>
      <p:sp>
        <p:nvSpPr>
          <p:cNvPr id="7" name="TextBox 6"/>
          <p:cNvSpPr txBox="1"/>
          <p:nvPr/>
        </p:nvSpPr>
        <p:spPr>
          <a:xfrm>
            <a:off x="188640" y="3948896"/>
            <a:ext cx="3024336" cy="1631216"/>
          </a:xfrm>
          <a:prstGeom prst="rect">
            <a:avLst/>
          </a:prstGeom>
          <a:noFill/>
        </p:spPr>
        <p:txBody>
          <a:bodyPr wrap="square" rtlCol="1">
            <a:spAutoFit/>
          </a:bodyPr>
          <a:lstStyle/>
          <a:p>
            <a:pPr indent="22225" algn="just" rtl="0">
              <a:buNone/>
            </a:pPr>
            <a:r>
              <a:rPr lang="en-US" sz="1600" dirty="0" smtClean="0"/>
              <a:t> </a:t>
            </a:r>
            <a:r>
              <a:rPr lang="en-US" sz="1400" dirty="0" smtClean="0"/>
              <a:t>both geographical and spiritual, are the key to the Renaissance, the ‘rebirth’ of learning and culture, which reached its peak in Italy in the early sixteenth century and in Britain during the reign of Queen Elizabeth I, from 1558 to 1603.</a:t>
            </a:r>
          </a:p>
        </p:txBody>
      </p:sp>
      <p:sp>
        <p:nvSpPr>
          <p:cNvPr id="8" name="TextBox 7"/>
          <p:cNvSpPr txBox="1"/>
          <p:nvPr/>
        </p:nvSpPr>
        <p:spPr>
          <a:xfrm>
            <a:off x="3429000" y="5508104"/>
            <a:ext cx="3078342" cy="1200329"/>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خرجت </a:t>
            </a:r>
            <a:r>
              <a:rPr lang="ar-SA" dirty="0" smtClean="0">
                <a:solidFill>
                  <a:srgbClr val="008000"/>
                </a:solidFill>
                <a:cs typeface="DecoType Naskh" pitchFamily="2" charset="-78"/>
              </a:rPr>
              <a:t>انكلترا من حرب الوردتين (1453-1485) مع سلالة جديدة في السلطة، </a:t>
            </a:r>
            <a:r>
              <a:rPr lang="ar-SA" dirty="0" err="1" smtClean="0">
                <a:solidFill>
                  <a:srgbClr val="008000"/>
                </a:solidFill>
                <a:cs typeface="DecoType Naskh" pitchFamily="2" charset="-78"/>
              </a:rPr>
              <a:t>وتيودرز</a:t>
            </a:r>
            <a:r>
              <a:rPr lang="ar-SA" dirty="0" smtClean="0">
                <a:solidFill>
                  <a:srgbClr val="008000"/>
                </a:solidFill>
                <a:cs typeface="DecoType Naskh" pitchFamily="2" charset="-78"/>
              </a:rPr>
              <a:t>. كما هو الحال مع جميع الزعماء الأقوياء، أصبحت مسألة الخلافة حاسمة لاستمرار السلطة.</a:t>
            </a:r>
          </a:p>
        </p:txBody>
      </p:sp>
      <p:sp>
        <p:nvSpPr>
          <p:cNvPr id="9" name="TextBox 8"/>
          <p:cNvSpPr txBox="1"/>
          <p:nvPr/>
        </p:nvSpPr>
        <p:spPr>
          <a:xfrm>
            <a:off x="3573016" y="3886760"/>
            <a:ext cx="2952328" cy="1477328"/>
          </a:xfrm>
          <a:prstGeom prst="rect">
            <a:avLst/>
          </a:prstGeom>
          <a:noFill/>
        </p:spPr>
        <p:txBody>
          <a:bodyPr wrap="square" rtlCol="1">
            <a:spAutoFit/>
          </a:bodyPr>
          <a:lstStyle/>
          <a:p>
            <a:pPr indent="-76200" algn="just"/>
            <a:r>
              <a:rPr lang="ar-SA" dirty="0" smtClean="0">
                <a:solidFill>
                  <a:srgbClr val="C00000"/>
                </a:solidFill>
                <a:cs typeface="DecoType Naskh" pitchFamily="2" charset="-78"/>
              </a:rPr>
              <a:t>سواء </a:t>
            </a:r>
            <a:r>
              <a:rPr lang="ar-SA" dirty="0" smtClean="0">
                <a:solidFill>
                  <a:srgbClr val="C00000"/>
                </a:solidFill>
                <a:cs typeface="DecoType Naskh" pitchFamily="2" charset="-78"/>
              </a:rPr>
              <a:t>على الصعيد الجغرافي والروحي، هي المفتاح لعصر النهضة، </a:t>
            </a:r>
            <a:r>
              <a:rPr lang="ar-SA" dirty="0" err="1" smtClean="0">
                <a:solidFill>
                  <a:srgbClr val="C00000"/>
                </a:solidFill>
                <a:cs typeface="DecoType Naskh" pitchFamily="2" charset="-78"/>
              </a:rPr>
              <a:t>و</a:t>
            </a:r>
            <a:r>
              <a:rPr lang="ar-SA" dirty="0" smtClean="0">
                <a:solidFill>
                  <a:srgbClr val="C00000"/>
                </a:solidFill>
                <a:cs typeface="DecoType Naskh" pitchFamily="2" charset="-78"/>
              </a:rPr>
              <a:t> 'نهضة' من التعلم والثقافة ، والذي بلغ ذروته في ايطاليا في أوائل القرن السادس عشر وبريطانيا في عهد الملكة إليزابيث الأولى، 1558 </a:t>
            </a:r>
            <a:r>
              <a:rPr lang="ar-SA" dirty="0" err="1" smtClean="0">
                <a:solidFill>
                  <a:srgbClr val="C00000"/>
                </a:solidFill>
                <a:cs typeface="DecoType Naskh" pitchFamily="2" charset="-78"/>
              </a:rPr>
              <a:t>حتي</a:t>
            </a:r>
            <a:r>
              <a:rPr lang="ar-SA" dirty="0" smtClean="0">
                <a:solidFill>
                  <a:srgbClr val="C00000"/>
                </a:solidFill>
                <a:cs typeface="DecoType Naskh" pitchFamily="2" charset="-78"/>
              </a:rPr>
              <a:t> 1603</a:t>
            </a:r>
            <a:r>
              <a:rPr lang="ar-SA" dirty="0" smtClean="0">
                <a:solidFill>
                  <a:srgbClr val="C00000"/>
                </a:solidFill>
                <a:cs typeface="DecoType Naskh" pitchFamily="2" charset="-78"/>
              </a:rPr>
              <a:t>.</a:t>
            </a:r>
            <a:endParaRPr lang="ar-SA" dirty="0">
              <a:solidFill>
                <a:srgbClr val="C00000"/>
              </a:solidFill>
            </a:endParaRPr>
          </a:p>
        </p:txBody>
      </p:sp>
      <p:sp>
        <p:nvSpPr>
          <p:cNvPr id="10" name="TextBox 9"/>
          <p:cNvSpPr txBox="1"/>
          <p:nvPr/>
        </p:nvSpPr>
        <p:spPr>
          <a:xfrm>
            <a:off x="3501008" y="1187624"/>
            <a:ext cx="3024336" cy="2585323"/>
          </a:xfrm>
          <a:prstGeom prst="rect">
            <a:avLst/>
          </a:prstGeom>
          <a:noFill/>
        </p:spPr>
        <p:txBody>
          <a:bodyPr wrap="square" rtlCol="1">
            <a:spAutoFit/>
          </a:bodyPr>
          <a:lstStyle/>
          <a:p>
            <a:r>
              <a:rPr lang="ar-SA" dirty="0" smtClean="0">
                <a:solidFill>
                  <a:srgbClr val="008000"/>
                </a:solidFill>
                <a:cs typeface="DecoType Naskh" pitchFamily="2" charset="-78"/>
              </a:rPr>
              <a:t>في نهاية </a:t>
            </a:r>
            <a:r>
              <a:rPr lang="ar-SA" dirty="0" smtClean="0">
                <a:solidFill>
                  <a:srgbClr val="008000"/>
                </a:solidFill>
                <a:cs typeface="DecoType Naskh" pitchFamily="2" charset="-78"/>
              </a:rPr>
              <a:t>القرن الرابع عشر ، </a:t>
            </a:r>
            <a:r>
              <a:rPr lang="ar-SA" dirty="0" smtClean="0">
                <a:solidFill>
                  <a:srgbClr val="008000"/>
                </a:solidFill>
                <a:cs typeface="DecoType Naskh" pitchFamily="2" charset="-78"/>
              </a:rPr>
              <a:t>تغير العالم. يمكن </a:t>
            </a:r>
            <a:r>
              <a:rPr lang="ar-SA" dirty="0" smtClean="0">
                <a:solidFill>
                  <a:srgbClr val="008000"/>
                </a:solidFill>
                <a:cs typeface="DecoType Naskh" pitchFamily="2" charset="-78"/>
              </a:rPr>
              <a:t>لاثنين </a:t>
            </a:r>
            <a:r>
              <a:rPr lang="ar-SA" dirty="0" smtClean="0">
                <a:solidFill>
                  <a:srgbClr val="008000"/>
                </a:solidFill>
                <a:cs typeface="DecoType Naskh" pitchFamily="2" charset="-78"/>
              </a:rPr>
              <a:t>من التواريخ </a:t>
            </a:r>
            <a:r>
              <a:rPr lang="ar-SA" dirty="0" smtClean="0">
                <a:solidFill>
                  <a:srgbClr val="008000"/>
                </a:solidFill>
                <a:cs typeface="DecoType Naskh" pitchFamily="2" charset="-78"/>
              </a:rPr>
              <a:t>أن تكون بداية </a:t>
            </a:r>
            <a:r>
              <a:rPr lang="ar-SA" dirty="0" smtClean="0">
                <a:solidFill>
                  <a:srgbClr val="008000"/>
                </a:solidFill>
                <a:cs typeface="DecoType Naskh" pitchFamily="2" charset="-78"/>
              </a:rPr>
              <a:t>العصر الحديث. </a:t>
            </a:r>
            <a:r>
              <a:rPr lang="ar-SA" dirty="0" smtClean="0">
                <a:solidFill>
                  <a:srgbClr val="008000"/>
                </a:solidFill>
                <a:cs typeface="DecoType Naskh" pitchFamily="2" charset="-78"/>
              </a:rPr>
              <a:t>أصدر وليام </a:t>
            </a:r>
            <a:r>
              <a:rPr lang="ar-SA" dirty="0" err="1" smtClean="0">
                <a:solidFill>
                  <a:srgbClr val="008000"/>
                </a:solidFill>
                <a:cs typeface="DecoType Naskh" pitchFamily="2" charset="-78"/>
              </a:rPr>
              <a:t>كاكستون</a:t>
            </a:r>
            <a:r>
              <a:rPr lang="ar-SA" dirty="0" smtClean="0">
                <a:solidFill>
                  <a:srgbClr val="008000"/>
                </a:solidFill>
                <a:cs typeface="DecoType Naskh" pitchFamily="2" charset="-78"/>
              </a:rPr>
              <a:t> في 1485، وحرب الوردتين وصل </a:t>
            </a:r>
            <a:r>
              <a:rPr lang="ar-SA" dirty="0" err="1" smtClean="0">
                <a:solidFill>
                  <a:srgbClr val="008000"/>
                </a:solidFill>
                <a:cs typeface="DecoType Naskh" pitchFamily="2" charset="-78"/>
              </a:rPr>
              <a:t>الى</a:t>
            </a:r>
            <a:r>
              <a:rPr lang="ar-SA" dirty="0" smtClean="0">
                <a:solidFill>
                  <a:srgbClr val="008000"/>
                </a:solidFill>
                <a:cs typeface="DecoType Naskh" pitchFamily="2" charset="-78"/>
              </a:rPr>
              <a:t> نهايته، وبعد اختراع الطباعة ، </a:t>
            </a:r>
            <a:r>
              <a:rPr lang="ar-SA" dirty="0" smtClean="0">
                <a:solidFill>
                  <a:srgbClr val="008000"/>
                </a:solidFill>
                <a:cs typeface="DecoType Naskh" pitchFamily="2" charset="-78"/>
              </a:rPr>
              <a:t>كان أول </a:t>
            </a:r>
            <a:r>
              <a:rPr lang="ar-SA" dirty="0" smtClean="0">
                <a:solidFill>
                  <a:srgbClr val="008000"/>
                </a:solidFill>
                <a:cs typeface="DecoType Naskh" pitchFamily="2" charset="-78"/>
              </a:rPr>
              <a:t>كتاب </a:t>
            </a:r>
            <a:r>
              <a:rPr lang="ar-SA" dirty="0" smtClean="0">
                <a:solidFill>
                  <a:srgbClr val="008000"/>
                </a:solidFill>
                <a:cs typeface="DecoType Naskh" pitchFamily="2" charset="-78"/>
              </a:rPr>
              <a:t>خيال </a:t>
            </a:r>
            <a:r>
              <a:rPr lang="ar-SA" dirty="0" smtClean="0">
                <a:solidFill>
                  <a:srgbClr val="008000"/>
                </a:solidFill>
                <a:cs typeface="DecoType Naskh" pitchFamily="2" charset="-78"/>
              </a:rPr>
              <a:t>ينشر في انجلترا -- رواية السير توماس </a:t>
            </a:r>
            <a:r>
              <a:rPr lang="ar-SA" dirty="0" err="1" smtClean="0">
                <a:solidFill>
                  <a:srgbClr val="008000"/>
                </a:solidFill>
                <a:cs typeface="DecoType Naskh" pitchFamily="2" charset="-78"/>
              </a:rPr>
              <a:t>مالوري</a:t>
            </a:r>
            <a:r>
              <a:rPr lang="ar-SA" dirty="0" smtClean="0">
                <a:solidFill>
                  <a:srgbClr val="008000"/>
                </a:solidFill>
                <a:cs typeface="DecoType Naskh" pitchFamily="2" charset="-78"/>
              </a:rPr>
              <a:t> من أساطير آرثر كما لو آرثر </a:t>
            </a:r>
            <a:r>
              <a:rPr lang="ar-SA" dirty="0" err="1" smtClean="0">
                <a:solidFill>
                  <a:srgbClr val="008000"/>
                </a:solidFill>
                <a:cs typeface="DecoType Naskh" pitchFamily="2" charset="-78"/>
              </a:rPr>
              <a:t>دي</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مورتي</a:t>
            </a:r>
            <a:r>
              <a:rPr lang="ar-SA" dirty="0" smtClean="0">
                <a:solidFill>
                  <a:srgbClr val="008000"/>
                </a:solidFill>
                <a:cs typeface="DecoType Naskh" pitchFamily="2" charset="-78"/>
              </a:rPr>
              <a:t>. </a:t>
            </a:r>
            <a:r>
              <a:rPr lang="ar-SA" dirty="0" smtClean="0">
                <a:solidFill>
                  <a:srgbClr val="008000"/>
                </a:solidFill>
                <a:cs typeface="DecoType Naskh" pitchFamily="2" charset="-78"/>
              </a:rPr>
              <a:t>في عام 1492، فتحت رحلة كريستوفر كولومبس إلى الأمريكتين عيون </a:t>
            </a:r>
            <a:r>
              <a:rPr lang="ar-SA" dirty="0" smtClean="0">
                <a:solidFill>
                  <a:srgbClr val="008000"/>
                </a:solidFill>
                <a:cs typeface="DecoType Naskh" pitchFamily="2" charset="-78"/>
              </a:rPr>
              <a:t>الأوروبيين </a:t>
            </a:r>
            <a:r>
              <a:rPr lang="ar-SA" dirty="0" smtClean="0">
                <a:solidFill>
                  <a:srgbClr val="008000"/>
                </a:solidFill>
                <a:cs typeface="DecoType Naskh" pitchFamily="2" charset="-78"/>
              </a:rPr>
              <a:t>إلى وجود العالم الجديد.</a:t>
            </a:r>
            <a:endParaRPr lang="ar-SA" dirty="0" smtClean="0">
              <a:solidFill>
                <a:srgbClr val="008000"/>
              </a:solidFill>
              <a:cs typeface="DecoType Naskh" pitchFamily="2" charset="-78"/>
            </a:endParaRPr>
          </a:p>
        </p:txBody>
      </p:sp>
      <p:sp>
        <p:nvSpPr>
          <p:cNvPr id="11" name="TextBox 10"/>
          <p:cNvSpPr txBox="1"/>
          <p:nvPr/>
        </p:nvSpPr>
        <p:spPr>
          <a:xfrm>
            <a:off x="188640" y="5580112"/>
            <a:ext cx="3096344" cy="1415772"/>
          </a:xfrm>
          <a:prstGeom prst="rect">
            <a:avLst/>
          </a:prstGeom>
          <a:noFill/>
        </p:spPr>
        <p:txBody>
          <a:bodyPr wrap="square" rtlCol="1">
            <a:spAutoFit/>
          </a:bodyPr>
          <a:lstStyle/>
          <a:p>
            <a:pPr indent="22225" algn="just" rtl="0">
              <a:buNone/>
            </a:pPr>
            <a:r>
              <a:rPr lang="en-US" sz="1600" dirty="0" smtClean="0"/>
              <a:t> </a:t>
            </a:r>
            <a:r>
              <a:rPr lang="en-US" sz="1400" dirty="0" smtClean="0"/>
              <a:t>England emerged from the Wars of the Roses (1453–85) with a new dynasty in power, the Tudors. As with all powerful leaders, the question of succession became crucial to the continuation of power.</a:t>
            </a:r>
            <a:endParaRPr lang="ar-SA" sz="1400" dirty="0"/>
          </a:p>
        </p:txBody>
      </p:sp>
      <p:sp>
        <p:nvSpPr>
          <p:cNvPr id="12" name="TextBox 11"/>
          <p:cNvSpPr txBox="1"/>
          <p:nvPr/>
        </p:nvSpPr>
        <p:spPr>
          <a:xfrm>
            <a:off x="3573016" y="6948264"/>
            <a:ext cx="3024336" cy="2031325"/>
          </a:xfrm>
          <a:prstGeom prst="rect">
            <a:avLst/>
          </a:prstGeom>
          <a:noFill/>
        </p:spPr>
        <p:txBody>
          <a:bodyPr wrap="square" rtlCol="1">
            <a:spAutoFit/>
          </a:bodyPr>
          <a:lstStyle/>
          <a:p>
            <a:r>
              <a:rPr lang="ar-SA" dirty="0" smtClean="0">
                <a:solidFill>
                  <a:srgbClr val="C00000"/>
                </a:solidFill>
                <a:cs typeface="DecoType Naskh" pitchFamily="2" charset="-78"/>
              </a:rPr>
              <a:t>واستمر هنري الثامن الذي حكم حتى مع أنه كان أعظم ملوك تيودور، 1509 </a:t>
            </a:r>
            <a:r>
              <a:rPr lang="ar-SA" dirty="0" err="1" smtClean="0">
                <a:solidFill>
                  <a:srgbClr val="C00000"/>
                </a:solidFill>
                <a:cs typeface="DecoType Naskh" pitchFamily="2" charset="-78"/>
              </a:rPr>
              <a:t>حتي</a:t>
            </a:r>
            <a:r>
              <a:rPr lang="ar-SA" dirty="0" smtClean="0">
                <a:solidFill>
                  <a:srgbClr val="C00000"/>
                </a:solidFill>
                <a:cs typeface="DecoType Naskh" pitchFamily="2" charset="-78"/>
              </a:rPr>
              <a:t> 1547. استمر في محاولاته لوالد الابن وريث الخط، تزوجت هنري ست مرات. لكنه لم يذكر له ست زوجات له سوى ابن واحد واثنين من بناته، الذي أصبح الملك ادوارد السادس ، والملكة ماري الأول ، والملكة إليزابيث الأولى</a:t>
            </a:r>
          </a:p>
        </p:txBody>
      </p:sp>
      <p:sp>
        <p:nvSpPr>
          <p:cNvPr id="14" name="TextBox 13"/>
          <p:cNvSpPr txBox="1"/>
          <p:nvPr/>
        </p:nvSpPr>
        <p:spPr>
          <a:xfrm>
            <a:off x="188640" y="7004590"/>
            <a:ext cx="3186354" cy="1815882"/>
          </a:xfrm>
          <a:prstGeom prst="rect">
            <a:avLst/>
          </a:prstGeom>
          <a:noFill/>
        </p:spPr>
        <p:txBody>
          <a:bodyPr wrap="square" rtlCol="1">
            <a:spAutoFit/>
          </a:bodyPr>
          <a:lstStyle/>
          <a:p>
            <a:pPr indent="22225" algn="just" rtl="0">
              <a:buNone/>
            </a:pPr>
            <a:r>
              <a:rPr lang="en-US" sz="1400" dirty="0" smtClean="0"/>
              <a:t> So it was with the greatest of the Tudor monarchs, Henry VIII, whose reign lasted from 1509 to 1547. In his continued attempts to father a son and heir to the line, Henry married six times. But his six wives gave him only one son and two daughters, who became King Edward VI, Queen Mary I, and Queen Elizabeth I.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2000"/>
                                        <p:tgtEl>
                                          <p:spTgt spid="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2" grpId="0" build="p"/>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323528"/>
            <a:ext cx="3021221" cy="2631490"/>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 The need for the annulment of his first marriage, to Catherine of Aragon, brought Henry into direct conflict with the Catholic church, and with Pope Clement VII (1521–32) in particular. In reaction to the Catholic church’s rulings, Henry took a decisive step which was to influence every aspect of English, then British, life and culture from that time onwards.</a:t>
            </a:r>
          </a:p>
        </p:txBody>
      </p:sp>
      <p:sp>
        <p:nvSpPr>
          <p:cNvPr id="7" name="TextBox 6"/>
          <p:cNvSpPr txBox="1"/>
          <p:nvPr/>
        </p:nvSpPr>
        <p:spPr>
          <a:xfrm>
            <a:off x="224644" y="3059832"/>
            <a:ext cx="3204356" cy="1954381"/>
          </a:xfrm>
          <a:prstGeom prst="rect">
            <a:avLst/>
          </a:prstGeom>
          <a:noFill/>
        </p:spPr>
        <p:txBody>
          <a:bodyPr wrap="square" rtlCol="1">
            <a:spAutoFit/>
          </a:bodyPr>
          <a:lstStyle/>
          <a:p>
            <a:pPr algn="l"/>
            <a:r>
              <a:rPr lang="en-US" sz="1500" dirty="0" smtClean="0">
                <a:latin typeface="Times New Roman" pitchFamily="18" charset="0"/>
                <a:cs typeface="Times New Roman" pitchFamily="18" charset="0"/>
              </a:rPr>
              <a:t> He ended the rule of the Catholic church in England, closed (and largely destroyed) the monasteries – which had for 58 The Renaissance 1485–1660 centuries been the repository of learning, history, and culture – and established himself as both the head of the church and head of </a:t>
            </a:r>
            <a:r>
              <a:rPr lang="en-US" sz="1600" dirty="0" smtClean="0"/>
              <a:t>state. </a:t>
            </a:r>
            <a:endParaRPr lang="en-US" sz="1600" dirty="0" smtClean="0"/>
          </a:p>
        </p:txBody>
      </p:sp>
      <p:sp>
        <p:nvSpPr>
          <p:cNvPr id="8" name="TextBox 7"/>
          <p:cNvSpPr txBox="1"/>
          <p:nvPr/>
        </p:nvSpPr>
        <p:spPr>
          <a:xfrm>
            <a:off x="3645024" y="5076056"/>
            <a:ext cx="2952328" cy="3693319"/>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أهمية </a:t>
            </a:r>
            <a:r>
              <a:rPr lang="ar-SA" dirty="0" smtClean="0">
                <a:solidFill>
                  <a:srgbClr val="008000"/>
                </a:solidFill>
                <a:cs typeface="DecoType Naskh" pitchFamily="2" charset="-78"/>
              </a:rPr>
              <a:t>هذه الخطوة، والمعروفة باسم </a:t>
            </a:r>
            <a:r>
              <a:rPr lang="ar-SA" dirty="0" err="1" smtClean="0">
                <a:solidFill>
                  <a:srgbClr val="008000"/>
                </a:solidFill>
                <a:cs typeface="DecoType Naskh" pitchFamily="2" charset="-78"/>
              </a:rPr>
              <a:t>الاصلاح</a:t>
            </a:r>
            <a:r>
              <a:rPr lang="ar-SA" dirty="0" smtClean="0">
                <a:solidFill>
                  <a:srgbClr val="008000"/>
                </a:solidFill>
                <a:cs typeface="DecoType Naskh" pitchFamily="2" charset="-78"/>
              </a:rPr>
              <a:t> ، وضخم. في فترة قصيرة جدا من الزمن، استعيض قرون من المواقف الدينية، والإيمان والمعتقدات طريقة جديدة في التفكير. الآن، على سبيل المثال، كان 'المدافع عن </a:t>
            </a:r>
            <a:r>
              <a:rPr lang="ar-SA" dirty="0" err="1" smtClean="0">
                <a:solidFill>
                  <a:srgbClr val="008000"/>
                </a:solidFill>
                <a:cs typeface="DecoType Naskh" pitchFamily="2" charset="-78"/>
              </a:rPr>
              <a:t>الايمان</a:t>
            </a:r>
            <a:r>
              <a:rPr lang="ar-SA" dirty="0" smtClean="0">
                <a:solidFill>
                  <a:srgbClr val="008000"/>
                </a:solidFill>
                <a:cs typeface="DecoType Naskh" pitchFamily="2" charset="-78"/>
              </a:rPr>
              <a:t>' الملك بوصفه أقرب إنسان إلى الله -- الدور المعطى سابقا للبابا في روما. الآن، أصبحت انكلترا البروتستانتية، وهوية الأمة السياسية والدينية كان لا بد من إعادة تعريف. أصبحت البروتستانتية، التي نشأت مع أطروحات 95 مارتن لوثر في </a:t>
            </a:r>
            <a:r>
              <a:rPr lang="ar-SA" dirty="0" err="1" smtClean="0">
                <a:solidFill>
                  <a:srgbClr val="008000"/>
                </a:solidFill>
                <a:cs typeface="DecoType Naskh" pitchFamily="2" charset="-78"/>
              </a:rPr>
              <a:t>فيتنبرغ</a:t>
            </a:r>
            <a:r>
              <a:rPr lang="ar-SA" dirty="0" smtClean="0">
                <a:solidFill>
                  <a:srgbClr val="008000"/>
                </a:solidFill>
                <a:cs typeface="DecoType Naskh" pitchFamily="2" charset="-78"/>
              </a:rPr>
              <a:t> في 1517، الديانة الرسمية الوطنية، والملك وليس البابا </a:t>
            </a:r>
            <a:r>
              <a:rPr lang="ar-SA" dirty="0" smtClean="0">
                <a:solidFill>
                  <a:srgbClr val="008000"/>
                </a:solidFill>
                <a:cs typeface="DecoType Naskh" pitchFamily="2" charset="-78"/>
              </a:rPr>
              <a:t>أصبح </a:t>
            </a:r>
            <a:r>
              <a:rPr lang="ar-SA" dirty="0" smtClean="0">
                <a:solidFill>
                  <a:srgbClr val="008000"/>
                </a:solidFill>
                <a:cs typeface="DecoType Naskh" pitchFamily="2" charset="-78"/>
              </a:rPr>
              <a:t>رئيسا للكنيسة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
        <p:nvSpPr>
          <p:cNvPr id="9" name="TextBox 8"/>
          <p:cNvSpPr txBox="1"/>
          <p:nvPr/>
        </p:nvSpPr>
        <p:spPr>
          <a:xfrm>
            <a:off x="3573016" y="3059832"/>
            <a:ext cx="3024336" cy="1938992"/>
          </a:xfrm>
          <a:prstGeom prst="rect">
            <a:avLst/>
          </a:prstGeom>
          <a:noFill/>
        </p:spPr>
        <p:txBody>
          <a:bodyPr wrap="square" rtlCol="1">
            <a:spAutoFit/>
          </a:bodyPr>
          <a:lstStyle/>
          <a:p>
            <a:pPr indent="-76200" algn="just"/>
            <a:r>
              <a:rPr lang="ar-SA" sz="2000" dirty="0" smtClean="0">
                <a:solidFill>
                  <a:srgbClr val="C00000"/>
                </a:solidFill>
                <a:cs typeface="DecoType Naskh" pitchFamily="2" charset="-78"/>
              </a:rPr>
              <a:t>أنهى </a:t>
            </a:r>
            <a:r>
              <a:rPr lang="ar-SA" sz="2000" dirty="0" smtClean="0">
                <a:solidFill>
                  <a:srgbClr val="C00000"/>
                </a:solidFill>
                <a:cs typeface="DecoType Naskh" pitchFamily="2" charset="-78"/>
              </a:rPr>
              <a:t>حكم الكنيسة الكاثوليكية في انكلترا ، </a:t>
            </a:r>
            <a:r>
              <a:rPr lang="ar-SA" sz="2000" dirty="0" err="1" smtClean="0">
                <a:solidFill>
                  <a:srgbClr val="C00000"/>
                </a:solidFill>
                <a:cs typeface="DecoType Naskh" pitchFamily="2" charset="-78"/>
              </a:rPr>
              <a:t>واغلقت</a:t>
            </a:r>
            <a:r>
              <a:rPr lang="ar-SA" sz="2000" dirty="0" smtClean="0">
                <a:solidFill>
                  <a:srgbClr val="C00000"/>
                </a:solidFill>
                <a:cs typeface="DecoType Naskh" pitchFamily="2" charset="-78"/>
              </a:rPr>
              <a:t> (ودمرت </a:t>
            </a:r>
            <a:r>
              <a:rPr lang="ar-SA" sz="2000" dirty="0" smtClean="0">
                <a:solidFill>
                  <a:srgbClr val="C00000"/>
                </a:solidFill>
                <a:cs typeface="DecoType Naskh" pitchFamily="2" charset="-78"/>
              </a:rPr>
              <a:t>إلى حد كبير) الأديرة -- الذي </a:t>
            </a:r>
            <a:r>
              <a:rPr lang="ar-SA" sz="2000" dirty="0" smtClean="0">
                <a:solidFill>
                  <a:srgbClr val="C00000"/>
                </a:solidFill>
                <a:cs typeface="DecoType Naskh" pitchFamily="2" charset="-78"/>
              </a:rPr>
              <a:t>بدأ في 58 لعصر </a:t>
            </a:r>
            <a:r>
              <a:rPr lang="ar-SA" sz="2000" dirty="0" smtClean="0">
                <a:solidFill>
                  <a:srgbClr val="C00000"/>
                </a:solidFill>
                <a:cs typeface="DecoType Naskh" pitchFamily="2" charset="-78"/>
              </a:rPr>
              <a:t>النهضة 1485-1660 وكان مستودعا للتعلم، والتاريخ ، والثقافة -- وفرض نفسه على رأس كل من الكنيسة ورئيس الدولة</a:t>
            </a:r>
            <a:r>
              <a:rPr lang="ar-SA" sz="2000" dirty="0" smtClean="0">
                <a:solidFill>
                  <a:srgbClr val="C00000"/>
                </a:solidFill>
                <a:cs typeface="DecoType Naskh" pitchFamily="2" charset="-78"/>
              </a:rPr>
              <a:t>.</a:t>
            </a:r>
            <a:endParaRPr lang="ar-SA" sz="2000" dirty="0" smtClean="0">
              <a:solidFill>
                <a:srgbClr val="C00000"/>
              </a:solidFill>
              <a:cs typeface="DecoType Naskh" pitchFamily="2" charset="-78"/>
            </a:endParaRPr>
          </a:p>
        </p:txBody>
      </p:sp>
      <p:sp>
        <p:nvSpPr>
          <p:cNvPr id="10" name="TextBox 9"/>
          <p:cNvSpPr txBox="1"/>
          <p:nvPr/>
        </p:nvSpPr>
        <p:spPr>
          <a:xfrm>
            <a:off x="3429000" y="361271"/>
            <a:ext cx="3150350" cy="2554545"/>
          </a:xfrm>
          <a:prstGeom prst="rect">
            <a:avLst/>
          </a:prstGeom>
          <a:noFill/>
        </p:spPr>
        <p:txBody>
          <a:bodyPr wrap="square" rtlCol="1">
            <a:spAutoFit/>
          </a:bodyPr>
          <a:lstStyle/>
          <a:p>
            <a:r>
              <a:rPr lang="ar-SA" sz="2000" dirty="0" err="1" smtClean="0">
                <a:solidFill>
                  <a:srgbClr val="008000"/>
                </a:solidFill>
                <a:cs typeface="DecoType Naskh" pitchFamily="2" charset="-78"/>
              </a:rPr>
              <a:t>ان</a:t>
            </a:r>
            <a:r>
              <a:rPr lang="ar-SA" sz="2000" dirty="0" smtClean="0">
                <a:solidFill>
                  <a:srgbClr val="008000"/>
                </a:solidFill>
                <a:cs typeface="DecoType Naskh" pitchFamily="2" charset="-78"/>
              </a:rPr>
              <a:t> </a:t>
            </a:r>
            <a:r>
              <a:rPr lang="ar-SA" sz="2000" dirty="0" smtClean="0">
                <a:solidFill>
                  <a:srgbClr val="008000"/>
                </a:solidFill>
                <a:cs typeface="DecoType Naskh" pitchFamily="2" charset="-78"/>
              </a:rPr>
              <a:t>الحاجة لفسخ زواجه الأول، </a:t>
            </a:r>
            <a:r>
              <a:rPr lang="ar-SA" sz="2000" dirty="0" smtClean="0">
                <a:solidFill>
                  <a:srgbClr val="008000"/>
                </a:solidFill>
                <a:cs typeface="DecoType Naskh" pitchFamily="2" charset="-78"/>
              </a:rPr>
              <a:t>كاترين </a:t>
            </a:r>
            <a:r>
              <a:rPr lang="ar-SA" sz="2000" dirty="0" smtClean="0">
                <a:solidFill>
                  <a:srgbClr val="008000"/>
                </a:solidFill>
                <a:cs typeface="DecoType Naskh" pitchFamily="2" charset="-78"/>
              </a:rPr>
              <a:t>من </a:t>
            </a:r>
            <a:r>
              <a:rPr lang="ar-SA" sz="2000" dirty="0" err="1" smtClean="0">
                <a:solidFill>
                  <a:srgbClr val="008000"/>
                </a:solidFill>
                <a:cs typeface="DecoType Naskh" pitchFamily="2" charset="-78"/>
              </a:rPr>
              <a:t>اراغون</a:t>
            </a:r>
            <a:r>
              <a:rPr lang="ar-SA" sz="2000" dirty="0" smtClean="0">
                <a:solidFill>
                  <a:srgbClr val="008000"/>
                </a:solidFill>
                <a:cs typeface="DecoType Naskh" pitchFamily="2" charset="-78"/>
              </a:rPr>
              <a:t>، هنري في صراع مباشر مع الكنيسة الكاثوليكية، ومع البابا </a:t>
            </a:r>
            <a:r>
              <a:rPr lang="ar-SA" sz="2000" dirty="0" err="1" smtClean="0">
                <a:solidFill>
                  <a:srgbClr val="008000"/>
                </a:solidFill>
                <a:cs typeface="DecoType Naskh" pitchFamily="2" charset="-78"/>
              </a:rPr>
              <a:t>كليمنت</a:t>
            </a:r>
            <a:r>
              <a:rPr lang="ar-SA" sz="2000" dirty="0" smtClean="0">
                <a:solidFill>
                  <a:srgbClr val="008000"/>
                </a:solidFill>
                <a:cs typeface="DecoType Naskh" pitchFamily="2" charset="-78"/>
              </a:rPr>
              <a:t> السابع (1521-1532) على وجه الخصوص. رد فعل على حكم الكنيسة الكاثوليكية، اتخذ خطوة حاسمة هنري الذي كان للتأثير على كل جانب من جوانب اللغة الإنجليزية، ثم البريطاني، من الحياة والثقافة منذ ذلك الوقت.</a:t>
            </a:r>
          </a:p>
        </p:txBody>
      </p:sp>
      <p:sp>
        <p:nvSpPr>
          <p:cNvPr id="11" name="TextBox 10"/>
          <p:cNvSpPr txBox="1"/>
          <p:nvPr/>
        </p:nvSpPr>
        <p:spPr>
          <a:xfrm>
            <a:off x="188640" y="5148064"/>
            <a:ext cx="3240360" cy="3662541"/>
          </a:xfrm>
          <a:prstGeom prst="rect">
            <a:avLst/>
          </a:prstGeom>
          <a:noFill/>
        </p:spPr>
        <p:txBody>
          <a:bodyPr wrap="square" rtlCol="1">
            <a:spAutoFit/>
          </a:bodyPr>
          <a:lstStyle/>
          <a:p>
            <a:pPr indent="22225" algn="just" rtl="0">
              <a:buNone/>
            </a:pPr>
            <a:r>
              <a:rPr lang="en-US" sz="1450" dirty="0" smtClean="0">
                <a:latin typeface="Times New Roman" pitchFamily="18" charset="0"/>
                <a:cs typeface="Times New Roman" pitchFamily="18" charset="0"/>
              </a:rPr>
              <a:t> The importance of this move, known as the Reformation, is huge. In a very short period of time, centuries of religious faith, attitudes and beliefs were replaced by a new way of thinking. Now, for example, the King as ‘Defender of the Faith’ was the closest human being to God – a role previously given to the Pope in Rome. Now, England became Protestant, and the nation’s political and religious identity had to be redefined. Protestantism, which had originated with Martin Luther’s 95 Theses in Wittenberg in 1517, became the official national religion, and the King rather than the Pope became head of the church</a:t>
            </a:r>
            <a:r>
              <a:rPr lang="en-US" sz="1450" dirty="0" smtClean="0"/>
              <a:t>.</a:t>
            </a:r>
            <a:endParaRPr lang="en-US" sz="145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62018" y="539552"/>
            <a:ext cx="3483006" cy="3323987"/>
          </a:xfrm>
          <a:prstGeom prst="rect">
            <a:avLst/>
          </a:prstGeom>
          <a:noFill/>
        </p:spPr>
        <p:txBody>
          <a:bodyPr wrap="square" rtlCol="1">
            <a:spAutoFit/>
          </a:bodyPr>
          <a:lstStyle/>
          <a:p>
            <a:pPr algn="l" rtl="0"/>
            <a:r>
              <a:rPr lang="en-US" sz="1500" dirty="0" smtClean="0">
                <a:latin typeface="Times New Roman" pitchFamily="18" charset="0"/>
                <a:cs typeface="Times New Roman" pitchFamily="18" charset="0"/>
              </a:rPr>
              <a:t> Although King Henry himself remained nominally Catholic, despite being excommunicated by the Pope, all the Catholic tenets, from confession to heaven and hell, were questioned. It was, quite simply, the most radical revolution in beliefs ever to affect the nation. The closest equivalent shock to the nation’s religious and moral identity is Charles Darwin’s On the Origin of Species (1859), whose theories undermined the religious and biblical beliefs of Victorian society and led to a colossal crisis of identity and faith.</a:t>
            </a:r>
            <a:endParaRPr lang="en-US" sz="1500" dirty="0" smtClean="0">
              <a:latin typeface="Times New Roman" pitchFamily="18" charset="0"/>
              <a:cs typeface="Times New Roman" pitchFamily="18" charset="0"/>
            </a:endParaRPr>
          </a:p>
        </p:txBody>
      </p:sp>
      <p:sp>
        <p:nvSpPr>
          <p:cNvPr id="7" name="TextBox 6"/>
          <p:cNvSpPr txBox="1"/>
          <p:nvPr/>
        </p:nvSpPr>
        <p:spPr>
          <a:xfrm>
            <a:off x="260648" y="4499992"/>
            <a:ext cx="3294366" cy="2416046"/>
          </a:xfrm>
          <a:prstGeom prst="rect">
            <a:avLst/>
          </a:prstGeom>
          <a:noFill/>
        </p:spPr>
        <p:txBody>
          <a:bodyPr wrap="square" rtlCol="1">
            <a:spAutoFit/>
          </a:bodyPr>
          <a:lstStyle/>
          <a:p>
            <a:pPr indent="22225" algn="just" rtl="0"/>
            <a:r>
              <a:rPr lang="en-US" sz="1600" dirty="0" smtClean="0"/>
              <a:t> </a:t>
            </a:r>
            <a:r>
              <a:rPr lang="en-US" sz="1500" dirty="0" smtClean="0">
                <a:latin typeface="Times New Roman" pitchFamily="18" charset="0"/>
                <a:cs typeface="Times New Roman" pitchFamily="18" charset="0"/>
              </a:rPr>
              <a:t>The Reformation in the reign of Henry VIII provoked a similarly overwhelming crisis in England in the sixteenth century. England’s identity began to be separate and distinct from Europe. The nation was to affirm its </a:t>
            </a:r>
            <a:r>
              <a:rPr lang="en-US" sz="1500" dirty="0" err="1" smtClean="0">
                <a:latin typeface="Times New Roman" pitchFamily="18" charset="0"/>
                <a:cs typeface="Times New Roman" pitchFamily="18" charset="0"/>
              </a:rPr>
              <a:t>inviduality</a:t>
            </a:r>
            <a:r>
              <a:rPr lang="en-US" sz="1500" dirty="0" smtClean="0">
                <a:latin typeface="Times New Roman" pitchFamily="18" charset="0"/>
                <a:cs typeface="Times New Roman" pitchFamily="18" charset="0"/>
              </a:rPr>
              <a:t> historically in two ways: in the conquest of Empire, and in the domination of the seas, achieved during the reign of Henry’s daughter Elizabeth I. </a:t>
            </a:r>
          </a:p>
        </p:txBody>
      </p:sp>
      <p:sp>
        <p:nvSpPr>
          <p:cNvPr id="9" name="TextBox 8"/>
          <p:cNvSpPr txBox="1"/>
          <p:nvPr/>
        </p:nvSpPr>
        <p:spPr>
          <a:xfrm>
            <a:off x="3645024" y="4499992"/>
            <a:ext cx="2916324" cy="2431435"/>
          </a:xfrm>
          <a:prstGeom prst="rect">
            <a:avLst/>
          </a:prstGeom>
          <a:noFill/>
        </p:spPr>
        <p:txBody>
          <a:bodyPr wrap="square" rtlCol="1">
            <a:spAutoFit/>
          </a:bodyPr>
          <a:lstStyle/>
          <a:p>
            <a:pPr algn="just"/>
            <a:r>
              <a:rPr lang="ar-SA" sz="1900" dirty="0" smtClean="0">
                <a:solidFill>
                  <a:srgbClr val="008000"/>
                </a:solidFill>
                <a:cs typeface="DecoType Naskh" pitchFamily="2" charset="-78"/>
              </a:rPr>
              <a:t>أثار </a:t>
            </a:r>
            <a:r>
              <a:rPr lang="ar-SA" sz="1900" dirty="0" err="1" smtClean="0">
                <a:solidFill>
                  <a:srgbClr val="008000"/>
                </a:solidFill>
                <a:cs typeface="DecoType Naskh" pitchFamily="2" charset="-78"/>
              </a:rPr>
              <a:t>الاصلاح</a:t>
            </a:r>
            <a:r>
              <a:rPr lang="ar-SA" sz="1900" dirty="0" smtClean="0">
                <a:solidFill>
                  <a:srgbClr val="008000"/>
                </a:solidFill>
                <a:cs typeface="DecoType Naskh" pitchFamily="2" charset="-78"/>
              </a:rPr>
              <a:t> في عهد هنري الثامن </a:t>
            </a:r>
            <a:r>
              <a:rPr lang="ar-SA" sz="1900" dirty="0" smtClean="0">
                <a:solidFill>
                  <a:srgbClr val="008000"/>
                </a:solidFill>
                <a:cs typeface="DecoType Naskh" pitchFamily="2" charset="-78"/>
              </a:rPr>
              <a:t>أزمة ساحقة في </a:t>
            </a:r>
            <a:r>
              <a:rPr lang="ar-SA" sz="1900" dirty="0" smtClean="0">
                <a:solidFill>
                  <a:srgbClr val="008000"/>
                </a:solidFill>
                <a:cs typeface="DecoType Naskh" pitchFamily="2" charset="-78"/>
              </a:rPr>
              <a:t>انكلترا في القرن السادس عشر. بدأت هوية انجلترا </a:t>
            </a:r>
            <a:r>
              <a:rPr lang="ar-SA" sz="1900" dirty="0" smtClean="0">
                <a:solidFill>
                  <a:srgbClr val="008000"/>
                </a:solidFill>
                <a:cs typeface="DecoType Naskh" pitchFamily="2" charset="-78"/>
              </a:rPr>
              <a:t>لكون </a:t>
            </a:r>
            <a:r>
              <a:rPr lang="ar-SA" sz="1900" dirty="0" smtClean="0">
                <a:solidFill>
                  <a:srgbClr val="008000"/>
                </a:solidFill>
                <a:cs typeface="DecoType Naskh" pitchFamily="2" charset="-78"/>
              </a:rPr>
              <a:t>منفصلة ومتميزة من أوروبا. </a:t>
            </a:r>
            <a:r>
              <a:rPr lang="ar-SA" sz="1900" dirty="0" smtClean="0">
                <a:solidFill>
                  <a:srgbClr val="008000"/>
                </a:solidFill>
                <a:cs typeface="DecoType Naskh" pitchFamily="2" charset="-78"/>
              </a:rPr>
              <a:t>وكانت أمة لتأكيد </a:t>
            </a:r>
            <a:r>
              <a:rPr lang="en-US" sz="1900" dirty="0" err="1" smtClean="0">
                <a:solidFill>
                  <a:srgbClr val="008000"/>
                </a:solidFill>
                <a:cs typeface="DecoType Naskh" pitchFamily="2" charset="-78"/>
              </a:rPr>
              <a:t>inviduality</a:t>
            </a:r>
            <a:r>
              <a:rPr lang="en-US" sz="1900" dirty="0" smtClean="0">
                <a:solidFill>
                  <a:srgbClr val="008000"/>
                </a:solidFill>
                <a:cs typeface="DecoType Naskh" pitchFamily="2" charset="-78"/>
              </a:rPr>
              <a:t> </a:t>
            </a:r>
            <a:r>
              <a:rPr lang="ar-SA" sz="1900" dirty="0" smtClean="0">
                <a:solidFill>
                  <a:srgbClr val="008000"/>
                </a:solidFill>
                <a:cs typeface="DecoType Naskh" pitchFamily="2" charset="-78"/>
              </a:rPr>
              <a:t>لها تاريخيا بطريقتين : في غزو الإمبراطورية، وفي السيطرة على البحار ، والتي تحققت خلال عهد هنري ابنته </a:t>
            </a:r>
            <a:r>
              <a:rPr lang="ar-SA" sz="1900" dirty="0" err="1" smtClean="0">
                <a:solidFill>
                  <a:srgbClr val="008000"/>
                </a:solidFill>
                <a:cs typeface="DecoType Naskh" pitchFamily="2" charset="-78"/>
              </a:rPr>
              <a:t>اليزابيث</a:t>
            </a:r>
            <a:r>
              <a:rPr lang="ar-SA" sz="1900" dirty="0" smtClean="0">
                <a:solidFill>
                  <a:srgbClr val="008000"/>
                </a:solidFill>
                <a:cs typeface="DecoType Naskh" pitchFamily="2" charset="-78"/>
              </a:rPr>
              <a:t> </a:t>
            </a:r>
            <a:r>
              <a:rPr lang="ar-SA" sz="1900" dirty="0" smtClean="0">
                <a:solidFill>
                  <a:srgbClr val="008000"/>
                </a:solidFill>
                <a:cs typeface="DecoType Naskh" pitchFamily="2" charset="-78"/>
              </a:rPr>
              <a:t>الأولى</a:t>
            </a:r>
            <a:endParaRPr lang="ar-SA" sz="1900" dirty="0" smtClean="0">
              <a:solidFill>
                <a:srgbClr val="008000"/>
              </a:solidFill>
              <a:cs typeface="DecoType Naskh" pitchFamily="2" charset="-78"/>
            </a:endParaRPr>
          </a:p>
          <a:p>
            <a:pPr algn="just"/>
            <a:endParaRPr lang="ar-SA" sz="1900" dirty="0" smtClean="0">
              <a:solidFill>
                <a:srgbClr val="008000"/>
              </a:solidFill>
              <a:cs typeface="DecoType Naskh" pitchFamily="2" charset="-78"/>
            </a:endParaRPr>
          </a:p>
        </p:txBody>
      </p:sp>
      <p:sp>
        <p:nvSpPr>
          <p:cNvPr id="10" name="TextBox 9"/>
          <p:cNvSpPr txBox="1"/>
          <p:nvPr/>
        </p:nvSpPr>
        <p:spPr>
          <a:xfrm>
            <a:off x="3789040" y="467544"/>
            <a:ext cx="2808312" cy="3416320"/>
          </a:xfrm>
          <a:prstGeom prst="rect">
            <a:avLst/>
          </a:prstGeom>
          <a:noFill/>
        </p:spPr>
        <p:txBody>
          <a:bodyPr wrap="square" rtlCol="1">
            <a:spAutoFit/>
          </a:bodyPr>
          <a:lstStyle/>
          <a:p>
            <a:r>
              <a:rPr lang="ar-SA" dirty="0" smtClean="0">
                <a:solidFill>
                  <a:srgbClr val="C00000"/>
                </a:solidFill>
                <a:cs typeface="DecoType Naskh" pitchFamily="2" charset="-78"/>
              </a:rPr>
              <a:t>يقدم </a:t>
            </a:r>
            <a:r>
              <a:rPr lang="ar-SA" dirty="0" smtClean="0">
                <a:solidFill>
                  <a:srgbClr val="C00000"/>
                </a:solidFill>
                <a:cs typeface="DecoType Naskh" pitchFamily="2" charset="-78"/>
              </a:rPr>
              <a:t>على الرغم من أن الملك هنري نفسه ظلت الكاثوليكية أبعاده، على الرغم من طرد من قبل البابا، وجميع العقائد الكاثوليكية، من الاعتراف إلى السماء والجحيم، وكانت موضع تساؤل. وكان، بكل بساطة، والثورة الأكثر راديكالية في المعتقدات من أي وقت مضى أن تؤثر على الأمة. أقرب صدمة تعادل هوية الأمة الدينية والأخلاقية هو تشارلز داروين حول أصل الأنواع (1859)، الذي نظريات تقويض المعتقدات الدينية والكتاب المقدس من المجتمع الفيكتوري، وأدى إلى أزمة هائلة من الهوية </a:t>
            </a:r>
            <a:r>
              <a:rPr lang="ar-SA" dirty="0" err="1" smtClean="0">
                <a:solidFill>
                  <a:srgbClr val="C00000"/>
                </a:solidFill>
                <a:cs typeface="DecoType Naskh" pitchFamily="2" charset="-78"/>
              </a:rPr>
              <a:t>والايمان</a:t>
            </a:r>
            <a:r>
              <a:rPr lang="ar-SA" dirty="0" smtClean="0">
                <a:solidFill>
                  <a:srgbClr val="C00000"/>
                </a:solidFill>
                <a:cs typeface="DecoType Naskh" pitchFamily="2" charset="-78"/>
              </a:rPr>
              <a:t>.</a:t>
            </a:r>
          </a:p>
        </p:txBody>
      </p:sp>
      <p:pic>
        <p:nvPicPr>
          <p:cNvPr id="25602" name="Picture 2" descr="http://www.kaizuland.com/vb/attachment.php?attachmentid=4733&amp;stc=1&amp;d=1250274003"/>
          <p:cNvPicPr>
            <a:picLocks noChangeAspect="1" noChangeArrowheads="1"/>
          </p:cNvPicPr>
          <p:nvPr/>
        </p:nvPicPr>
        <p:blipFill>
          <a:blip r:embed="rId3" cstate="print"/>
          <a:srcRect/>
          <a:stretch>
            <a:fillRect/>
          </a:stretch>
        </p:blipFill>
        <p:spPr bwMode="auto">
          <a:xfrm>
            <a:off x="620688" y="7203504"/>
            <a:ext cx="1616969" cy="1616968"/>
          </a:xfrm>
          <a:prstGeom prst="rect">
            <a:avLst/>
          </a:prstGeom>
          <a:noFill/>
        </p:spPr>
      </p:pic>
      <p:sp>
        <p:nvSpPr>
          <p:cNvPr id="16" name="Cloud Callout 15"/>
          <p:cNvSpPr/>
          <p:nvPr/>
        </p:nvSpPr>
        <p:spPr>
          <a:xfrm>
            <a:off x="2708920" y="6732240"/>
            <a:ext cx="3672408" cy="1656184"/>
          </a:xfrm>
          <a:prstGeom prst="cloudCallout">
            <a:avLst>
              <a:gd name="adj1" fmla="val -68325"/>
              <a:gd name="adj2" fmla="val -4623"/>
            </a:avLst>
          </a:prstGeom>
          <a:ln w="3175"/>
        </p:spPr>
        <p:style>
          <a:lnRef idx="2">
            <a:schemeClr val="accent6"/>
          </a:lnRef>
          <a:fillRef idx="1001">
            <a:schemeClr val="lt1"/>
          </a:fillRef>
          <a:effectRef idx="0">
            <a:schemeClr val="accent6"/>
          </a:effectRef>
          <a:fontRef idx="minor">
            <a:schemeClr val="dk1"/>
          </a:fontRef>
        </p:style>
        <p:txBody>
          <a:bodyPr rtlCol="1" anchor="ctr"/>
          <a:lstStyle/>
          <a:p>
            <a:pPr algn="ctr"/>
            <a:r>
              <a:rPr lang="ar-SA" sz="1600" dirty="0" err="1" smtClean="0">
                <a:solidFill>
                  <a:schemeClr val="tx1"/>
                </a:solidFill>
                <a:cs typeface="AGA Aladdin Regular" pitchFamily="2" charset="-78"/>
              </a:rPr>
              <a:t>ياليل</a:t>
            </a:r>
            <a:r>
              <a:rPr lang="ar-SA" sz="1600" dirty="0" smtClean="0">
                <a:solidFill>
                  <a:schemeClr val="tx1"/>
                </a:solidFill>
                <a:cs typeface="AGA Aladdin Regular" pitchFamily="2" charset="-78"/>
              </a:rPr>
              <a:t> أبو فانوس على </a:t>
            </a:r>
            <a:r>
              <a:rPr lang="ar-SA" sz="1600" dirty="0" err="1" smtClean="0">
                <a:solidFill>
                  <a:schemeClr val="tx1"/>
                </a:solidFill>
                <a:cs typeface="AGA Aladdin Regular" pitchFamily="2" charset="-78"/>
              </a:rPr>
              <a:t>اليزابيث</a:t>
            </a:r>
            <a:r>
              <a:rPr lang="ar-SA" sz="1600" dirty="0" smtClean="0">
                <a:solidFill>
                  <a:schemeClr val="tx1"/>
                </a:solidFill>
                <a:cs typeface="AGA Aladdin Regular" pitchFamily="2" charset="-78"/>
              </a:rPr>
              <a:t> وبناتها </a:t>
            </a:r>
            <a:r>
              <a:rPr lang="ar-SA" sz="1600" dirty="0" err="1" smtClean="0">
                <a:solidFill>
                  <a:schemeClr val="tx1"/>
                </a:solidFill>
                <a:cs typeface="AGA Aladdin Regular" pitchFamily="2" charset="-78"/>
              </a:rPr>
              <a:t>و</a:t>
            </a:r>
            <a:r>
              <a:rPr lang="ar-SA" sz="1600" dirty="0" smtClean="0">
                <a:solidFill>
                  <a:schemeClr val="tx1"/>
                </a:solidFill>
                <a:cs typeface="AGA Aladdin Regular" pitchFamily="2" charset="-78"/>
              </a:rPr>
              <a:t> قبيلتها </a:t>
            </a:r>
            <a:r>
              <a:rPr lang="ar-SA" sz="1600" dirty="0" err="1" smtClean="0">
                <a:solidFill>
                  <a:schemeClr val="tx1"/>
                </a:solidFill>
                <a:cs typeface="AGA Aladdin Regular" pitchFamily="2" charset="-78"/>
              </a:rPr>
              <a:t>إللي</a:t>
            </a:r>
            <a:r>
              <a:rPr lang="ar-SA" sz="1600" dirty="0" smtClean="0">
                <a:solidFill>
                  <a:schemeClr val="tx1"/>
                </a:solidFill>
                <a:cs typeface="AGA Aladdin Regular" pitchFamily="2" charset="-78"/>
              </a:rPr>
              <a:t> </a:t>
            </a:r>
            <a:r>
              <a:rPr lang="ar-SA" sz="1600" dirty="0" err="1" smtClean="0">
                <a:solidFill>
                  <a:schemeClr val="tx1"/>
                </a:solidFill>
                <a:cs typeface="AGA Aladdin Regular" pitchFamily="2" charset="-78"/>
              </a:rPr>
              <a:t>عيت</a:t>
            </a:r>
            <a:r>
              <a:rPr lang="ar-SA" sz="1600" dirty="0" smtClean="0">
                <a:solidFill>
                  <a:schemeClr val="tx1"/>
                </a:solidFill>
                <a:cs typeface="AGA Aladdin Regular" pitchFamily="2" charset="-78"/>
              </a:rPr>
              <a:t> تنقرض </a:t>
            </a:r>
          </a:p>
          <a:p>
            <a:pPr algn="ctr"/>
            <a:r>
              <a:rPr lang="ar-SA" sz="1600" dirty="0" smtClean="0">
                <a:solidFill>
                  <a:srgbClr val="C00000"/>
                </a:solidFill>
                <a:cs typeface="AGA Aladdin Regular" pitchFamily="2" charset="-78"/>
              </a:rPr>
              <a:t>( </a:t>
            </a:r>
            <a:r>
              <a:rPr lang="ar-SA" sz="1600" dirty="0" err="1" smtClean="0">
                <a:solidFill>
                  <a:srgbClr val="C00000"/>
                </a:solidFill>
                <a:cs typeface="AGA Aladdin Regular" pitchFamily="2" charset="-78"/>
              </a:rPr>
              <a:t>لاخيرها</a:t>
            </a:r>
            <a:r>
              <a:rPr lang="ar-SA" sz="1600" dirty="0" smtClean="0">
                <a:solidFill>
                  <a:srgbClr val="C00000"/>
                </a:solidFill>
                <a:cs typeface="AGA Aladdin Regular" pitchFamily="2" charset="-78"/>
              </a:rPr>
              <a:t> ولا كفاية شرها </a:t>
            </a:r>
            <a:r>
              <a:rPr lang="ar-SA" sz="1600" dirty="0" smtClean="0">
                <a:solidFill>
                  <a:srgbClr val="C00000"/>
                </a:solidFill>
                <a:cs typeface="AGA Aladdin Regular" pitchFamily="2" charset="-78"/>
              </a:rPr>
              <a:t>!!!)  </a:t>
            </a:r>
            <a:endParaRPr lang="ar-SA" sz="1600" dirty="0">
              <a:solidFill>
                <a:srgbClr val="C00000"/>
              </a:solidFill>
              <a:cs typeface="AGA Aladdin Regula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602"/>
                                        </p:tgtEl>
                                        <p:attrNameLst>
                                          <p:attrName>style.visibility</p:attrName>
                                        </p:attrNameLst>
                                      </p:cBhvr>
                                      <p:to>
                                        <p:strVal val="visible"/>
                                      </p:to>
                                    </p:set>
                                    <p:animEffect transition="in" filter="fade">
                                      <p:cBhvr>
                                        <p:cTn id="27" dur="2000"/>
                                        <p:tgtEl>
                                          <p:spTgt spid="2560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bg/>
                                          </p:spTgt>
                                        </p:tgtEl>
                                        <p:attrNameLst>
                                          <p:attrName>style.visibility</p:attrName>
                                        </p:attrNameLst>
                                      </p:cBhvr>
                                      <p:to>
                                        <p:strVal val="visible"/>
                                      </p:to>
                                    </p:set>
                                    <p:animEffect transition="in" filter="fade">
                                      <p:cBhvr>
                                        <p:cTn id="32" dur="2000"/>
                                        <p:tgtEl>
                                          <p:spTgt spid="16">
                                            <p:bg/>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xEl>
                                              <p:pRg st="0" end="0"/>
                                            </p:txEl>
                                          </p:spTgt>
                                        </p:tgtEl>
                                        <p:attrNameLst>
                                          <p:attrName>style.visibility</p:attrName>
                                        </p:attrNameLst>
                                      </p:cBhvr>
                                      <p:to>
                                        <p:strVal val="visible"/>
                                      </p:to>
                                    </p:set>
                                    <p:animEffect transition="in" filter="fade">
                                      <p:cBhvr>
                                        <p:cTn id="37" dur="2000"/>
                                        <p:tgtEl>
                                          <p:spTgt spid="1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fade">
                                      <p:cBhvr>
                                        <p:cTn id="42" dur="20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88640" y="513849"/>
            <a:ext cx="3320988" cy="4555093"/>
          </a:xfrm>
          <a:prstGeom prst="rect">
            <a:avLst/>
          </a:prstGeom>
          <a:noFill/>
        </p:spPr>
        <p:txBody>
          <a:bodyPr wrap="square" rtlCol="1">
            <a:spAutoFit/>
          </a:bodyPr>
          <a:lstStyle/>
          <a:p>
            <a:pPr algn="just" rtl="0"/>
            <a:r>
              <a:rPr lang="en-US" sz="1400" dirty="0" smtClean="0"/>
              <a:t> </a:t>
            </a:r>
            <a:r>
              <a:rPr lang="en-US" sz="1450" dirty="0" smtClean="0">
                <a:latin typeface="Times New Roman" pitchFamily="18" charset="0"/>
                <a:cs typeface="Times New Roman" pitchFamily="18" charset="0"/>
              </a:rPr>
              <a:t>Henry VIII’s break with Rome was not carried out as an isolated rebellion. Two European thinkers, in particular, established the climate which made it possible. The first of these was the Dutch scholar Erasmus whose enthusiasm for classical literature was a major source for the revival in classical learning. His contempt for the narrowness of Catholic monasticism (expressed in The Praise of Folly) was not an attempt to deny the authority of the Pope, but a challenge to the corruption of the Catholic church. Erasmus had no time for unnecessary ritual, the sale of pardons and religious relics. He wished to return to the values of the early Christian church and in order to do so, produced a Greek edition (1516) of the Scriptures in place of the existing Latin one. </a:t>
            </a:r>
            <a:r>
              <a:rPr lang="en-US" sz="1450" dirty="0" smtClean="0">
                <a:latin typeface="Times New Roman" pitchFamily="18" charset="0"/>
                <a:cs typeface="Times New Roman" pitchFamily="18" charset="0"/>
              </a:rPr>
              <a:t>Through his visits to England, </a:t>
            </a:r>
          </a:p>
        </p:txBody>
      </p:sp>
      <p:sp>
        <p:nvSpPr>
          <p:cNvPr id="7" name="TextBox 6"/>
          <p:cNvSpPr txBox="1"/>
          <p:nvPr/>
        </p:nvSpPr>
        <p:spPr>
          <a:xfrm>
            <a:off x="260648" y="5396894"/>
            <a:ext cx="3294366" cy="2631490"/>
          </a:xfrm>
          <a:prstGeom prst="rect">
            <a:avLst/>
          </a:prstGeom>
          <a:noFill/>
        </p:spPr>
        <p:txBody>
          <a:bodyPr wrap="square" rtlCol="1">
            <a:spAutoFit/>
          </a:bodyPr>
          <a:lstStyle/>
          <a:p>
            <a:pPr indent="22225" algn="just" rtl="0"/>
            <a:r>
              <a:rPr lang="en-US" sz="1500" dirty="0" smtClean="0"/>
              <a:t> </a:t>
            </a:r>
            <a:r>
              <a:rPr lang="en-US" sz="1500" dirty="0" smtClean="0">
                <a:latin typeface="Times New Roman" pitchFamily="18" charset="0"/>
                <a:cs typeface="Times New Roman" pitchFamily="18" charset="0"/>
              </a:rPr>
              <a:t>Erasmus </a:t>
            </a:r>
            <a:r>
              <a:rPr lang="en-US" sz="1500" dirty="0" smtClean="0">
                <a:latin typeface="Times New Roman" pitchFamily="18" charset="0"/>
                <a:cs typeface="Times New Roman" pitchFamily="18" charset="0"/>
              </a:rPr>
              <a:t>became a friend of Sir Thomas More, who was later beheaded for refusing to support Henry VIII’s divorce from Catherine of Aragon. Although much of Erasmus’s work prepared the ground for Protestant reforms, his aim was to purify and remodel the Catholic church, not to break away from it. He represented the voice of learning and knowledge, of liberal culture and tolerance. </a:t>
            </a:r>
          </a:p>
        </p:txBody>
      </p:sp>
      <p:sp>
        <p:nvSpPr>
          <p:cNvPr id="9" name="TextBox 8"/>
          <p:cNvSpPr txBox="1"/>
          <p:nvPr/>
        </p:nvSpPr>
        <p:spPr>
          <a:xfrm>
            <a:off x="3717032" y="5292080"/>
            <a:ext cx="3024336" cy="2723823"/>
          </a:xfrm>
          <a:prstGeom prst="rect">
            <a:avLst/>
          </a:prstGeom>
          <a:noFill/>
        </p:spPr>
        <p:txBody>
          <a:bodyPr wrap="square" rtlCol="1">
            <a:spAutoFit/>
          </a:bodyPr>
          <a:lstStyle/>
          <a:p>
            <a:pPr algn="just"/>
            <a:r>
              <a:rPr lang="ar-SA" sz="1900" dirty="0" smtClean="0">
                <a:solidFill>
                  <a:srgbClr val="008000"/>
                </a:solidFill>
                <a:cs typeface="DecoType Naskh" pitchFamily="2" charset="-78"/>
              </a:rPr>
              <a:t>أصبح </a:t>
            </a:r>
            <a:r>
              <a:rPr lang="ar-SA" sz="1900" dirty="0" smtClean="0">
                <a:solidFill>
                  <a:srgbClr val="008000"/>
                </a:solidFill>
                <a:cs typeface="DecoType Naskh" pitchFamily="2" charset="-78"/>
              </a:rPr>
              <a:t>صديقا </a:t>
            </a:r>
            <a:r>
              <a:rPr lang="ar-SA" sz="1900" dirty="0" err="1" smtClean="0">
                <a:solidFill>
                  <a:srgbClr val="008000"/>
                </a:solidFill>
                <a:cs typeface="DecoType Naskh" pitchFamily="2" charset="-78"/>
              </a:rPr>
              <a:t>لايراسموس</a:t>
            </a:r>
            <a:r>
              <a:rPr lang="ar-SA" sz="1900" dirty="0" smtClean="0">
                <a:solidFill>
                  <a:srgbClr val="008000"/>
                </a:solidFill>
                <a:cs typeface="DecoType Naskh" pitchFamily="2" charset="-78"/>
              </a:rPr>
              <a:t> السير توماس </a:t>
            </a:r>
            <a:r>
              <a:rPr lang="ar-SA" sz="1900" dirty="0" err="1" smtClean="0">
                <a:solidFill>
                  <a:srgbClr val="008000"/>
                </a:solidFill>
                <a:cs typeface="DecoType Naskh" pitchFamily="2" charset="-78"/>
              </a:rPr>
              <a:t>مور</a:t>
            </a:r>
            <a:r>
              <a:rPr lang="ar-SA" sz="1900" dirty="0" smtClean="0">
                <a:solidFill>
                  <a:srgbClr val="008000"/>
                </a:solidFill>
                <a:cs typeface="DecoType Naskh" pitchFamily="2" charset="-78"/>
              </a:rPr>
              <a:t>، الذي قطع رأسه في وقت لاحق </a:t>
            </a:r>
            <a:r>
              <a:rPr lang="ar-SA" sz="1900" dirty="0" smtClean="0">
                <a:solidFill>
                  <a:srgbClr val="008000"/>
                </a:solidFill>
                <a:cs typeface="DecoType Naskh" pitchFamily="2" charset="-78"/>
              </a:rPr>
              <a:t>لرفضه </a:t>
            </a:r>
            <a:r>
              <a:rPr lang="ar-SA" sz="1900" dirty="0" smtClean="0">
                <a:solidFill>
                  <a:srgbClr val="008000"/>
                </a:solidFill>
                <a:cs typeface="DecoType Naskh" pitchFamily="2" charset="-78"/>
              </a:rPr>
              <a:t>دعم طلاق الملك هنري الثامن من كاترين من </a:t>
            </a:r>
            <a:r>
              <a:rPr lang="ar-SA" sz="1900" dirty="0" err="1" smtClean="0">
                <a:solidFill>
                  <a:srgbClr val="008000"/>
                </a:solidFill>
                <a:cs typeface="DecoType Naskh" pitchFamily="2" charset="-78"/>
              </a:rPr>
              <a:t>أراغون</a:t>
            </a:r>
            <a:r>
              <a:rPr lang="ar-SA" sz="1900" dirty="0" smtClean="0">
                <a:solidFill>
                  <a:srgbClr val="008000"/>
                </a:solidFill>
                <a:cs typeface="DecoType Naskh" pitchFamily="2" charset="-78"/>
              </a:rPr>
              <a:t>. ورغم أن الكثير من العمل </a:t>
            </a:r>
            <a:r>
              <a:rPr lang="ar-SA" sz="1900" dirty="0" err="1" smtClean="0">
                <a:solidFill>
                  <a:srgbClr val="008000"/>
                </a:solidFill>
                <a:cs typeface="DecoType Naskh" pitchFamily="2" charset="-78"/>
              </a:rPr>
              <a:t>ايراسموس</a:t>
            </a:r>
            <a:r>
              <a:rPr lang="ar-SA" sz="1900" dirty="0" smtClean="0">
                <a:solidFill>
                  <a:srgbClr val="008000"/>
                </a:solidFill>
                <a:cs typeface="DecoType Naskh" pitchFamily="2" charset="-78"/>
              </a:rPr>
              <a:t> في تمهيد الطريق لإصلاحات البروتستانتية ، وكان هدفه لتنقية وإعادة تشكيلها من الكنيسة الكاثوليكية، وليس لكسر بعيدا عن ذلك. </a:t>
            </a:r>
            <a:r>
              <a:rPr lang="ar-SA" sz="1900" dirty="0" smtClean="0">
                <a:solidFill>
                  <a:srgbClr val="008000"/>
                </a:solidFill>
                <a:cs typeface="DecoType Naskh" pitchFamily="2" charset="-78"/>
              </a:rPr>
              <a:t>يمثله صوت التعلم والمعرفة ، والثقافة الليبرالية والتسامح</a:t>
            </a:r>
            <a:r>
              <a:rPr lang="ar-SA" sz="1900" dirty="0" smtClean="0">
                <a:solidFill>
                  <a:srgbClr val="008000"/>
                </a:solidFill>
                <a:cs typeface="DecoType Naskh" pitchFamily="2" charset="-78"/>
              </a:rPr>
              <a:t>.</a:t>
            </a:r>
            <a:endParaRPr lang="ar-SA" sz="1900" dirty="0" smtClean="0">
              <a:solidFill>
                <a:srgbClr val="008000"/>
              </a:solidFill>
              <a:cs typeface="DecoType Naskh" pitchFamily="2" charset="-78"/>
            </a:endParaRPr>
          </a:p>
        </p:txBody>
      </p:sp>
      <p:sp>
        <p:nvSpPr>
          <p:cNvPr id="10" name="TextBox 9"/>
          <p:cNvSpPr txBox="1"/>
          <p:nvPr/>
        </p:nvSpPr>
        <p:spPr>
          <a:xfrm>
            <a:off x="3645024" y="539552"/>
            <a:ext cx="3132348" cy="4247317"/>
          </a:xfrm>
          <a:prstGeom prst="rect">
            <a:avLst/>
          </a:prstGeom>
          <a:noFill/>
        </p:spPr>
        <p:txBody>
          <a:bodyPr wrap="square" rtlCol="1">
            <a:spAutoFit/>
          </a:bodyPr>
          <a:lstStyle/>
          <a:p>
            <a:pPr indent="-76200" algn="just"/>
            <a:r>
              <a:rPr lang="ar-SA" dirty="0" smtClean="0">
                <a:solidFill>
                  <a:srgbClr val="C00000"/>
                </a:solidFill>
                <a:cs typeface="DecoType Naskh" pitchFamily="2" charset="-78"/>
              </a:rPr>
              <a:t>لم يكن انفصال هنري </a:t>
            </a:r>
            <a:r>
              <a:rPr lang="ar-SA" dirty="0" smtClean="0">
                <a:solidFill>
                  <a:srgbClr val="C00000"/>
                </a:solidFill>
                <a:cs typeface="DecoType Naskh" pitchFamily="2" charset="-78"/>
              </a:rPr>
              <a:t>الثامن مع </a:t>
            </a:r>
            <a:r>
              <a:rPr lang="ar-SA" dirty="0" smtClean="0">
                <a:solidFill>
                  <a:srgbClr val="C00000"/>
                </a:solidFill>
                <a:cs typeface="DecoType Naskh" pitchFamily="2" charset="-78"/>
              </a:rPr>
              <a:t>روما تمردا </a:t>
            </a:r>
            <a:r>
              <a:rPr lang="ar-SA" dirty="0" err="1" smtClean="0">
                <a:solidFill>
                  <a:srgbClr val="C00000"/>
                </a:solidFill>
                <a:cs typeface="DecoType Naskh" pitchFamily="2" charset="-78"/>
              </a:rPr>
              <a:t>و</a:t>
            </a:r>
            <a:r>
              <a:rPr lang="ar-SA" dirty="0" smtClean="0">
                <a:solidFill>
                  <a:srgbClr val="C00000"/>
                </a:solidFill>
                <a:cs typeface="DecoType Naskh" pitchFamily="2" charset="-78"/>
              </a:rPr>
              <a:t> انعزال. </a:t>
            </a:r>
            <a:r>
              <a:rPr lang="ar-SA" dirty="0" smtClean="0">
                <a:solidFill>
                  <a:srgbClr val="C00000"/>
                </a:solidFill>
                <a:cs typeface="DecoType Naskh" pitchFamily="2" charset="-78"/>
              </a:rPr>
              <a:t>اثنين من المفكرين الأوروبيين، على وجه الخصوص، </a:t>
            </a:r>
            <a:r>
              <a:rPr lang="ar-SA" dirty="0" err="1" smtClean="0">
                <a:solidFill>
                  <a:srgbClr val="C00000"/>
                </a:solidFill>
                <a:cs typeface="DecoType Naskh" pitchFamily="2" charset="-78"/>
              </a:rPr>
              <a:t>أنشأو</a:t>
            </a:r>
            <a:r>
              <a:rPr lang="ar-SA" dirty="0" smtClean="0">
                <a:solidFill>
                  <a:srgbClr val="C00000"/>
                </a:solidFill>
                <a:cs typeface="DecoType Naskh" pitchFamily="2" charset="-78"/>
              </a:rPr>
              <a:t> مناخ جعله </a:t>
            </a:r>
            <a:r>
              <a:rPr lang="ar-SA" dirty="0" smtClean="0">
                <a:solidFill>
                  <a:srgbClr val="C00000"/>
                </a:solidFill>
                <a:cs typeface="DecoType Naskh" pitchFamily="2" charset="-78"/>
              </a:rPr>
              <a:t>من الممكن. وكان </a:t>
            </a:r>
            <a:r>
              <a:rPr lang="ar-SA" dirty="0" smtClean="0">
                <a:solidFill>
                  <a:srgbClr val="C00000"/>
                </a:solidFill>
                <a:cs typeface="DecoType Naskh" pitchFamily="2" charset="-78"/>
              </a:rPr>
              <a:t>الأول منهم </a:t>
            </a:r>
            <a:r>
              <a:rPr lang="ar-SA" dirty="0" err="1" smtClean="0">
                <a:solidFill>
                  <a:srgbClr val="C00000"/>
                </a:solidFill>
                <a:cs typeface="DecoType Naskh" pitchFamily="2" charset="-78"/>
              </a:rPr>
              <a:t>ايراسموس</a:t>
            </a:r>
            <a:r>
              <a:rPr lang="ar-SA" dirty="0" smtClean="0">
                <a:solidFill>
                  <a:srgbClr val="C00000"/>
                </a:solidFill>
                <a:cs typeface="DecoType Naskh" pitchFamily="2" charset="-78"/>
              </a:rPr>
              <a:t> </a:t>
            </a:r>
            <a:r>
              <a:rPr lang="ar-SA" dirty="0" smtClean="0">
                <a:solidFill>
                  <a:srgbClr val="C00000"/>
                </a:solidFill>
                <a:cs typeface="DecoType Naskh" pitchFamily="2" charset="-78"/>
              </a:rPr>
              <a:t>الباحث الهولندي </a:t>
            </a:r>
            <a:r>
              <a:rPr lang="ar-SA" dirty="0" smtClean="0">
                <a:solidFill>
                  <a:srgbClr val="C00000"/>
                </a:solidFill>
                <a:cs typeface="DecoType Naskh" pitchFamily="2" charset="-78"/>
              </a:rPr>
              <a:t>المتحمس </a:t>
            </a:r>
            <a:r>
              <a:rPr lang="ar-SA" dirty="0" smtClean="0">
                <a:solidFill>
                  <a:srgbClr val="C00000"/>
                </a:solidFill>
                <a:cs typeface="DecoType Naskh" pitchFamily="2" charset="-78"/>
              </a:rPr>
              <a:t>للأدب الكلاسيكي وكان مصدرا رئيسيا للنهضة في التعليم الكلاسيكي. </a:t>
            </a:r>
            <a:r>
              <a:rPr lang="ar-SA" dirty="0" smtClean="0">
                <a:solidFill>
                  <a:srgbClr val="C00000"/>
                </a:solidFill>
                <a:cs typeface="DecoType Naskh" pitchFamily="2" charset="-78"/>
              </a:rPr>
              <a:t>واحتقاره للضيق الرهبنة الكاثوليكية (التي أعرب عنها في مديح الحماقة) ليس محاولة لإنكار سلطة البابا، ولكن تحديا للفساد الكنيسة الكاثوليكية. كان </a:t>
            </a:r>
            <a:r>
              <a:rPr lang="ar-SA" dirty="0" err="1" smtClean="0">
                <a:solidFill>
                  <a:srgbClr val="C00000"/>
                </a:solidFill>
                <a:cs typeface="DecoType Naskh" pitchFamily="2" charset="-78"/>
              </a:rPr>
              <a:t>ايراسموس</a:t>
            </a:r>
            <a:r>
              <a:rPr lang="ar-SA" dirty="0" smtClean="0">
                <a:solidFill>
                  <a:srgbClr val="C00000"/>
                </a:solidFill>
                <a:cs typeface="DecoType Naskh" pitchFamily="2" charset="-78"/>
              </a:rPr>
              <a:t> لا وقت </a:t>
            </a:r>
            <a:r>
              <a:rPr lang="ar-SA" dirty="0" smtClean="0">
                <a:solidFill>
                  <a:srgbClr val="C00000"/>
                </a:solidFill>
                <a:cs typeface="DecoType Naskh" pitchFamily="2" charset="-78"/>
              </a:rPr>
              <a:t>لديه للطقوس الغير لازمة، </a:t>
            </a:r>
            <a:r>
              <a:rPr lang="ar-SA" dirty="0" smtClean="0">
                <a:solidFill>
                  <a:srgbClr val="C00000"/>
                </a:solidFill>
                <a:cs typeface="DecoType Naskh" pitchFamily="2" charset="-78"/>
              </a:rPr>
              <a:t>ي</a:t>
            </a:r>
            <a:r>
              <a:rPr lang="ar-SA" dirty="0" smtClean="0">
                <a:solidFill>
                  <a:srgbClr val="C00000"/>
                </a:solidFill>
                <a:cs typeface="DecoType Naskh" pitchFamily="2" charset="-78"/>
              </a:rPr>
              <a:t>بيع </a:t>
            </a:r>
            <a:r>
              <a:rPr lang="ar-SA" dirty="0" smtClean="0">
                <a:solidFill>
                  <a:srgbClr val="C00000"/>
                </a:solidFill>
                <a:cs typeface="DecoType Naskh" pitchFamily="2" charset="-78"/>
              </a:rPr>
              <a:t>قطع </a:t>
            </a:r>
            <a:r>
              <a:rPr lang="ar-SA" dirty="0" err="1" smtClean="0">
                <a:solidFill>
                  <a:srgbClr val="C00000"/>
                </a:solidFill>
                <a:cs typeface="DecoType Naskh" pitchFamily="2" charset="-78"/>
              </a:rPr>
              <a:t>اثرية</a:t>
            </a:r>
            <a:r>
              <a:rPr lang="ar-SA" dirty="0" smtClean="0">
                <a:solidFill>
                  <a:srgbClr val="C00000"/>
                </a:solidFill>
                <a:cs typeface="DecoType Naskh" pitchFamily="2" charset="-78"/>
              </a:rPr>
              <a:t> العفو والدينية. </a:t>
            </a:r>
            <a:r>
              <a:rPr lang="ar-SA" dirty="0" smtClean="0">
                <a:solidFill>
                  <a:srgbClr val="C00000"/>
                </a:solidFill>
                <a:cs typeface="DecoType Naskh" pitchFamily="2" charset="-78"/>
              </a:rPr>
              <a:t>ويرغب </a:t>
            </a:r>
            <a:r>
              <a:rPr lang="ar-SA" dirty="0" smtClean="0">
                <a:solidFill>
                  <a:srgbClr val="C00000"/>
                </a:solidFill>
                <a:cs typeface="DecoType Naskh" pitchFamily="2" charset="-78"/>
              </a:rPr>
              <a:t>في العودة إلى قيم الكنيسة المسيحية </a:t>
            </a:r>
            <a:r>
              <a:rPr lang="ar-SA" dirty="0" err="1" smtClean="0">
                <a:solidFill>
                  <a:srgbClr val="C00000"/>
                </a:solidFill>
                <a:cs typeface="DecoType Naskh" pitchFamily="2" charset="-78"/>
              </a:rPr>
              <a:t>الاولى</a:t>
            </a:r>
            <a:r>
              <a:rPr lang="ar-SA" dirty="0" smtClean="0">
                <a:solidFill>
                  <a:srgbClr val="C00000"/>
                </a:solidFill>
                <a:cs typeface="DecoType Naskh" pitchFamily="2" charset="-78"/>
              </a:rPr>
              <a:t> وبغية القيام بذلك ، طبعة اليونانية (1516) من الكتاب المقدس في مكان واحد اللاتينية القائمة. </a:t>
            </a:r>
            <a:r>
              <a:rPr lang="ar-SA" dirty="0" smtClean="0">
                <a:solidFill>
                  <a:srgbClr val="C00000"/>
                </a:solidFill>
                <a:cs typeface="DecoType Naskh" pitchFamily="2" charset="-78"/>
              </a:rPr>
              <a:t>من خلال زياراته لانجلترا، </a:t>
            </a:r>
          </a:p>
          <a:p>
            <a:pPr indent="-76200" algn="just">
              <a:buNone/>
            </a:pPr>
            <a:endParaRPr lang="ar-SA" dirty="0" smtClean="0">
              <a:solidFill>
                <a:srgbClr val="C00000"/>
              </a:solidFill>
              <a:cs typeface="DecoType Naskh" pitchFamily="2" charset="-78"/>
            </a:endParaRPr>
          </a:p>
        </p:txBody>
      </p:sp>
      <p:sp>
        <p:nvSpPr>
          <p:cNvPr id="13" name="TextBox 12"/>
          <p:cNvSpPr txBox="1"/>
          <p:nvPr/>
        </p:nvSpPr>
        <p:spPr>
          <a:xfrm>
            <a:off x="3717032" y="8244408"/>
            <a:ext cx="2952328" cy="646331"/>
          </a:xfrm>
          <a:prstGeom prst="rect">
            <a:avLst/>
          </a:prstGeom>
          <a:noFill/>
        </p:spPr>
        <p:txBody>
          <a:bodyPr wrap="square" rtlCol="1">
            <a:spAutoFit/>
          </a:bodyPr>
          <a:lstStyle/>
          <a:p>
            <a:pPr indent="-76200" algn="just"/>
            <a:r>
              <a:rPr lang="ar-SA" dirty="0" smtClean="0">
                <a:solidFill>
                  <a:srgbClr val="0000FF"/>
                </a:solidFill>
                <a:cs typeface="DecoType Naskh" pitchFamily="2" charset="-78"/>
              </a:rPr>
              <a:t>* -- للحصول على مزيد من التفاصيل حول </a:t>
            </a:r>
            <a:r>
              <a:rPr lang="ar-SA" dirty="0" err="1" smtClean="0">
                <a:solidFill>
                  <a:srgbClr val="0000FF"/>
                </a:solidFill>
                <a:cs typeface="DecoType Naskh" pitchFamily="2" charset="-78"/>
              </a:rPr>
              <a:t>الانسانيون</a:t>
            </a:r>
            <a:r>
              <a:rPr lang="ar-SA" dirty="0" smtClean="0">
                <a:solidFill>
                  <a:srgbClr val="0000FF"/>
                </a:solidFill>
                <a:cs typeface="DecoType Naskh" pitchFamily="2" charset="-78"/>
              </a:rPr>
              <a:t> انظر نهاية المحاضرة</a:t>
            </a:r>
          </a:p>
        </p:txBody>
      </p:sp>
      <p:sp>
        <p:nvSpPr>
          <p:cNvPr id="14" name="TextBox 13"/>
          <p:cNvSpPr txBox="1"/>
          <p:nvPr/>
        </p:nvSpPr>
        <p:spPr>
          <a:xfrm>
            <a:off x="260648" y="8163689"/>
            <a:ext cx="3240360" cy="584775"/>
          </a:xfrm>
          <a:prstGeom prst="rect">
            <a:avLst/>
          </a:prstGeom>
          <a:noFill/>
        </p:spPr>
        <p:txBody>
          <a:bodyPr wrap="square" rtlCol="1">
            <a:spAutoFit/>
          </a:bodyPr>
          <a:lstStyle/>
          <a:p>
            <a:pPr indent="22225" algn="l" rtl="0"/>
            <a:r>
              <a:rPr lang="en-US" sz="1600" dirty="0" smtClean="0"/>
              <a:t>   *  - For more details about humanists see the end of this </a:t>
            </a:r>
            <a:r>
              <a:rPr lang="en-US" sz="1600" dirty="0" smtClean="0"/>
              <a:t>lecture</a:t>
            </a:r>
            <a:endParaRPr lang="en-US" sz="145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fade">
                                      <p:cBhvr>
                                        <p:cTn id="27" dur="2000"/>
                                        <p:tgtEl>
                                          <p:spTgt spid="1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3" grpId="0" build="p"/>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62018" y="323528"/>
            <a:ext cx="3320988" cy="3093154"/>
          </a:xfrm>
          <a:prstGeom prst="rect">
            <a:avLst/>
          </a:prstGeom>
          <a:noFill/>
        </p:spPr>
        <p:txBody>
          <a:bodyPr wrap="square" rtlCol="1">
            <a:spAutoFit/>
          </a:bodyPr>
          <a:lstStyle/>
          <a:p>
            <a:pPr algn="just" rtl="0"/>
            <a:r>
              <a:rPr lang="en-US" sz="1450" dirty="0" smtClean="0"/>
              <a:t> it was a quite different temperament, the German Martin Luther’s, which marked the decisive break with Rome. Luther agreed with much of what Erasmus said about the corruption of the Catholic church but they disagreed on their responses and Luther refused to submit to the Pope’s authority. Many historians regard 1517, when Luther pinned to a chapel door his </a:t>
            </a:r>
            <a:r>
              <a:rPr lang="en-US" sz="1450" i="1" dirty="0" smtClean="0"/>
              <a:t>95 Theses Against the Sale of Papal Indulgences</a:t>
            </a:r>
            <a:r>
              <a:rPr lang="en-US" sz="1450" dirty="0" smtClean="0"/>
              <a:t>, as the start of the Reformation and the birth of Protestantism.</a:t>
            </a:r>
            <a:endParaRPr lang="en-US" sz="1450" dirty="0" smtClean="0">
              <a:latin typeface="Times New Roman" pitchFamily="18" charset="0"/>
              <a:cs typeface="Times New Roman" pitchFamily="18" charset="0"/>
            </a:endParaRPr>
          </a:p>
        </p:txBody>
      </p:sp>
      <p:sp>
        <p:nvSpPr>
          <p:cNvPr id="7" name="TextBox 6"/>
          <p:cNvSpPr txBox="1"/>
          <p:nvPr/>
        </p:nvSpPr>
        <p:spPr>
          <a:xfrm>
            <a:off x="188640" y="3347864"/>
            <a:ext cx="3294366" cy="2100575"/>
          </a:xfrm>
          <a:prstGeom prst="rect">
            <a:avLst/>
          </a:prstGeom>
          <a:noFill/>
        </p:spPr>
        <p:txBody>
          <a:bodyPr wrap="square" rtlCol="1">
            <a:spAutoFit/>
          </a:bodyPr>
          <a:lstStyle/>
          <a:p>
            <a:pPr algn="l"/>
            <a:r>
              <a:rPr lang="en-US" sz="1450" dirty="0" smtClean="0"/>
              <a:t> Luther’s continuing opposition to the Pope led to his excommunication (1521) and the further spread of religious individualism in Northern Europe. It is against this background that we should place Henry VIII’s adoption of the role of the head of the English church and the church’s own quite separate style of Anglicanism. </a:t>
            </a:r>
            <a:endParaRPr lang="en-US" sz="1450" dirty="0" smtClean="0"/>
          </a:p>
        </p:txBody>
      </p:sp>
      <p:sp>
        <p:nvSpPr>
          <p:cNvPr id="8" name="TextBox 7"/>
          <p:cNvSpPr txBox="1"/>
          <p:nvPr/>
        </p:nvSpPr>
        <p:spPr>
          <a:xfrm>
            <a:off x="3717032" y="5652120"/>
            <a:ext cx="2970330" cy="3139321"/>
          </a:xfrm>
          <a:prstGeom prst="rect">
            <a:avLst/>
          </a:prstGeom>
          <a:noFill/>
        </p:spPr>
        <p:txBody>
          <a:bodyPr wrap="square" rtlCol="1">
            <a:spAutoFit/>
          </a:bodyPr>
          <a:lstStyle/>
          <a:p>
            <a:r>
              <a:rPr lang="ar-SA" dirty="0" smtClean="0">
                <a:solidFill>
                  <a:srgbClr val="C00000"/>
                </a:solidFill>
                <a:cs typeface="DecoType Naskh" pitchFamily="2" charset="-78"/>
              </a:rPr>
              <a:t>مهمة لوثر </a:t>
            </a:r>
            <a:r>
              <a:rPr lang="ar-SA" dirty="0" smtClean="0">
                <a:solidFill>
                  <a:srgbClr val="C00000"/>
                </a:solidFill>
                <a:cs typeface="DecoType Naskh" pitchFamily="2" charset="-78"/>
              </a:rPr>
              <a:t>تطوير </a:t>
            </a:r>
            <a:r>
              <a:rPr lang="ar-SA" dirty="0" smtClean="0">
                <a:solidFill>
                  <a:srgbClr val="C00000"/>
                </a:solidFill>
                <a:cs typeface="DecoType Naskh" pitchFamily="2" charset="-78"/>
              </a:rPr>
              <a:t>الكنيسة </a:t>
            </a:r>
            <a:r>
              <a:rPr lang="ar-SA" dirty="0" smtClean="0">
                <a:solidFill>
                  <a:srgbClr val="C00000"/>
                </a:solidFill>
                <a:cs typeface="DecoType Naskh" pitchFamily="2" charset="-78"/>
              </a:rPr>
              <a:t>الكاثوليكية من الخارج </a:t>
            </a:r>
            <a:r>
              <a:rPr lang="ar-SA" dirty="0" smtClean="0">
                <a:solidFill>
                  <a:srgbClr val="C00000"/>
                </a:solidFill>
                <a:cs typeface="DecoType Naskh" pitchFamily="2" charset="-78"/>
              </a:rPr>
              <a:t>من قبل الفرنسي جان </a:t>
            </a:r>
            <a:r>
              <a:rPr lang="ar-SA" dirty="0" err="1" smtClean="0">
                <a:solidFill>
                  <a:srgbClr val="C00000"/>
                </a:solidFill>
                <a:cs typeface="DecoType Naskh" pitchFamily="2" charset="-78"/>
              </a:rPr>
              <a:t>كالفين</a:t>
            </a:r>
            <a:r>
              <a:rPr lang="ar-SA" dirty="0" smtClean="0">
                <a:solidFill>
                  <a:srgbClr val="C00000"/>
                </a:solidFill>
                <a:cs typeface="DecoType Naskh" pitchFamily="2" charset="-78"/>
              </a:rPr>
              <a:t>. مثل لوثر، </a:t>
            </a:r>
            <a:r>
              <a:rPr lang="ar-SA" dirty="0" err="1" smtClean="0">
                <a:solidFill>
                  <a:srgbClr val="C00000"/>
                </a:solidFill>
                <a:cs typeface="DecoType Naskh" pitchFamily="2" charset="-78"/>
              </a:rPr>
              <a:t>كالفين</a:t>
            </a:r>
            <a:r>
              <a:rPr lang="ar-SA" dirty="0" smtClean="0">
                <a:solidFill>
                  <a:srgbClr val="C00000"/>
                </a:solidFill>
                <a:cs typeface="DecoType Naskh" pitchFamily="2" charset="-78"/>
              </a:rPr>
              <a:t> رأى الكتاب المقدس كما الحرفي لكلمة الله ومؤسسة جدا لأفكاره. على مدى السنوات العشرين الأخيرة من حياته كالفن، أصبحت جنيف قوة البروتستانتية. </a:t>
            </a:r>
            <a:r>
              <a:rPr lang="ar-SA" dirty="0" smtClean="0">
                <a:solidFill>
                  <a:srgbClr val="C00000"/>
                </a:solidFill>
                <a:cs typeface="DecoType Naskh" pitchFamily="2" charset="-78"/>
              </a:rPr>
              <a:t>وتعمل كنموذج للتنظيم المدني والسلوك والأخلاق شملت أكثر صرامة -- على سبيل المثال، واللباس وتقشف، النظام الأبوي أخذت تزداد قبضة، وكان </a:t>
            </a:r>
            <a:r>
              <a:rPr lang="ar-SA" dirty="0" smtClean="0">
                <a:solidFill>
                  <a:srgbClr val="C00000"/>
                </a:solidFill>
                <a:cs typeface="DecoType Naskh" pitchFamily="2" charset="-78"/>
              </a:rPr>
              <a:t>للدراما رقابة </a:t>
            </a:r>
            <a:r>
              <a:rPr lang="ar-SA" dirty="0" smtClean="0">
                <a:solidFill>
                  <a:srgbClr val="C00000"/>
                </a:solidFill>
                <a:cs typeface="DecoType Naskh" pitchFamily="2" charset="-78"/>
              </a:rPr>
              <a:t>، وغرق المرأة والرجل مقطوعة الرأس بتهمة الزنا</a:t>
            </a:r>
            <a:r>
              <a:rPr lang="ar-SA" dirty="0" smtClean="0">
                <a:solidFill>
                  <a:srgbClr val="C00000"/>
                </a:solidFill>
                <a:cs typeface="DecoType Naskh" pitchFamily="2" charset="-78"/>
              </a:rPr>
              <a:t>.</a:t>
            </a:r>
            <a:endParaRPr lang="ar-SA" dirty="0" smtClean="0">
              <a:solidFill>
                <a:srgbClr val="C00000"/>
              </a:solidFill>
              <a:cs typeface="DecoType Naskh" pitchFamily="2" charset="-78"/>
            </a:endParaRPr>
          </a:p>
        </p:txBody>
      </p:sp>
      <p:sp>
        <p:nvSpPr>
          <p:cNvPr id="9" name="TextBox 8"/>
          <p:cNvSpPr txBox="1"/>
          <p:nvPr/>
        </p:nvSpPr>
        <p:spPr>
          <a:xfrm>
            <a:off x="3699030" y="3491880"/>
            <a:ext cx="3024336" cy="2154436"/>
          </a:xfrm>
          <a:prstGeom prst="rect">
            <a:avLst/>
          </a:prstGeom>
          <a:noFill/>
        </p:spPr>
        <p:txBody>
          <a:bodyPr wrap="square" rtlCol="1">
            <a:spAutoFit/>
          </a:bodyPr>
          <a:lstStyle/>
          <a:p>
            <a:pPr algn="just"/>
            <a:r>
              <a:rPr lang="ar-SA" sz="1900" dirty="0" smtClean="0">
                <a:solidFill>
                  <a:srgbClr val="008000"/>
                </a:solidFill>
                <a:cs typeface="DecoType Naskh" pitchFamily="2" charset="-78"/>
              </a:rPr>
              <a:t>لوثر </a:t>
            </a:r>
            <a:r>
              <a:rPr lang="ar-SA" sz="1900" dirty="0" smtClean="0">
                <a:solidFill>
                  <a:srgbClr val="008000"/>
                </a:solidFill>
                <a:cs typeface="DecoType Naskh" pitchFamily="2" charset="-78"/>
              </a:rPr>
              <a:t>قاد </a:t>
            </a:r>
            <a:r>
              <a:rPr lang="ar-SA" sz="1900" dirty="0" smtClean="0">
                <a:solidFill>
                  <a:srgbClr val="008000"/>
                </a:solidFill>
                <a:cs typeface="DecoType Naskh" pitchFamily="2" charset="-78"/>
              </a:rPr>
              <a:t>المعارضة </a:t>
            </a:r>
            <a:r>
              <a:rPr lang="ar-SA" sz="1900" dirty="0" smtClean="0">
                <a:solidFill>
                  <a:srgbClr val="008000"/>
                </a:solidFill>
                <a:cs typeface="DecoType Naskh" pitchFamily="2" charset="-78"/>
              </a:rPr>
              <a:t>المستمرة </a:t>
            </a:r>
            <a:r>
              <a:rPr lang="ar-SA" sz="1900" dirty="0" smtClean="0">
                <a:solidFill>
                  <a:srgbClr val="008000"/>
                </a:solidFill>
                <a:cs typeface="DecoType Naskh" pitchFamily="2" charset="-78"/>
              </a:rPr>
              <a:t>على لسان البابا إلى حرمانه (1521) وزيادة انتشار </a:t>
            </a:r>
            <a:r>
              <a:rPr lang="ar-SA" sz="1900" dirty="0" err="1" smtClean="0">
                <a:solidFill>
                  <a:srgbClr val="008000"/>
                </a:solidFill>
                <a:cs typeface="DecoType Naskh" pitchFamily="2" charset="-78"/>
              </a:rPr>
              <a:t>الفردانية</a:t>
            </a:r>
            <a:r>
              <a:rPr lang="ar-SA" sz="1900" dirty="0" smtClean="0">
                <a:solidFill>
                  <a:srgbClr val="008000"/>
                </a:solidFill>
                <a:cs typeface="DecoType Naskh" pitchFamily="2" charset="-78"/>
              </a:rPr>
              <a:t> الدينية في أوروبا الشمالية. </a:t>
            </a:r>
            <a:r>
              <a:rPr lang="ar-SA" sz="1900" dirty="0" smtClean="0">
                <a:solidFill>
                  <a:srgbClr val="008000"/>
                </a:solidFill>
                <a:cs typeface="DecoType Naskh" pitchFamily="2" charset="-78"/>
              </a:rPr>
              <a:t>وإزاء هذه الخلفية ، ينبغي لنا </a:t>
            </a:r>
            <a:r>
              <a:rPr lang="ar-SA" sz="1900" dirty="0" smtClean="0">
                <a:solidFill>
                  <a:srgbClr val="008000"/>
                </a:solidFill>
                <a:cs typeface="DecoType Naskh" pitchFamily="2" charset="-78"/>
              </a:rPr>
              <a:t>اعتماد </a:t>
            </a:r>
            <a:r>
              <a:rPr lang="ar-SA" sz="1900" dirty="0" smtClean="0">
                <a:solidFill>
                  <a:srgbClr val="008000"/>
                </a:solidFill>
                <a:cs typeface="DecoType Naskh" pitchFamily="2" charset="-78"/>
              </a:rPr>
              <a:t>مكان هنري الثامن من دور رئيس الكنيسة الإنجليزية والكنيسة نفسها نمط منفصلة تماما </a:t>
            </a:r>
            <a:r>
              <a:rPr lang="ar-SA" sz="1900" dirty="0" err="1" smtClean="0">
                <a:solidFill>
                  <a:srgbClr val="008000"/>
                </a:solidFill>
                <a:cs typeface="DecoType Naskh" pitchFamily="2" charset="-78"/>
              </a:rPr>
              <a:t>الانجليكيه</a:t>
            </a:r>
            <a:r>
              <a:rPr lang="ar-SA" sz="1900" dirty="0" smtClean="0">
                <a:solidFill>
                  <a:srgbClr val="008000"/>
                </a:solidFill>
                <a:cs typeface="DecoType Naskh" pitchFamily="2" charset="-78"/>
              </a:rPr>
              <a:t>.</a:t>
            </a:r>
          </a:p>
          <a:p>
            <a:pPr algn="just"/>
            <a:endParaRPr lang="ar-SA" sz="1900" dirty="0" smtClean="0">
              <a:solidFill>
                <a:srgbClr val="008000"/>
              </a:solidFill>
              <a:cs typeface="DecoType Naskh" pitchFamily="2" charset="-78"/>
            </a:endParaRPr>
          </a:p>
        </p:txBody>
      </p:sp>
      <p:sp>
        <p:nvSpPr>
          <p:cNvPr id="10" name="TextBox 9"/>
          <p:cNvSpPr txBox="1"/>
          <p:nvPr/>
        </p:nvSpPr>
        <p:spPr>
          <a:xfrm>
            <a:off x="3537012" y="395536"/>
            <a:ext cx="3132348" cy="2862322"/>
          </a:xfrm>
          <a:prstGeom prst="rect">
            <a:avLst/>
          </a:prstGeom>
          <a:noFill/>
        </p:spPr>
        <p:txBody>
          <a:bodyPr wrap="square" rtlCol="1">
            <a:spAutoFit/>
          </a:bodyPr>
          <a:lstStyle/>
          <a:p>
            <a:pPr algn="just"/>
            <a:r>
              <a:rPr lang="ar-SA" sz="2000" dirty="0" smtClean="0">
                <a:solidFill>
                  <a:srgbClr val="C00000"/>
                </a:solidFill>
                <a:cs typeface="DecoType Naskh" pitchFamily="2" charset="-78"/>
              </a:rPr>
              <a:t>كان المزاج مختلف </a:t>
            </a:r>
            <a:r>
              <a:rPr lang="ar-SA" sz="2000" dirty="0" smtClean="0">
                <a:solidFill>
                  <a:srgbClr val="C00000"/>
                </a:solidFill>
                <a:cs typeface="DecoType Naskh" pitchFamily="2" charset="-78"/>
              </a:rPr>
              <a:t>تماما، </a:t>
            </a:r>
            <a:r>
              <a:rPr lang="ar-SA" sz="2000" dirty="0" err="1" smtClean="0">
                <a:solidFill>
                  <a:srgbClr val="C00000"/>
                </a:solidFill>
                <a:cs typeface="DecoType Naskh" pitchFamily="2" charset="-78"/>
              </a:rPr>
              <a:t>والالماني</a:t>
            </a:r>
            <a:r>
              <a:rPr lang="ar-SA" sz="2000" dirty="0" smtClean="0">
                <a:solidFill>
                  <a:srgbClr val="C00000"/>
                </a:solidFill>
                <a:cs typeface="DecoType Naskh" pitchFamily="2" charset="-78"/>
              </a:rPr>
              <a:t> مارتن لوثر، الذي شهد نهاية الشوط الحاسم مع روما. </a:t>
            </a:r>
            <a:r>
              <a:rPr lang="ar-SA" sz="2000" dirty="0" smtClean="0">
                <a:solidFill>
                  <a:srgbClr val="C00000"/>
                </a:solidFill>
                <a:cs typeface="DecoType Naskh" pitchFamily="2" charset="-78"/>
              </a:rPr>
              <a:t>اتفق مع الكثير </a:t>
            </a:r>
            <a:r>
              <a:rPr lang="ar-SA" sz="2000" dirty="0" smtClean="0">
                <a:solidFill>
                  <a:srgbClr val="C00000"/>
                </a:solidFill>
                <a:cs typeface="DecoType Naskh" pitchFamily="2" charset="-78"/>
              </a:rPr>
              <a:t>من </a:t>
            </a:r>
            <a:r>
              <a:rPr lang="ar-SA" sz="2000" dirty="0" err="1" smtClean="0">
                <a:solidFill>
                  <a:srgbClr val="C00000"/>
                </a:solidFill>
                <a:cs typeface="DecoType Naskh" pitchFamily="2" charset="-78"/>
              </a:rPr>
              <a:t>مايقوله</a:t>
            </a:r>
            <a:r>
              <a:rPr lang="ar-SA" sz="2000" dirty="0" smtClean="0">
                <a:solidFill>
                  <a:srgbClr val="C00000"/>
                </a:solidFill>
                <a:cs typeface="DecoType Naskh" pitchFamily="2" charset="-78"/>
              </a:rPr>
              <a:t>  </a:t>
            </a:r>
            <a:r>
              <a:rPr lang="ar-SA" sz="2000" dirty="0" smtClean="0">
                <a:solidFill>
                  <a:srgbClr val="C00000"/>
                </a:solidFill>
                <a:cs typeface="DecoType Naskh" pitchFamily="2" charset="-78"/>
              </a:rPr>
              <a:t>لوثر </a:t>
            </a:r>
            <a:r>
              <a:rPr lang="ar-SA" sz="2000" dirty="0" err="1" smtClean="0">
                <a:solidFill>
                  <a:srgbClr val="C00000"/>
                </a:solidFill>
                <a:cs typeface="DecoType Naskh" pitchFamily="2" charset="-78"/>
              </a:rPr>
              <a:t>ايراسموس</a:t>
            </a:r>
            <a:r>
              <a:rPr lang="ar-SA" sz="2000" dirty="0" smtClean="0">
                <a:solidFill>
                  <a:srgbClr val="C00000"/>
                </a:solidFill>
                <a:cs typeface="DecoType Naskh" pitchFamily="2" charset="-78"/>
              </a:rPr>
              <a:t> </a:t>
            </a:r>
            <a:r>
              <a:rPr lang="ar-SA" sz="2000" dirty="0" smtClean="0">
                <a:solidFill>
                  <a:srgbClr val="C00000"/>
                </a:solidFill>
                <a:cs typeface="DecoType Naskh" pitchFamily="2" charset="-78"/>
              </a:rPr>
              <a:t>عن الفساد في الكنيسة الكاثوليكية لكنهم اختلفوا على ردودهم ولوثر رفض </a:t>
            </a:r>
            <a:r>
              <a:rPr lang="ar-SA" sz="2000" dirty="0" err="1" smtClean="0">
                <a:solidFill>
                  <a:srgbClr val="C00000"/>
                </a:solidFill>
                <a:cs typeface="DecoType Naskh" pitchFamily="2" charset="-78"/>
              </a:rPr>
              <a:t>ان</a:t>
            </a:r>
            <a:r>
              <a:rPr lang="ar-SA" sz="2000" dirty="0" smtClean="0">
                <a:solidFill>
                  <a:srgbClr val="C00000"/>
                </a:solidFill>
                <a:cs typeface="DecoType Naskh" pitchFamily="2" charset="-78"/>
              </a:rPr>
              <a:t> يقدم </a:t>
            </a:r>
            <a:r>
              <a:rPr lang="ar-SA" sz="2000" dirty="0" err="1" smtClean="0">
                <a:solidFill>
                  <a:srgbClr val="C00000"/>
                </a:solidFill>
                <a:cs typeface="DecoType Naskh" pitchFamily="2" charset="-78"/>
              </a:rPr>
              <a:t>الى</a:t>
            </a:r>
            <a:r>
              <a:rPr lang="ar-SA" sz="2000" dirty="0" smtClean="0">
                <a:solidFill>
                  <a:srgbClr val="C00000"/>
                </a:solidFill>
                <a:cs typeface="DecoType Naskh" pitchFamily="2" charset="-78"/>
              </a:rPr>
              <a:t> سلطة البابا. كثير من المؤرخين الصدد 1517، عندما لوثر معلقة على باب كنيسته 95 أطروحات ضد بيع صكوك الغفران البابوية، وبدء </a:t>
            </a:r>
            <a:r>
              <a:rPr lang="ar-SA" sz="2000" dirty="0" err="1" smtClean="0">
                <a:solidFill>
                  <a:srgbClr val="C00000"/>
                </a:solidFill>
                <a:cs typeface="DecoType Naskh" pitchFamily="2" charset="-78"/>
              </a:rPr>
              <a:t>الاصلاح</a:t>
            </a:r>
            <a:r>
              <a:rPr lang="ar-SA" sz="2000" dirty="0" smtClean="0">
                <a:solidFill>
                  <a:srgbClr val="C00000"/>
                </a:solidFill>
                <a:cs typeface="DecoType Naskh" pitchFamily="2" charset="-78"/>
              </a:rPr>
              <a:t> وولادة البروتستانتية</a:t>
            </a:r>
            <a:r>
              <a:rPr lang="ar-SA" sz="2000" dirty="0" smtClean="0">
                <a:solidFill>
                  <a:srgbClr val="C00000"/>
                </a:solidFill>
                <a:cs typeface="DecoType Naskh" pitchFamily="2" charset="-78"/>
              </a:rPr>
              <a:t>.</a:t>
            </a:r>
            <a:endParaRPr lang="ar-SA" sz="2000" dirty="0" smtClean="0">
              <a:solidFill>
                <a:srgbClr val="C00000"/>
              </a:solidFill>
              <a:cs typeface="DecoType Naskh" pitchFamily="2" charset="-78"/>
            </a:endParaRPr>
          </a:p>
        </p:txBody>
      </p:sp>
      <p:sp>
        <p:nvSpPr>
          <p:cNvPr id="11" name="TextBox 10"/>
          <p:cNvSpPr txBox="1"/>
          <p:nvPr/>
        </p:nvSpPr>
        <p:spPr>
          <a:xfrm>
            <a:off x="188640" y="5580112"/>
            <a:ext cx="3312368" cy="3162404"/>
          </a:xfrm>
          <a:prstGeom prst="rect">
            <a:avLst/>
          </a:prstGeom>
          <a:noFill/>
        </p:spPr>
        <p:txBody>
          <a:bodyPr wrap="square" rtlCol="1">
            <a:spAutoFit/>
          </a:bodyPr>
          <a:lstStyle/>
          <a:p>
            <a:pPr algn="just" rtl="0" fontAlgn="auto">
              <a:spcAft>
                <a:spcPts val="0"/>
              </a:spcAft>
              <a:buClr>
                <a:schemeClr val="accent3"/>
              </a:buClr>
              <a:defRPr/>
            </a:pPr>
            <a:r>
              <a:rPr lang="en-US" sz="1425" dirty="0" smtClean="0"/>
              <a:t> Luther’s mission in developing the church outside Catholicism was taken up by the Frenchman, Jean Calvin. Like Luther, Calvin saw the Bible as the literal word of God and the very foundation for his ideas. For the last twenty years of Calvin’s life, Geneva became the powerhouse of Protestantism. It functioned as a model of civic organization and </a:t>
            </a:r>
            <a:r>
              <a:rPr lang="en-US" sz="1425" dirty="0" err="1" smtClean="0"/>
              <a:t>behaviour</a:t>
            </a:r>
            <a:r>
              <a:rPr lang="en-US" sz="1425" dirty="0" smtClean="0"/>
              <a:t> and included a much stricter morality – for example, dress was austere, patriarchy took a stronger grip, drama was censored, women were drowned and men beheaded for adultery. </a:t>
            </a:r>
            <a:endParaRPr lang="en-US" sz="1425"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32656" y="395536"/>
            <a:ext cx="3021221" cy="3754874"/>
          </a:xfrm>
          <a:prstGeom prst="rect">
            <a:avLst/>
          </a:prstGeom>
          <a:noFill/>
        </p:spPr>
        <p:txBody>
          <a:bodyPr wrap="square" rtlCol="1">
            <a:spAutoFit/>
          </a:bodyPr>
          <a:lstStyle/>
          <a:p>
            <a:pPr algn="just" rtl="0" fontAlgn="auto">
              <a:spcAft>
                <a:spcPts val="0"/>
              </a:spcAft>
              <a:buClr>
                <a:schemeClr val="accent3"/>
              </a:buClr>
              <a:defRPr/>
            </a:pPr>
            <a:r>
              <a:rPr lang="en-US" sz="1400" dirty="0" smtClean="0"/>
              <a:t> This was significant because the ideas developed in Geneva spread to regions of Northern Europe, including Scotland and the non-conformist tradition in England and Wales. This influential movement culminated a century later in the triumph of Cromwell’s Puritan Commonwealth. After the Reformation, the place of man in the world  had to be re-examined. This was a world which was expanding. In 1492, Christopher Columbus travelled in search of the Indies, landing first in the Caribbean island of Hispaniola. For many years he was credited with having ‘discovered’ the Americas. Over the next century </a:t>
            </a:r>
            <a:endParaRPr lang="en-US" sz="1400" dirty="0" smtClean="0">
              <a:latin typeface="Times New Roman" pitchFamily="18" charset="0"/>
              <a:cs typeface="Times New Roman" pitchFamily="18" charset="0"/>
            </a:endParaRPr>
          </a:p>
        </p:txBody>
      </p:sp>
      <p:sp>
        <p:nvSpPr>
          <p:cNvPr id="7" name="TextBox 6"/>
          <p:cNvSpPr txBox="1"/>
          <p:nvPr/>
        </p:nvSpPr>
        <p:spPr>
          <a:xfrm>
            <a:off x="260648" y="4572000"/>
            <a:ext cx="3080460" cy="2462213"/>
          </a:xfrm>
          <a:prstGeom prst="rect">
            <a:avLst/>
          </a:prstGeom>
          <a:noFill/>
        </p:spPr>
        <p:txBody>
          <a:bodyPr wrap="square" rtlCol="1">
            <a:spAutoFit/>
          </a:bodyPr>
          <a:lstStyle/>
          <a:p>
            <a:pPr indent="22225" algn="just" rtl="0"/>
            <a:r>
              <a:rPr lang="en-US" sz="1400" dirty="0" smtClean="0"/>
              <a:t> or so, Copernicus and Galileo would establish scientifically that the Earth was not the centre of the universe. This expansion was reflected in the mental explorations of the time. The figure of the Dutch philosopher Erasmus also takes on considerable importance here. His humanist thinking had a great influence on generations of writers whose work placed man at the centre of the universe.</a:t>
            </a:r>
            <a:endParaRPr lang="en-US" sz="1400" dirty="0" smtClean="0">
              <a:latin typeface="Times New Roman" pitchFamily="18" charset="0"/>
              <a:cs typeface="Times New Roman" pitchFamily="18" charset="0"/>
            </a:endParaRPr>
          </a:p>
        </p:txBody>
      </p:sp>
      <p:sp>
        <p:nvSpPr>
          <p:cNvPr id="9" name="TextBox 8"/>
          <p:cNvSpPr txBox="1"/>
          <p:nvPr/>
        </p:nvSpPr>
        <p:spPr>
          <a:xfrm>
            <a:off x="3789040" y="4639940"/>
            <a:ext cx="2754306" cy="2308324"/>
          </a:xfrm>
          <a:prstGeom prst="rect">
            <a:avLst/>
          </a:prstGeom>
          <a:noFill/>
        </p:spPr>
        <p:txBody>
          <a:bodyPr wrap="square" rtlCol="1">
            <a:spAutoFit/>
          </a:bodyPr>
          <a:lstStyle/>
          <a:p>
            <a:r>
              <a:rPr lang="ar-SA" dirty="0" smtClean="0">
                <a:solidFill>
                  <a:srgbClr val="C00000"/>
                </a:solidFill>
                <a:cs typeface="DecoType Naskh" pitchFamily="2" charset="-78"/>
              </a:rPr>
              <a:t>أو </a:t>
            </a:r>
            <a:r>
              <a:rPr lang="ar-SA" dirty="0" smtClean="0">
                <a:solidFill>
                  <a:srgbClr val="C00000"/>
                </a:solidFill>
                <a:cs typeface="DecoType Naskh" pitchFamily="2" charset="-78"/>
              </a:rPr>
              <a:t>نحو ذلك، فإن </a:t>
            </a:r>
            <a:r>
              <a:rPr lang="ar-SA" dirty="0" err="1" smtClean="0">
                <a:solidFill>
                  <a:srgbClr val="C00000"/>
                </a:solidFill>
                <a:cs typeface="DecoType Naskh" pitchFamily="2" charset="-78"/>
              </a:rPr>
              <a:t>كوبرنيكوس</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وغاليليو</a:t>
            </a:r>
            <a:r>
              <a:rPr lang="ar-SA" dirty="0" smtClean="0">
                <a:solidFill>
                  <a:srgbClr val="C00000"/>
                </a:solidFill>
                <a:cs typeface="DecoType Naskh" pitchFamily="2" charset="-78"/>
              </a:rPr>
              <a:t> </a:t>
            </a:r>
            <a:r>
              <a:rPr lang="ar-SA" dirty="0" smtClean="0">
                <a:solidFill>
                  <a:srgbClr val="C00000"/>
                </a:solidFill>
                <a:cs typeface="DecoType Naskh" pitchFamily="2" charset="-78"/>
              </a:rPr>
              <a:t>اثبتا بشكل  علمي </a:t>
            </a:r>
            <a:r>
              <a:rPr lang="ar-SA" dirty="0" smtClean="0">
                <a:solidFill>
                  <a:srgbClr val="C00000"/>
                </a:solidFill>
                <a:cs typeface="DecoType Naskh" pitchFamily="2" charset="-78"/>
              </a:rPr>
              <a:t>أن الأرض ليست مركز الكون. </a:t>
            </a:r>
            <a:r>
              <a:rPr lang="ar-SA" dirty="0" smtClean="0">
                <a:solidFill>
                  <a:srgbClr val="C00000"/>
                </a:solidFill>
                <a:cs typeface="DecoType Naskh" pitchFamily="2" charset="-78"/>
              </a:rPr>
              <a:t>وقد انعكس هذا التوسع في الاستكشافات النفسية في ذلك الوقت. هذا الرقم من الفيلسوف الهولندي </a:t>
            </a:r>
            <a:r>
              <a:rPr lang="ar-SA" dirty="0" err="1" smtClean="0">
                <a:solidFill>
                  <a:srgbClr val="C00000"/>
                </a:solidFill>
                <a:cs typeface="DecoType Naskh" pitchFamily="2" charset="-78"/>
              </a:rPr>
              <a:t>ايراسموس</a:t>
            </a:r>
            <a:r>
              <a:rPr lang="ar-SA" dirty="0" smtClean="0">
                <a:solidFill>
                  <a:srgbClr val="C00000"/>
                </a:solidFill>
                <a:cs typeface="DecoType Naskh" pitchFamily="2" charset="-78"/>
              </a:rPr>
              <a:t> يأخذ أيضا على أهمية كبيرة هنا. وكان تفكيره </a:t>
            </a:r>
            <a:r>
              <a:rPr lang="ar-SA" dirty="0" err="1" smtClean="0">
                <a:solidFill>
                  <a:srgbClr val="C00000"/>
                </a:solidFill>
                <a:cs typeface="DecoType Naskh" pitchFamily="2" charset="-78"/>
              </a:rPr>
              <a:t>انساني</a:t>
            </a:r>
            <a:r>
              <a:rPr lang="ar-SA" dirty="0" smtClean="0">
                <a:solidFill>
                  <a:srgbClr val="C00000"/>
                </a:solidFill>
                <a:cs typeface="DecoType Naskh" pitchFamily="2" charset="-78"/>
              </a:rPr>
              <a:t> </a:t>
            </a:r>
            <a:r>
              <a:rPr lang="ar-SA" dirty="0" smtClean="0">
                <a:solidFill>
                  <a:srgbClr val="C00000"/>
                </a:solidFill>
                <a:cs typeface="DecoType Naskh" pitchFamily="2" charset="-78"/>
              </a:rPr>
              <a:t>له تأثير </a:t>
            </a:r>
            <a:r>
              <a:rPr lang="ar-SA" dirty="0" smtClean="0">
                <a:solidFill>
                  <a:srgbClr val="C00000"/>
                </a:solidFill>
                <a:cs typeface="DecoType Naskh" pitchFamily="2" charset="-78"/>
              </a:rPr>
              <a:t>عظيم على أجيال من الكتاب الذي عمل وضعت الرجل في مركز الكون.</a:t>
            </a:r>
          </a:p>
        </p:txBody>
      </p:sp>
      <p:sp>
        <p:nvSpPr>
          <p:cNvPr id="10" name="TextBox 9"/>
          <p:cNvSpPr txBox="1"/>
          <p:nvPr/>
        </p:nvSpPr>
        <p:spPr>
          <a:xfrm>
            <a:off x="3789040" y="467544"/>
            <a:ext cx="2808312" cy="3724096"/>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بعد </a:t>
            </a:r>
            <a:r>
              <a:rPr lang="ar-SA" dirty="0" smtClean="0">
                <a:solidFill>
                  <a:srgbClr val="008000"/>
                </a:solidFill>
                <a:cs typeface="DecoType Naskh" pitchFamily="2" charset="-78"/>
              </a:rPr>
              <a:t>وكان هذا مهم لأن الأفكار المتقدمة في جنيف تنتشر إلى مناطق شمال أوروبا، بما في ذلك اسكتلندا والتقليد غير ممتثلة في انكلترا وويلز. </a:t>
            </a:r>
            <a:r>
              <a:rPr lang="ar-SA" dirty="0" smtClean="0">
                <a:solidFill>
                  <a:srgbClr val="008000"/>
                </a:solidFill>
                <a:cs typeface="DecoType Naskh" pitchFamily="2" charset="-78"/>
              </a:rPr>
              <a:t>توجت هذه الحركة المؤثرة </a:t>
            </a:r>
            <a:r>
              <a:rPr lang="ar-SA" dirty="0" smtClean="0">
                <a:solidFill>
                  <a:srgbClr val="008000"/>
                </a:solidFill>
                <a:cs typeface="DecoType Naskh" pitchFamily="2" charset="-78"/>
              </a:rPr>
              <a:t>في قرن  </a:t>
            </a:r>
            <a:r>
              <a:rPr lang="ar-SA" dirty="0" smtClean="0">
                <a:solidFill>
                  <a:srgbClr val="008000"/>
                </a:solidFill>
                <a:cs typeface="DecoType Naskh" pitchFamily="2" charset="-78"/>
              </a:rPr>
              <a:t>لاحق انتصار الكومنولث البروتستانتي </a:t>
            </a:r>
            <a:r>
              <a:rPr lang="ar-SA" dirty="0" err="1" smtClean="0">
                <a:solidFill>
                  <a:srgbClr val="008000"/>
                </a:solidFill>
                <a:cs typeface="DecoType Naskh" pitchFamily="2" charset="-78"/>
              </a:rPr>
              <a:t>كرومويل</a:t>
            </a:r>
            <a:r>
              <a:rPr lang="ar-SA" dirty="0" smtClean="0">
                <a:solidFill>
                  <a:srgbClr val="008000"/>
                </a:solidFill>
                <a:cs typeface="DecoType Naskh" pitchFamily="2" charset="-78"/>
              </a:rPr>
              <a:t>. بعد </a:t>
            </a:r>
            <a:r>
              <a:rPr lang="ar-SA" dirty="0" err="1" smtClean="0">
                <a:solidFill>
                  <a:srgbClr val="008000"/>
                </a:solidFill>
                <a:cs typeface="DecoType Naskh" pitchFamily="2" charset="-78"/>
              </a:rPr>
              <a:t>الاصلاح</a:t>
            </a:r>
            <a:r>
              <a:rPr lang="ar-SA" dirty="0" smtClean="0">
                <a:solidFill>
                  <a:srgbClr val="008000"/>
                </a:solidFill>
                <a:cs typeface="DecoType Naskh" pitchFamily="2" charset="-78"/>
              </a:rPr>
              <a:t> ، وكان مكان رجل في العالم لإعادة النظر. وكان هذا العالم الذي كان التوسع. في 1492، سافر كريستوفر </a:t>
            </a:r>
            <a:r>
              <a:rPr lang="ar-SA" dirty="0" err="1" smtClean="0">
                <a:solidFill>
                  <a:srgbClr val="008000"/>
                </a:solidFill>
                <a:cs typeface="DecoType Naskh" pitchFamily="2" charset="-78"/>
              </a:rPr>
              <a:t>كولومبوس</a:t>
            </a:r>
            <a:r>
              <a:rPr lang="ar-SA" dirty="0" smtClean="0">
                <a:solidFill>
                  <a:srgbClr val="008000"/>
                </a:solidFill>
                <a:cs typeface="DecoType Naskh" pitchFamily="2" charset="-78"/>
              </a:rPr>
              <a:t> في البحث من جزر الهند، أول هبوط في جزيرة </a:t>
            </a:r>
            <a:r>
              <a:rPr lang="ar-SA" dirty="0" err="1" smtClean="0">
                <a:solidFill>
                  <a:srgbClr val="008000"/>
                </a:solidFill>
                <a:cs typeface="DecoType Naskh" pitchFamily="2" charset="-78"/>
              </a:rPr>
              <a:t>هيسبانيولا</a:t>
            </a:r>
            <a:r>
              <a:rPr lang="ar-SA" dirty="0" smtClean="0">
                <a:solidFill>
                  <a:srgbClr val="008000"/>
                </a:solidFill>
                <a:cs typeface="DecoType Naskh" pitchFamily="2" charset="-78"/>
              </a:rPr>
              <a:t> منطقة البحر الكاريبي. لسنوات عديدة كان له الفضل مع وجود 'اكتشف' الأمريكتين. </a:t>
            </a:r>
            <a:r>
              <a:rPr lang="ar-SA" dirty="0" smtClean="0">
                <a:solidFill>
                  <a:srgbClr val="008000"/>
                </a:solidFill>
                <a:cs typeface="DecoType Naskh" pitchFamily="2" charset="-78"/>
              </a:rPr>
              <a:t>خلال القرن </a:t>
            </a:r>
            <a:r>
              <a:rPr lang="ar-SA" dirty="0" smtClean="0">
                <a:solidFill>
                  <a:srgbClr val="008000"/>
                </a:solidFill>
                <a:cs typeface="DecoType Naskh" pitchFamily="2" charset="-78"/>
              </a:rPr>
              <a:t>القادم</a:t>
            </a:r>
            <a:endParaRPr lang="ar-SA" sz="2000" dirty="0" smtClean="0">
              <a:solidFill>
                <a:srgbClr val="008000"/>
              </a:solidFill>
              <a:cs typeface="DecoType Naskh" pitchFamily="2" charset="-78"/>
            </a:endParaRPr>
          </a:p>
        </p:txBody>
      </p:sp>
      <p:sp>
        <p:nvSpPr>
          <p:cNvPr id="12" name="TextBox 11"/>
          <p:cNvSpPr txBox="1"/>
          <p:nvPr/>
        </p:nvSpPr>
        <p:spPr>
          <a:xfrm>
            <a:off x="2186862" y="7742092"/>
            <a:ext cx="2754306" cy="369332"/>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الترجمة هنا تحتاج إعادة نظر ....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cxnSp>
        <p:nvCxnSpPr>
          <p:cNvPr id="13" name="Elbow Connector 12"/>
          <p:cNvCxnSpPr/>
          <p:nvPr/>
        </p:nvCxnSpPr>
        <p:spPr>
          <a:xfrm rot="5400000" flipH="1" flipV="1">
            <a:off x="3591020" y="7074280"/>
            <a:ext cx="720079" cy="468051"/>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mph" presetSubtype="2" fill="hold" nodeType="clickEffect">
                                  <p:stCondLst>
                                    <p:cond delay="0"/>
                                  </p:stCondLst>
                                  <p:childTnLst>
                                    <p:animClr clrSpc="rgb">
                                      <p:cBhvr>
                                        <p:cTn id="37" dur="2000" fill="hold"/>
                                        <p:tgtEl>
                                          <p:spTgt spid="12"/>
                                        </p:tgtEl>
                                        <p:attrNameLst>
                                          <p:attrName>fillcolor</p:attrName>
                                        </p:attrNameLst>
                                      </p:cBhvr>
                                      <p:to>
                                        <a:srgbClr val="FFFF99"/>
                                      </p:to>
                                    </p:animClr>
                                    <p:set>
                                      <p:cBhvr>
                                        <p:cTn id="38" dur="2000" fill="hold"/>
                                        <p:tgtEl>
                                          <p:spTgt spid="12"/>
                                        </p:tgtEl>
                                        <p:attrNameLst>
                                          <p:attrName>fill.type</p:attrName>
                                        </p:attrNameLst>
                                      </p:cBhvr>
                                      <p:to>
                                        <p:strVal val="solid"/>
                                      </p:to>
                                    </p:set>
                                    <p:set>
                                      <p:cBhvr>
                                        <p:cTn id="39"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62018" y="467544"/>
            <a:ext cx="3320988" cy="2031325"/>
          </a:xfrm>
          <a:prstGeom prst="rect">
            <a:avLst/>
          </a:prstGeom>
          <a:noFill/>
        </p:spPr>
        <p:txBody>
          <a:bodyPr wrap="square" rtlCol="1">
            <a:spAutoFit/>
          </a:bodyPr>
          <a:lstStyle/>
          <a:p>
            <a:pPr algn="just" rtl="0" fontAlgn="auto">
              <a:spcAft>
                <a:spcPts val="0"/>
              </a:spcAft>
              <a:buClr>
                <a:schemeClr val="accent3"/>
              </a:buClr>
              <a:defRPr/>
            </a:pPr>
            <a:r>
              <a:rPr lang="en-US" sz="1400" dirty="0" smtClean="0"/>
              <a:t> </a:t>
            </a:r>
            <a:r>
              <a:rPr lang="en-US" sz="1400" dirty="0" smtClean="0">
                <a:solidFill>
                  <a:srgbClr val="0000FF"/>
                </a:solidFill>
              </a:rPr>
              <a:t>It</a:t>
            </a:r>
            <a:r>
              <a:rPr lang="en-US" sz="1400" dirty="0" smtClean="0"/>
              <a:t> was not by accident that neo-Platonic philosophy, from the great age of classical Greece, became dominant in the Renaissance. Its ideals of the harmony of the universe and the perfectibility of mankind, formulated before the birth of Christianity, opened up the humanist ways of thinking that pervaded much European and English Renaissance writing.</a:t>
            </a:r>
            <a:endParaRPr lang="en-US" sz="1400" dirty="0" smtClean="0">
              <a:latin typeface="Times New Roman" pitchFamily="18" charset="0"/>
              <a:cs typeface="Times New Roman" pitchFamily="18" charset="0"/>
            </a:endParaRPr>
          </a:p>
        </p:txBody>
      </p:sp>
      <p:sp>
        <p:nvSpPr>
          <p:cNvPr id="7" name="TextBox 6"/>
          <p:cNvSpPr txBox="1"/>
          <p:nvPr/>
        </p:nvSpPr>
        <p:spPr>
          <a:xfrm>
            <a:off x="188640" y="3239850"/>
            <a:ext cx="3294366" cy="4708981"/>
          </a:xfrm>
          <a:prstGeom prst="rect">
            <a:avLst/>
          </a:prstGeom>
          <a:noFill/>
        </p:spPr>
        <p:txBody>
          <a:bodyPr wrap="square" rtlCol="1">
            <a:spAutoFit/>
          </a:bodyPr>
          <a:lstStyle/>
          <a:p>
            <a:pPr algn="just" rtl="0" fontAlgn="auto">
              <a:spcAft>
                <a:spcPts val="0"/>
              </a:spcAft>
              <a:buClr>
                <a:schemeClr val="accent3"/>
              </a:buClr>
              <a:defRPr/>
            </a:pPr>
            <a:r>
              <a:rPr lang="en-US" sz="1500" dirty="0" smtClean="0"/>
              <a:t> Literature before the Renaissance had frequently offered ideal patterns for living which were dominated by the ethos of the church, but after the Reformation the search for individual expression and meaning took over. Institutions were questioned and re-evaluated, often while being praised at the same time. But where there had been conventional modes of expression, reflecting ideal modes of </a:t>
            </a:r>
            <a:r>
              <a:rPr lang="en-US" sz="1500" dirty="0" err="1" smtClean="0"/>
              <a:t>behaviour</a:t>
            </a:r>
            <a:r>
              <a:rPr lang="en-US" sz="1500" dirty="0" smtClean="0"/>
              <a:t> – religious, heroic, or social – Renaissance writing explored the geography of the human soul, redefining its relationship with authority, history, science, and the future. This involved experimentation with form and genre, and an enormous variety of linguistic and literary innovations in a short period of time.</a:t>
            </a:r>
            <a:endParaRPr lang="en-US" sz="1500" dirty="0" smtClean="0">
              <a:latin typeface="Times New Roman" pitchFamily="18" charset="0"/>
              <a:cs typeface="Times New Roman" pitchFamily="18" charset="0"/>
            </a:endParaRPr>
          </a:p>
        </p:txBody>
      </p:sp>
      <p:sp>
        <p:nvSpPr>
          <p:cNvPr id="9" name="TextBox 8"/>
          <p:cNvSpPr txBox="1"/>
          <p:nvPr/>
        </p:nvSpPr>
        <p:spPr>
          <a:xfrm>
            <a:off x="3699030" y="3227851"/>
            <a:ext cx="3024336" cy="4770537"/>
          </a:xfrm>
          <a:prstGeom prst="rect">
            <a:avLst/>
          </a:prstGeom>
          <a:noFill/>
        </p:spPr>
        <p:txBody>
          <a:bodyPr wrap="square" rtlCol="1">
            <a:spAutoFit/>
          </a:bodyPr>
          <a:lstStyle/>
          <a:p>
            <a:pPr algn="just"/>
            <a:r>
              <a:rPr lang="ar-SA" sz="1900" dirty="0" smtClean="0">
                <a:solidFill>
                  <a:srgbClr val="008000"/>
                </a:solidFill>
                <a:cs typeface="DecoType Naskh" pitchFamily="2" charset="-78"/>
              </a:rPr>
              <a:t>الأدب </a:t>
            </a:r>
            <a:r>
              <a:rPr lang="ar-SA" sz="1900" dirty="0" smtClean="0">
                <a:solidFill>
                  <a:srgbClr val="008000"/>
                </a:solidFill>
                <a:cs typeface="DecoType Naskh" pitchFamily="2" charset="-78"/>
              </a:rPr>
              <a:t>قبل أن النهضة عرضت في كثير من الأحيان أنماط مثالية للعيش التي كانت تهيمن عليها روح الكنيسة، ولكن بعد </a:t>
            </a:r>
            <a:r>
              <a:rPr lang="ar-SA" sz="1900" dirty="0" err="1" smtClean="0">
                <a:solidFill>
                  <a:srgbClr val="008000"/>
                </a:solidFill>
                <a:cs typeface="DecoType Naskh" pitchFamily="2" charset="-78"/>
              </a:rPr>
              <a:t>الاصلاح</a:t>
            </a:r>
            <a:r>
              <a:rPr lang="ar-SA" sz="1900" dirty="0" smtClean="0">
                <a:solidFill>
                  <a:srgbClr val="008000"/>
                </a:solidFill>
                <a:cs typeface="DecoType Naskh" pitchFamily="2" charset="-78"/>
              </a:rPr>
              <a:t> والبحث عن معنى التعبير الفردي وتولى. وتم استجواب المؤسسات وإعادة تقييم، في حين يجري في كثير من الأحيان وأشاد في الوقت نفسه. ولكن حيث لم يكن هناك وسائط التعبير التقليدية، والتي تعكس أنماط السلوك المثالي -- الدينية ، والبطولية، أو اجتماعية -- عصر النهضة كتابة استكشاف جغرافية الروح البشرية ، وإعادة تحديد علاقتها مع السلطة العلوم والتاريخ والمستقبل. هذه التجارب المشتركة مع الشكل والنوع، ومجموعة متنوعة هائلة من الابتكارات اللغوية والأدبية في فترة قصيرة من الزمن.</a:t>
            </a:r>
          </a:p>
          <a:p>
            <a:pPr algn="just"/>
            <a:endParaRPr lang="ar-SA" sz="1900" dirty="0" smtClean="0">
              <a:solidFill>
                <a:srgbClr val="008000"/>
              </a:solidFill>
              <a:cs typeface="DecoType Naskh" pitchFamily="2" charset="-78"/>
            </a:endParaRPr>
          </a:p>
        </p:txBody>
      </p:sp>
      <p:sp>
        <p:nvSpPr>
          <p:cNvPr id="10" name="TextBox 9"/>
          <p:cNvSpPr txBox="1"/>
          <p:nvPr/>
        </p:nvSpPr>
        <p:spPr>
          <a:xfrm>
            <a:off x="3429000" y="467544"/>
            <a:ext cx="3132348" cy="2554545"/>
          </a:xfrm>
          <a:prstGeom prst="rect">
            <a:avLst/>
          </a:prstGeom>
          <a:noFill/>
        </p:spPr>
        <p:txBody>
          <a:bodyPr wrap="square" rtlCol="1">
            <a:spAutoFit/>
          </a:bodyPr>
          <a:lstStyle/>
          <a:p>
            <a:r>
              <a:rPr lang="ar-SA" sz="2000" dirty="0" smtClean="0">
                <a:solidFill>
                  <a:srgbClr val="C00000"/>
                </a:solidFill>
                <a:cs typeface="DecoType Naskh" pitchFamily="2" charset="-78"/>
              </a:rPr>
              <a:t>لم </a:t>
            </a:r>
            <a:r>
              <a:rPr lang="ar-SA" sz="2000" dirty="0" smtClean="0">
                <a:solidFill>
                  <a:srgbClr val="C00000"/>
                </a:solidFill>
                <a:cs typeface="DecoType Naskh" pitchFamily="2" charset="-78"/>
              </a:rPr>
              <a:t>يكن من قبيل المصادفة أن الفلسفة الأفلاطونية الجديدة، ابتداء من سن كبير من اليونان الكلاسيكية ، وأصبح المهيمن في عصر النهضة. </a:t>
            </a:r>
            <a:r>
              <a:rPr lang="ar-SA" sz="2000" dirty="0" smtClean="0">
                <a:solidFill>
                  <a:srgbClr val="C00000"/>
                </a:solidFill>
                <a:cs typeface="DecoType Naskh" pitchFamily="2" charset="-78"/>
              </a:rPr>
              <a:t>افتتح مثلها من انسجام الكون والكمال للبشرية، وضعت قبل ولادة المسيحية، حتى طرق التفكير الإنساني التي عمت أوروبا والكثير من النهضة الانجليزية كتابة.</a:t>
            </a:r>
          </a:p>
        </p:txBody>
      </p:sp>
      <p:sp>
        <p:nvSpPr>
          <p:cNvPr id="12" name="TextBox 11"/>
          <p:cNvSpPr txBox="1"/>
          <p:nvPr/>
        </p:nvSpPr>
        <p:spPr>
          <a:xfrm>
            <a:off x="980728" y="8316416"/>
            <a:ext cx="3024336" cy="646331"/>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a:t>
            </a:r>
            <a:r>
              <a:rPr lang="ar-SA" dirty="0" err="1" smtClean="0">
                <a:solidFill>
                  <a:srgbClr val="0033CC"/>
                </a:solidFill>
                <a:cs typeface="AL-Hor" pitchFamily="2" charset="-78"/>
              </a:rPr>
              <a:t>لامانع</a:t>
            </a:r>
            <a:r>
              <a:rPr lang="ar-SA" dirty="0" smtClean="0">
                <a:solidFill>
                  <a:srgbClr val="0033CC"/>
                </a:solidFill>
                <a:cs typeface="AL-Hor" pitchFamily="2" charset="-78"/>
              </a:rPr>
              <a:t> تتأكدون من بعض الكلمات لو ما </a:t>
            </a:r>
            <a:r>
              <a:rPr lang="ar-SA" dirty="0" err="1" smtClean="0">
                <a:solidFill>
                  <a:srgbClr val="0033CC"/>
                </a:solidFill>
                <a:cs typeface="AL-Hor" pitchFamily="2" charset="-78"/>
              </a:rPr>
              <a:t>فهمتوا</a:t>
            </a:r>
            <a:r>
              <a:rPr lang="ar-SA" dirty="0" smtClean="0">
                <a:solidFill>
                  <a:srgbClr val="0033CC"/>
                </a:solidFill>
                <a:cs typeface="AL-Hor" pitchFamily="2" charset="-78"/>
              </a:rPr>
              <a:t> المعنى </a:t>
            </a:r>
            <a:r>
              <a:rPr lang="ar-SA" dirty="0" smtClean="0">
                <a:solidFill>
                  <a:srgbClr val="0033CC"/>
                </a:solidFill>
                <a:cs typeface="AL-Hor" pitchFamily="2" charset="-78"/>
              </a:rPr>
              <a:t>...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cxnSp>
        <p:nvCxnSpPr>
          <p:cNvPr id="14" name="Elbow Connector 13"/>
          <p:cNvCxnSpPr/>
          <p:nvPr/>
        </p:nvCxnSpPr>
        <p:spPr>
          <a:xfrm rot="5400000" flipH="1" flipV="1">
            <a:off x="3501011" y="7452321"/>
            <a:ext cx="936103" cy="792089"/>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mph" presetSubtype="2" fill="hold" nodeType="clickEffect">
                                  <p:stCondLst>
                                    <p:cond delay="0"/>
                                  </p:stCondLst>
                                  <p:childTnLst>
                                    <p:animClr clrSpc="rgb">
                                      <p:cBhvr>
                                        <p:cTn id="37" dur="2000" fill="hold"/>
                                        <p:tgtEl>
                                          <p:spTgt spid="12"/>
                                        </p:tgtEl>
                                        <p:attrNameLst>
                                          <p:attrName>fillcolor</p:attrName>
                                        </p:attrNameLst>
                                      </p:cBhvr>
                                      <p:to>
                                        <a:srgbClr val="FFFF99"/>
                                      </p:to>
                                    </p:animClr>
                                    <p:set>
                                      <p:cBhvr>
                                        <p:cTn id="38" dur="2000" fill="hold"/>
                                        <p:tgtEl>
                                          <p:spTgt spid="12"/>
                                        </p:tgtEl>
                                        <p:attrNameLst>
                                          <p:attrName>fill.type</p:attrName>
                                        </p:attrNameLst>
                                      </p:cBhvr>
                                      <p:to>
                                        <p:strVal val="solid"/>
                                      </p:to>
                                    </p:set>
                                    <p:set>
                                      <p:cBhvr>
                                        <p:cTn id="39"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529094"/>
            <a:ext cx="3147235" cy="3539430"/>
          </a:xfrm>
          <a:prstGeom prst="rect">
            <a:avLst/>
          </a:prstGeom>
          <a:noFill/>
        </p:spPr>
        <p:txBody>
          <a:bodyPr wrap="square" rtlCol="1">
            <a:spAutoFit/>
          </a:bodyPr>
          <a:lstStyle/>
          <a:p>
            <a:pPr algn="just" rtl="0" fontAlgn="auto">
              <a:spcAft>
                <a:spcPts val="0"/>
              </a:spcAft>
              <a:buClr>
                <a:schemeClr val="accent3"/>
              </a:buClr>
              <a:defRPr/>
            </a:pPr>
            <a:r>
              <a:rPr lang="en-US" sz="1400" dirty="0" smtClean="0"/>
              <a:t> Reason was the driving force in this search for rules to govern human </a:t>
            </a:r>
            <a:r>
              <a:rPr lang="en-US" sz="1400" dirty="0" err="1" smtClean="0"/>
              <a:t>behaviour</a:t>
            </a:r>
            <a:r>
              <a:rPr lang="en-US" sz="1400" dirty="0" smtClean="0"/>
              <a:t> in the Renaissance world. The power and mystique of Christianity had been overthrown in one bold stroke:  where the </a:t>
            </a:r>
            <a:r>
              <a:rPr lang="en-US" sz="1400" dirty="0" err="1" smtClean="0"/>
              <a:t>marvellous</a:t>
            </a:r>
            <a:r>
              <a:rPr lang="en-US" sz="1400" dirty="0" smtClean="0"/>
              <a:t> no longer holds sway, real life has to provide explanations. Man, and the use he makes of his powers, capabilities, and free will, is thus the subject matter of Renaissance literature, from the early sonnets </a:t>
            </a:r>
            <a:r>
              <a:rPr lang="en-US" sz="1400" dirty="0" err="1" smtClean="0"/>
              <a:t>modelled</a:t>
            </a:r>
            <a:r>
              <a:rPr lang="en-US" sz="1400" dirty="0" smtClean="0"/>
              <a:t> on Petrarch to the English epic which closes the period, </a:t>
            </a:r>
            <a:r>
              <a:rPr lang="en-US" sz="1400" i="1" dirty="0" smtClean="0"/>
              <a:t>Paradise Lost</a:t>
            </a:r>
            <a:r>
              <a:rPr lang="en-US" sz="1400" dirty="0" smtClean="0"/>
              <a:t>, published after the Restoration, when the Renaissance had long finished. </a:t>
            </a:r>
            <a:endParaRPr lang="en-US" sz="1400" dirty="0" smtClean="0">
              <a:latin typeface="Times New Roman" pitchFamily="18" charset="0"/>
              <a:cs typeface="Times New Roman" pitchFamily="18" charset="0"/>
            </a:endParaRPr>
          </a:p>
        </p:txBody>
      </p:sp>
      <p:sp>
        <p:nvSpPr>
          <p:cNvPr id="7" name="TextBox 6"/>
          <p:cNvSpPr txBox="1"/>
          <p:nvPr/>
        </p:nvSpPr>
        <p:spPr>
          <a:xfrm>
            <a:off x="296652" y="4195406"/>
            <a:ext cx="3080460" cy="4616648"/>
          </a:xfrm>
          <a:prstGeom prst="rect">
            <a:avLst/>
          </a:prstGeom>
          <a:noFill/>
        </p:spPr>
        <p:txBody>
          <a:bodyPr wrap="square" rtlCol="1">
            <a:spAutoFit/>
          </a:bodyPr>
          <a:lstStyle/>
          <a:p>
            <a:pPr algn="just" rtl="0"/>
            <a:r>
              <a:rPr lang="en-US" sz="1400" dirty="0" smtClean="0"/>
              <a:t> The Reformation gave cultural, philosophical, and ideological impetus to English Renaissance writing. The writers in the century following the Reformation had to explore and redefine all the concerns of humanity. In a world where old assumptions were no longer valid, where scientific discoveries questioned age-old hypotheses, and where man was the central interest, it was the writers who reflected and attempted to respond to the disintegration of former certainties. For it is when the universe is out of control that it is at its most frightening – and its most stimulating. There would never again be such an atmosphere of creative tension in the country. What was created was a language, a literature, and a national and international identity. </a:t>
            </a:r>
            <a:endParaRPr lang="en-US" sz="1400" dirty="0" smtClean="0">
              <a:latin typeface="Times New Roman" pitchFamily="18" charset="0"/>
              <a:cs typeface="Times New Roman" pitchFamily="18" charset="0"/>
            </a:endParaRPr>
          </a:p>
        </p:txBody>
      </p:sp>
      <p:sp>
        <p:nvSpPr>
          <p:cNvPr id="9" name="TextBox 8"/>
          <p:cNvSpPr txBox="1"/>
          <p:nvPr/>
        </p:nvSpPr>
        <p:spPr>
          <a:xfrm>
            <a:off x="3645024" y="4444051"/>
            <a:ext cx="2970330" cy="4478149"/>
          </a:xfrm>
          <a:prstGeom prst="rect">
            <a:avLst/>
          </a:prstGeom>
          <a:noFill/>
        </p:spPr>
        <p:txBody>
          <a:bodyPr wrap="square" rtlCol="1">
            <a:spAutoFit/>
          </a:bodyPr>
          <a:lstStyle/>
          <a:p>
            <a:r>
              <a:rPr lang="ar-SA" sz="1900" dirty="0" smtClean="0">
                <a:solidFill>
                  <a:srgbClr val="C00000"/>
                </a:solidFill>
                <a:cs typeface="DecoType Naskh" pitchFamily="2" charset="-78"/>
              </a:rPr>
              <a:t>أعطى </a:t>
            </a:r>
            <a:r>
              <a:rPr lang="ar-SA" sz="1900" dirty="0" smtClean="0">
                <a:solidFill>
                  <a:srgbClr val="C00000"/>
                </a:solidFill>
                <a:cs typeface="DecoType Naskh" pitchFamily="2" charset="-78"/>
              </a:rPr>
              <a:t>زخما </a:t>
            </a:r>
            <a:r>
              <a:rPr lang="ar-SA" sz="1900" dirty="0" err="1" smtClean="0">
                <a:solidFill>
                  <a:srgbClr val="C00000"/>
                </a:solidFill>
                <a:cs typeface="DecoType Naskh" pitchFamily="2" charset="-78"/>
              </a:rPr>
              <a:t>الاصلاح</a:t>
            </a:r>
            <a:r>
              <a:rPr lang="ar-SA" sz="1900" dirty="0" smtClean="0">
                <a:solidFill>
                  <a:srgbClr val="C00000"/>
                </a:solidFill>
                <a:cs typeface="DecoType Naskh" pitchFamily="2" charset="-78"/>
              </a:rPr>
              <a:t> </a:t>
            </a:r>
            <a:r>
              <a:rPr lang="ar-SA" sz="1900" dirty="0" smtClean="0">
                <a:solidFill>
                  <a:srgbClr val="C00000"/>
                </a:solidFill>
                <a:cs typeface="DecoType Naskh" pitchFamily="2" charset="-78"/>
              </a:rPr>
              <a:t>الثقافي والفلسفي والإيديولوجي لكتابة </a:t>
            </a:r>
            <a:r>
              <a:rPr lang="ar-SA" sz="1900" dirty="0" smtClean="0">
                <a:solidFill>
                  <a:srgbClr val="C00000"/>
                </a:solidFill>
                <a:cs typeface="DecoType Naskh" pitchFamily="2" charset="-78"/>
              </a:rPr>
              <a:t>النهضة الإنجليزية. </a:t>
            </a:r>
            <a:r>
              <a:rPr lang="ar-SA" sz="1900" dirty="0" smtClean="0">
                <a:solidFill>
                  <a:srgbClr val="C00000"/>
                </a:solidFill>
                <a:cs typeface="DecoType Naskh" pitchFamily="2" charset="-78"/>
              </a:rPr>
              <a:t>وكان الكتاب في القرن التالي </a:t>
            </a:r>
            <a:r>
              <a:rPr lang="ar-SA" sz="1900" dirty="0" err="1" smtClean="0">
                <a:solidFill>
                  <a:srgbClr val="C00000"/>
                </a:solidFill>
                <a:cs typeface="DecoType Naskh" pitchFamily="2" charset="-78"/>
              </a:rPr>
              <a:t>الاصلاح</a:t>
            </a:r>
            <a:r>
              <a:rPr lang="ar-SA" sz="1900" dirty="0" smtClean="0">
                <a:solidFill>
                  <a:srgbClr val="C00000"/>
                </a:solidFill>
                <a:cs typeface="DecoType Naskh" pitchFamily="2" charset="-78"/>
              </a:rPr>
              <a:t> لاستكشاف وتعريف جميع الشواغل الإنسانية. في عالم حيث الافتراضات القديمة لم تعد صالحة، حيث الاكتشافات العلمية وتساءل الفرضيات القديمة، وحيث كان الرجل المصلحة الوسطى، وكان هذا الكتاب الذي ينعكس ومحاولة للرد على تفكك اليقينية السابقة. لأنه عندما كان عمر الكون هو خارج عن السيطرة أنه في معظم مخيفة لها -- والأكثر إثارة. لن يكون هناك أبدا مرة أخرى أن مثل هذا الجو من التوتر الخلاق في البلاد. ما </a:t>
            </a:r>
            <a:r>
              <a:rPr lang="ar-SA" sz="1900" dirty="0" err="1" smtClean="0">
                <a:solidFill>
                  <a:srgbClr val="C00000"/>
                </a:solidFill>
                <a:cs typeface="DecoType Naskh" pitchFamily="2" charset="-78"/>
              </a:rPr>
              <a:t>انشئت</a:t>
            </a:r>
            <a:r>
              <a:rPr lang="ar-SA" sz="1900" dirty="0" smtClean="0">
                <a:solidFill>
                  <a:srgbClr val="C00000"/>
                </a:solidFill>
                <a:cs typeface="DecoType Naskh" pitchFamily="2" charset="-78"/>
              </a:rPr>
              <a:t> من اجلها كانت اللغة، الأدب، وهوية وطنية ودولية.</a:t>
            </a:r>
          </a:p>
          <a:p>
            <a:r>
              <a:rPr lang="ar-SA" sz="1900" dirty="0" smtClean="0">
                <a:solidFill>
                  <a:srgbClr val="C00000"/>
                </a:solidFill>
                <a:cs typeface="DecoType Naskh" pitchFamily="2" charset="-78"/>
              </a:rPr>
              <a:t>.</a:t>
            </a:r>
            <a:endParaRPr lang="ar-SA" sz="1900" dirty="0" smtClean="0">
              <a:solidFill>
                <a:srgbClr val="C00000"/>
              </a:solidFill>
              <a:cs typeface="DecoType Naskh" pitchFamily="2" charset="-78"/>
            </a:endParaRPr>
          </a:p>
        </p:txBody>
      </p:sp>
      <p:sp>
        <p:nvSpPr>
          <p:cNvPr id="10" name="TextBox 9"/>
          <p:cNvSpPr txBox="1"/>
          <p:nvPr/>
        </p:nvSpPr>
        <p:spPr>
          <a:xfrm>
            <a:off x="3699030" y="539552"/>
            <a:ext cx="2808312" cy="3693319"/>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وكان </a:t>
            </a:r>
            <a:r>
              <a:rPr lang="ar-SA" dirty="0" smtClean="0">
                <a:solidFill>
                  <a:srgbClr val="008000"/>
                </a:solidFill>
                <a:cs typeface="DecoType Naskh" pitchFamily="2" charset="-78"/>
              </a:rPr>
              <a:t>السبب هو القوة الدافعة في هذا البحث عن القواعد التي تحكم سلوك </a:t>
            </a:r>
            <a:r>
              <a:rPr lang="ar-SA" dirty="0" err="1" smtClean="0">
                <a:solidFill>
                  <a:srgbClr val="008000"/>
                </a:solidFill>
                <a:cs typeface="DecoType Naskh" pitchFamily="2" charset="-78"/>
              </a:rPr>
              <a:t>الانسان</a:t>
            </a:r>
            <a:r>
              <a:rPr lang="ar-SA" dirty="0" smtClean="0">
                <a:solidFill>
                  <a:srgbClr val="008000"/>
                </a:solidFill>
                <a:cs typeface="DecoType Naskh" pitchFamily="2" charset="-78"/>
              </a:rPr>
              <a:t> في </a:t>
            </a:r>
            <a:r>
              <a:rPr lang="ar-SA" dirty="0" smtClean="0">
                <a:solidFill>
                  <a:srgbClr val="008000"/>
                </a:solidFill>
                <a:cs typeface="DecoType Naskh" pitchFamily="2" charset="-78"/>
              </a:rPr>
              <a:t>عالم </a:t>
            </a:r>
            <a:r>
              <a:rPr lang="ar-SA" dirty="0" smtClean="0">
                <a:solidFill>
                  <a:srgbClr val="008000"/>
                </a:solidFill>
                <a:cs typeface="DecoType Naskh" pitchFamily="2" charset="-78"/>
              </a:rPr>
              <a:t>عصر النهضة. </a:t>
            </a:r>
            <a:r>
              <a:rPr lang="ar-SA" dirty="0" smtClean="0">
                <a:solidFill>
                  <a:srgbClr val="008000"/>
                </a:solidFill>
                <a:cs typeface="DecoType Naskh" pitchFamily="2" charset="-78"/>
              </a:rPr>
              <a:t>تم </a:t>
            </a:r>
            <a:r>
              <a:rPr lang="ar-SA" dirty="0" err="1" smtClean="0">
                <a:solidFill>
                  <a:srgbClr val="008000"/>
                </a:solidFill>
                <a:cs typeface="DecoType Naskh" pitchFamily="2" charset="-78"/>
              </a:rPr>
              <a:t>الاطاحة</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به</a:t>
            </a:r>
            <a:r>
              <a:rPr lang="ar-SA" dirty="0" smtClean="0">
                <a:solidFill>
                  <a:srgbClr val="008000"/>
                </a:solidFill>
                <a:cs typeface="DecoType Naskh" pitchFamily="2" charset="-78"/>
              </a:rPr>
              <a:t> السلطة ، وسحرها المسيحية في ضربة واحدة جريئة : حيث لم يعد الرائعة تسيطر عليها، الحياة الحقيقية وتقديم توضيحات. رجل، وقال انه يجعل استخدام سلطاته، والقدرات ، والإرادة الحرة، وبالتالي هو موضوع الأدب عصر النهضة ، من </a:t>
            </a:r>
            <a:r>
              <a:rPr lang="ar-SA" dirty="0" err="1" smtClean="0">
                <a:solidFill>
                  <a:srgbClr val="008000"/>
                </a:solidFill>
                <a:cs typeface="DecoType Naskh" pitchFamily="2" charset="-78"/>
              </a:rPr>
              <a:t>السوناتات</a:t>
            </a:r>
            <a:r>
              <a:rPr lang="ar-SA" dirty="0" smtClean="0">
                <a:solidFill>
                  <a:srgbClr val="008000"/>
                </a:solidFill>
                <a:cs typeface="DecoType Naskh" pitchFamily="2" charset="-78"/>
              </a:rPr>
              <a:t> في وقت مبكر على غرار </a:t>
            </a:r>
            <a:r>
              <a:rPr lang="ar-SA" dirty="0" err="1" smtClean="0">
                <a:solidFill>
                  <a:srgbClr val="008000"/>
                </a:solidFill>
                <a:cs typeface="DecoType Naskh" pitchFamily="2" charset="-78"/>
              </a:rPr>
              <a:t>بترارك</a:t>
            </a:r>
            <a:r>
              <a:rPr lang="ar-SA" dirty="0" smtClean="0">
                <a:solidFill>
                  <a:srgbClr val="008000"/>
                </a:solidFill>
                <a:cs typeface="DecoType Naskh" pitchFamily="2" charset="-78"/>
              </a:rPr>
              <a:t> إلى الملحمة الإنجليزية التي تغلق هذه الفترة ، الفردوس المفقود، الذي نشر بعد ترميم وصيانة ، عندما كان قد انتهى منذ فترة طويلة في عصر النهضة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2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32656" y="467544"/>
            <a:ext cx="3021221" cy="4331955"/>
          </a:xfrm>
          <a:prstGeom prst="rect">
            <a:avLst/>
          </a:prstGeom>
          <a:noFill/>
        </p:spPr>
        <p:txBody>
          <a:bodyPr wrap="square" rtlCol="1">
            <a:spAutoFit/>
          </a:bodyPr>
          <a:lstStyle/>
          <a:p>
            <a:pPr algn="just" rtl="0"/>
            <a:r>
              <a:rPr lang="en-US" sz="1450" dirty="0" smtClean="0"/>
              <a:t> </a:t>
            </a:r>
            <a:r>
              <a:rPr lang="en-US" sz="1450" dirty="0" smtClean="0">
                <a:latin typeface="Times New Roman" pitchFamily="18" charset="0"/>
                <a:cs typeface="Times New Roman" pitchFamily="18" charset="0"/>
              </a:rPr>
              <a:t>At the same time there occurred the growth, some historians would say the birth, of modern science, mathematics and astronomy. In the fourth decade of the sixteenth century Copernicus replaced Aristotle’s system with the sun, rather than the Earth, at the centre of the universe. In anatomy, Harvey discovered (1628) the circulation of the blood, building on sixteenth-century work in Italy. There was a similar explosion from the start of the seventeenth century in the discovery, development and use of clocks, telescopes, thermometers, compasses, microscopes – all instruments designed to measure and investigate more closely the visible and invisible world. </a:t>
            </a:r>
          </a:p>
        </p:txBody>
      </p:sp>
      <p:sp>
        <p:nvSpPr>
          <p:cNvPr id="7" name="TextBox 6"/>
          <p:cNvSpPr txBox="1"/>
          <p:nvPr/>
        </p:nvSpPr>
        <p:spPr>
          <a:xfrm>
            <a:off x="260648" y="5076056"/>
            <a:ext cx="3080460" cy="3323987"/>
          </a:xfrm>
          <a:prstGeom prst="rect">
            <a:avLst/>
          </a:prstGeom>
          <a:noFill/>
        </p:spPr>
        <p:txBody>
          <a:bodyPr wrap="square" rtlCol="1">
            <a:spAutoFit/>
          </a:bodyPr>
          <a:lstStyle/>
          <a:p>
            <a:pPr algn="just" rtl="0"/>
            <a:r>
              <a:rPr lang="en-US" sz="1400" dirty="0" smtClean="0">
                <a:latin typeface="Times New Roman" pitchFamily="18" charset="0"/>
                <a:cs typeface="Times New Roman" pitchFamily="18" charset="0"/>
              </a:rPr>
              <a:t> The writing of the era was the most extensive exploration of human freedom since the classical period. This led English literature to a new religious, social and moral identity which it maintained until the mid nineteenth century. English became one of the richest and most varied of world literatures, and is still the object of interest and study in places and times distant from its origin. The Reformation and the century of cultural adjustment and conflict which followed are crucial keys in understanding English literature’s many identities. </a:t>
            </a:r>
          </a:p>
        </p:txBody>
      </p:sp>
      <p:sp>
        <p:nvSpPr>
          <p:cNvPr id="9" name="TextBox 8"/>
          <p:cNvSpPr txBox="1"/>
          <p:nvPr/>
        </p:nvSpPr>
        <p:spPr>
          <a:xfrm>
            <a:off x="3573016" y="5076056"/>
            <a:ext cx="2970330" cy="3600986"/>
          </a:xfrm>
          <a:prstGeom prst="rect">
            <a:avLst/>
          </a:prstGeom>
          <a:noFill/>
        </p:spPr>
        <p:txBody>
          <a:bodyPr wrap="square" rtlCol="1">
            <a:spAutoFit/>
          </a:bodyPr>
          <a:lstStyle/>
          <a:p>
            <a:r>
              <a:rPr lang="ar-SA" sz="1900" dirty="0" smtClean="0">
                <a:solidFill>
                  <a:srgbClr val="C00000"/>
                </a:solidFill>
                <a:cs typeface="DecoType Naskh" pitchFamily="2" charset="-78"/>
              </a:rPr>
              <a:t>وكانت </a:t>
            </a:r>
            <a:r>
              <a:rPr lang="ar-SA" sz="1900" dirty="0" smtClean="0">
                <a:solidFill>
                  <a:srgbClr val="C00000"/>
                </a:solidFill>
                <a:cs typeface="DecoType Naskh" pitchFamily="2" charset="-78"/>
              </a:rPr>
              <a:t>الكتابة في العصر استكشاف واسعة أكثر من حرية الإنسان منذ الفترة الكلاسيكية. </a:t>
            </a:r>
            <a:r>
              <a:rPr lang="ar-SA" sz="1900" dirty="0" smtClean="0">
                <a:solidFill>
                  <a:srgbClr val="C00000"/>
                </a:solidFill>
                <a:cs typeface="DecoType Naskh" pitchFamily="2" charset="-78"/>
              </a:rPr>
              <a:t>وأدى هذا الأدب الإنكليزي إلى هوية جديدة الدينية والاجتماعية والأخلاقية التي حافظت حتى منتصف القرن التاسع عشر. أصبحت اللغة الإنجليزية واحدة من أغنى وأكثر تنوعا من آداب العالم، ولا يزال موضع اهتمام ودراسة في أماكن وأزمنة بعيدة عن مصدره. </a:t>
            </a:r>
            <a:r>
              <a:rPr lang="ar-SA" sz="1900" dirty="0" err="1" smtClean="0">
                <a:solidFill>
                  <a:srgbClr val="C00000"/>
                </a:solidFill>
                <a:cs typeface="DecoType Naskh" pitchFamily="2" charset="-78"/>
              </a:rPr>
              <a:t>الاصلاح</a:t>
            </a:r>
            <a:r>
              <a:rPr lang="ar-SA" sz="1900" dirty="0" smtClean="0">
                <a:solidFill>
                  <a:srgbClr val="C00000"/>
                </a:solidFill>
                <a:cs typeface="DecoType Naskh" pitchFamily="2" charset="-78"/>
              </a:rPr>
              <a:t> والقرن التكيف الثقافي والصراع الذي أعقب مفاتيح حاسم في فهم الأدب الإنجليزي الهويات الكثيرة.</a:t>
            </a:r>
          </a:p>
          <a:p>
            <a:endParaRPr lang="ar-SA" sz="1900" dirty="0" smtClean="0">
              <a:solidFill>
                <a:srgbClr val="C00000"/>
              </a:solidFill>
              <a:cs typeface="DecoType Naskh" pitchFamily="2" charset="-78"/>
            </a:endParaRPr>
          </a:p>
        </p:txBody>
      </p:sp>
      <p:sp>
        <p:nvSpPr>
          <p:cNvPr id="10" name="TextBox 9"/>
          <p:cNvSpPr txBox="1"/>
          <p:nvPr/>
        </p:nvSpPr>
        <p:spPr>
          <a:xfrm>
            <a:off x="3699030" y="467544"/>
            <a:ext cx="2808312" cy="3970318"/>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وفي </a:t>
            </a:r>
            <a:r>
              <a:rPr lang="ar-SA" dirty="0" smtClean="0">
                <a:solidFill>
                  <a:srgbClr val="008000"/>
                </a:solidFill>
                <a:cs typeface="DecoType Naskh" pitchFamily="2" charset="-78"/>
              </a:rPr>
              <a:t>الوقت نفسه هناك </a:t>
            </a:r>
            <a:r>
              <a:rPr lang="ar-SA" dirty="0" smtClean="0">
                <a:solidFill>
                  <a:srgbClr val="008000"/>
                </a:solidFill>
                <a:cs typeface="DecoType Naskh" pitchFamily="2" charset="-78"/>
              </a:rPr>
              <a:t>نمو</a:t>
            </a:r>
            <a:r>
              <a:rPr lang="ar-SA" dirty="0" smtClean="0">
                <a:solidFill>
                  <a:srgbClr val="008000"/>
                </a:solidFill>
                <a:cs typeface="DecoType Naskh" pitchFamily="2" charset="-78"/>
              </a:rPr>
              <a:t>، فإن بعض المؤرخين يقولون </a:t>
            </a:r>
            <a:r>
              <a:rPr lang="ar-SA" dirty="0" err="1" smtClean="0">
                <a:solidFill>
                  <a:srgbClr val="008000"/>
                </a:solidFill>
                <a:cs typeface="DecoType Naskh" pitchFamily="2" charset="-78"/>
              </a:rPr>
              <a:t>ان</a:t>
            </a:r>
            <a:r>
              <a:rPr lang="ar-SA" dirty="0" smtClean="0">
                <a:solidFill>
                  <a:srgbClr val="008000"/>
                </a:solidFill>
                <a:cs typeface="DecoType Naskh" pitchFamily="2" charset="-78"/>
              </a:rPr>
              <a:t> الولادة ، والعلوم الحديثة والرياضيات وعلم الفلك. في العقد الرابع من القرن السادس عشر </a:t>
            </a:r>
            <a:r>
              <a:rPr lang="ar-SA" dirty="0" err="1" smtClean="0">
                <a:solidFill>
                  <a:srgbClr val="008000"/>
                </a:solidFill>
                <a:cs typeface="DecoType Naskh" pitchFamily="2" charset="-78"/>
              </a:rPr>
              <a:t>كوبرنيكوس</a:t>
            </a:r>
            <a:r>
              <a:rPr lang="ar-SA" dirty="0" smtClean="0">
                <a:solidFill>
                  <a:srgbClr val="008000"/>
                </a:solidFill>
                <a:cs typeface="DecoType Naskh" pitchFamily="2" charset="-78"/>
              </a:rPr>
              <a:t> </a:t>
            </a:r>
            <a:r>
              <a:rPr lang="ar-SA" dirty="0" smtClean="0">
                <a:solidFill>
                  <a:srgbClr val="008000"/>
                </a:solidFill>
                <a:cs typeface="DecoType Naskh" pitchFamily="2" charset="-78"/>
              </a:rPr>
              <a:t>استبدل </a:t>
            </a:r>
            <a:r>
              <a:rPr lang="ar-SA" dirty="0" smtClean="0">
                <a:solidFill>
                  <a:srgbClr val="008000"/>
                </a:solidFill>
                <a:cs typeface="DecoType Naskh" pitchFamily="2" charset="-78"/>
              </a:rPr>
              <a:t>نظام أرسطو مع الشمس ، بدلا من الأرض، في مركز الكون. </a:t>
            </a:r>
            <a:r>
              <a:rPr lang="ar-SA" dirty="0" smtClean="0">
                <a:solidFill>
                  <a:srgbClr val="008000"/>
                </a:solidFill>
                <a:cs typeface="DecoType Naskh" pitchFamily="2" charset="-78"/>
              </a:rPr>
              <a:t>في التشريح، اكتشف </a:t>
            </a:r>
            <a:r>
              <a:rPr lang="ar-SA" dirty="0" err="1" smtClean="0">
                <a:solidFill>
                  <a:srgbClr val="008000"/>
                </a:solidFill>
                <a:cs typeface="DecoType Naskh" pitchFamily="2" charset="-78"/>
              </a:rPr>
              <a:t>هارفي</a:t>
            </a:r>
            <a:r>
              <a:rPr lang="ar-SA" dirty="0" smtClean="0">
                <a:solidFill>
                  <a:srgbClr val="008000"/>
                </a:solidFill>
                <a:cs typeface="DecoType Naskh" pitchFamily="2" charset="-78"/>
              </a:rPr>
              <a:t> (1628) والدورة الدموية، وبناء على العمل في القرن السادس عشر في ايطاليا. </a:t>
            </a:r>
            <a:r>
              <a:rPr lang="ar-SA" dirty="0" smtClean="0">
                <a:solidFill>
                  <a:srgbClr val="008000"/>
                </a:solidFill>
                <a:cs typeface="DecoType Naskh" pitchFamily="2" charset="-78"/>
              </a:rPr>
              <a:t>وقع انفجار مماثل من بداية القرن السابع عشر في تطوير واكتشاف واستخدام الساعات والتلسكوبات، وموازين الحرارة، البوصلات، والمجاهر -- جميع الصكوك المصممة لقياس والتحقيق عن كثب في العالم مرئية وغير مرئية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827584"/>
            <a:ext cx="3021221" cy="2246769"/>
          </a:xfrm>
          <a:prstGeom prst="rect">
            <a:avLst/>
          </a:prstGeom>
          <a:noFill/>
        </p:spPr>
        <p:txBody>
          <a:bodyPr wrap="square" rtlCol="1">
            <a:spAutoFit/>
          </a:bodyPr>
          <a:lstStyle/>
          <a:p>
            <a:pPr algn="just" rtl="0" fontAlgn="auto">
              <a:spcAft>
                <a:spcPts val="0"/>
              </a:spcAft>
              <a:buClr>
                <a:schemeClr val="accent3"/>
              </a:buClr>
              <a:defRPr/>
            </a:pPr>
            <a:r>
              <a:rPr lang="en-US" sz="1400" dirty="0" smtClean="0"/>
              <a:t> The literature of the English Renaissance contains some of the greatest names in all world literature: Shakespeare, Marlowe, Webster, and Jonson, among the dramatists; Sidney, Spenser, Donne, and Milton among the poets; Bacon, </a:t>
            </a:r>
            <a:r>
              <a:rPr lang="en-US" sz="1400" dirty="0" err="1" smtClean="0"/>
              <a:t>Nashe</a:t>
            </a:r>
            <a:r>
              <a:rPr lang="en-US" sz="1400" dirty="0" smtClean="0"/>
              <a:t>, Raleigh, Browne, and Hooker in prose; and, at the centre of them all, the </a:t>
            </a:r>
            <a:r>
              <a:rPr lang="en-US" sz="1400" dirty="0" err="1" smtClean="0"/>
              <a:t>Authorised</a:t>
            </a:r>
            <a:r>
              <a:rPr lang="en-US" sz="1400" dirty="0" smtClean="0"/>
              <a:t> Version of the Bible, published in 1611. </a:t>
            </a:r>
            <a:endParaRPr lang="en-US" sz="1400" dirty="0" smtClean="0">
              <a:latin typeface="Times New Roman" pitchFamily="18" charset="0"/>
              <a:cs typeface="Times New Roman" pitchFamily="18" charset="0"/>
            </a:endParaRPr>
          </a:p>
        </p:txBody>
      </p:sp>
      <p:sp>
        <p:nvSpPr>
          <p:cNvPr id="7" name="TextBox 6"/>
          <p:cNvSpPr txBox="1"/>
          <p:nvPr/>
        </p:nvSpPr>
        <p:spPr>
          <a:xfrm>
            <a:off x="350658" y="3515883"/>
            <a:ext cx="3080460" cy="3785652"/>
          </a:xfrm>
          <a:prstGeom prst="rect">
            <a:avLst/>
          </a:prstGeom>
          <a:noFill/>
        </p:spPr>
        <p:txBody>
          <a:bodyPr wrap="square" rtlCol="1">
            <a:spAutoFit/>
          </a:bodyPr>
          <a:lstStyle/>
          <a:p>
            <a:pPr algn="just" rtl="0" fontAlgn="auto">
              <a:spcAft>
                <a:spcPts val="0"/>
              </a:spcAft>
              <a:buClr>
                <a:schemeClr val="accent3"/>
              </a:buClr>
              <a:defRPr/>
            </a:pPr>
            <a:r>
              <a:rPr lang="en-US" sz="1600" dirty="0" smtClean="0"/>
              <a:t> So many great names and texts are involved because so many questions were under debate: what is man, what is life for, why is life so short, what is good and bad (and who is to judge), what is a king, what is love ? These are questions which have been the stuff of literature and of philosophy since the beginning of time, but they were never so actively and thoroughly made a part of everyday discussion as in the Elizabethan and Jacobean ages. </a:t>
            </a:r>
            <a:endParaRPr lang="en-US" sz="1500" dirty="0" smtClean="0">
              <a:latin typeface="Times New Roman" pitchFamily="18" charset="0"/>
              <a:cs typeface="Times New Roman" pitchFamily="18" charset="0"/>
            </a:endParaRPr>
          </a:p>
        </p:txBody>
      </p:sp>
      <p:sp>
        <p:nvSpPr>
          <p:cNvPr id="9" name="TextBox 8"/>
          <p:cNvSpPr txBox="1"/>
          <p:nvPr/>
        </p:nvSpPr>
        <p:spPr>
          <a:xfrm>
            <a:off x="3645024" y="3724546"/>
            <a:ext cx="2970330" cy="3016210"/>
          </a:xfrm>
          <a:prstGeom prst="rect">
            <a:avLst/>
          </a:prstGeom>
          <a:noFill/>
        </p:spPr>
        <p:txBody>
          <a:bodyPr wrap="square" rtlCol="1">
            <a:spAutoFit/>
          </a:bodyPr>
          <a:lstStyle/>
          <a:p>
            <a:r>
              <a:rPr lang="ar-SA" sz="1900" dirty="0" smtClean="0">
                <a:solidFill>
                  <a:srgbClr val="C00000"/>
                </a:solidFill>
                <a:cs typeface="DecoType Naskh" pitchFamily="2" charset="-78"/>
              </a:rPr>
              <a:t>تشارك </a:t>
            </a:r>
            <a:r>
              <a:rPr lang="ar-SA" sz="1900" dirty="0" smtClean="0">
                <a:solidFill>
                  <a:srgbClr val="C00000"/>
                </a:solidFill>
                <a:cs typeface="DecoType Naskh" pitchFamily="2" charset="-78"/>
              </a:rPr>
              <a:t>أسماء كثيرة وكبيرة جدا والنصوص لأن الكثير من الأسئلة كانت قيد المناقشة : ما هو الإنسان، ما هي الحياة </a:t>
            </a:r>
            <a:r>
              <a:rPr lang="ar-SA" sz="1900" dirty="0" err="1" smtClean="0">
                <a:solidFill>
                  <a:srgbClr val="C00000"/>
                </a:solidFill>
                <a:cs typeface="DecoType Naskh" pitchFamily="2" charset="-78"/>
              </a:rPr>
              <a:t>ل</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ل</a:t>
            </a:r>
            <a:r>
              <a:rPr lang="ar-SA" sz="1900" dirty="0" smtClean="0">
                <a:solidFill>
                  <a:srgbClr val="C00000"/>
                </a:solidFill>
                <a:cs typeface="DecoType Naskh" pitchFamily="2" charset="-78"/>
              </a:rPr>
              <a:t>ماذا هي الحياة قصيرة جدا، ما هو جيد وسيء (والذي هو قاض)، ما هو الملك، ما هو الحب؟ هذه هي الأسئلة التي كانت </a:t>
            </a:r>
            <a:r>
              <a:rPr lang="ar-SA" sz="1900" dirty="0" err="1" smtClean="0">
                <a:solidFill>
                  <a:srgbClr val="C00000"/>
                </a:solidFill>
                <a:cs typeface="DecoType Naskh" pitchFamily="2" charset="-78"/>
              </a:rPr>
              <a:t>الاشياء</a:t>
            </a:r>
            <a:r>
              <a:rPr lang="ar-SA" sz="1900" dirty="0" smtClean="0">
                <a:solidFill>
                  <a:srgbClr val="C00000"/>
                </a:solidFill>
                <a:cs typeface="DecoType Naskh" pitchFamily="2" charset="-78"/>
              </a:rPr>
              <a:t> من الأدب والفلسفة منذ بداية الزمن، لكنها لم تكن فعالة تماما لذلك وجعلت جزءا من المناقشة اليومية كما في العصور </a:t>
            </a:r>
            <a:r>
              <a:rPr lang="ar-SA" sz="1900" dirty="0" err="1" smtClean="0">
                <a:solidFill>
                  <a:srgbClr val="C00000"/>
                </a:solidFill>
                <a:cs typeface="DecoType Naskh" pitchFamily="2" charset="-78"/>
              </a:rPr>
              <a:t>اليزابيثي</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ويعقوبي</a:t>
            </a:r>
            <a:r>
              <a:rPr lang="ar-SA" sz="1900" dirty="0" smtClean="0">
                <a:solidFill>
                  <a:srgbClr val="C00000"/>
                </a:solidFill>
                <a:cs typeface="DecoType Naskh" pitchFamily="2" charset="-78"/>
              </a:rPr>
              <a:t>.</a:t>
            </a:r>
          </a:p>
          <a:p>
            <a:endParaRPr lang="ar-SA" sz="1900" dirty="0" smtClean="0">
              <a:solidFill>
                <a:srgbClr val="C00000"/>
              </a:solidFill>
              <a:cs typeface="DecoType Naskh" pitchFamily="2" charset="-78"/>
            </a:endParaRPr>
          </a:p>
        </p:txBody>
      </p:sp>
      <p:sp>
        <p:nvSpPr>
          <p:cNvPr id="10" name="TextBox 9"/>
          <p:cNvSpPr txBox="1"/>
          <p:nvPr/>
        </p:nvSpPr>
        <p:spPr>
          <a:xfrm>
            <a:off x="3699030" y="923595"/>
            <a:ext cx="2808312" cy="2585323"/>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الأدب </a:t>
            </a:r>
            <a:r>
              <a:rPr lang="ar-SA" dirty="0" smtClean="0">
                <a:solidFill>
                  <a:srgbClr val="008000"/>
                </a:solidFill>
                <a:cs typeface="DecoType Naskh" pitchFamily="2" charset="-78"/>
              </a:rPr>
              <a:t>في عصر النهضة الإنجليزية يحتوي على بعض من أكبر الأسماء في كل الأدب العالمي : شكسبير ، ومارلو، ويبستر، وجونسون، وبين المسرحيين؛ سيدني ، وسبنسر، دون ، </a:t>
            </a:r>
            <a:r>
              <a:rPr lang="ar-SA" dirty="0" err="1" smtClean="0">
                <a:solidFill>
                  <a:srgbClr val="008000"/>
                </a:solidFill>
                <a:cs typeface="DecoType Naskh" pitchFamily="2" charset="-78"/>
              </a:rPr>
              <a:t>وميلتون</a:t>
            </a:r>
            <a:r>
              <a:rPr lang="ar-SA" dirty="0" smtClean="0">
                <a:solidFill>
                  <a:srgbClr val="008000"/>
                </a:solidFill>
                <a:cs typeface="DecoType Naskh" pitchFamily="2" charset="-78"/>
              </a:rPr>
              <a:t> بين الشعراء؛ بيكون، ناش، رالي، </a:t>
            </a:r>
            <a:r>
              <a:rPr lang="ar-SA" dirty="0" err="1" smtClean="0">
                <a:solidFill>
                  <a:srgbClr val="008000"/>
                </a:solidFill>
                <a:cs typeface="DecoType Naskh" pitchFamily="2" charset="-78"/>
              </a:rPr>
              <a:t>براون</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وهوكر</a:t>
            </a:r>
            <a:r>
              <a:rPr lang="ar-SA" dirty="0" smtClean="0">
                <a:solidFill>
                  <a:srgbClr val="008000"/>
                </a:solidFill>
                <a:cs typeface="DecoType Naskh" pitchFamily="2" charset="-78"/>
              </a:rPr>
              <a:t> في النثر، وكذلك ، في مركز كل منهم ، والنسخة </a:t>
            </a:r>
            <a:r>
              <a:rPr lang="ar-SA" dirty="0" err="1" smtClean="0">
                <a:solidFill>
                  <a:srgbClr val="008000"/>
                </a:solidFill>
                <a:cs typeface="DecoType Naskh" pitchFamily="2" charset="-78"/>
              </a:rPr>
              <a:t>مأذونة</a:t>
            </a:r>
            <a:r>
              <a:rPr lang="ar-SA" dirty="0" smtClean="0">
                <a:solidFill>
                  <a:srgbClr val="008000"/>
                </a:solidFill>
                <a:cs typeface="DecoType Naskh" pitchFamily="2" charset="-78"/>
              </a:rPr>
              <a:t> من الكتاب المقدس، التي نشرت في 1611.</a:t>
            </a:r>
          </a:p>
          <a:p>
            <a:pPr indent="-76200" algn="just"/>
            <a:endParaRPr lang="ar-SA" dirty="0" smtClean="0">
              <a:solidFill>
                <a:srgbClr val="008000"/>
              </a:solidFill>
              <a:cs typeface="DecoType Naskh" pitchFamily="2" charset="-78"/>
            </a:endParaRPr>
          </a:p>
        </p:txBody>
      </p:sp>
      <p:pic>
        <p:nvPicPr>
          <p:cNvPr id="9217" name="Picture 1" descr="C:\Users\hp\Desktop\f9280cba351c1c3baad1a26a5f9e57a0.jpg"/>
          <p:cNvPicPr>
            <a:picLocks noChangeAspect="1" noChangeArrowheads="1"/>
          </p:cNvPicPr>
          <p:nvPr/>
        </p:nvPicPr>
        <p:blipFill>
          <a:blip r:embed="rId3" cstate="print"/>
          <a:srcRect/>
          <a:stretch>
            <a:fillRect/>
          </a:stretch>
        </p:blipFill>
        <p:spPr bwMode="auto">
          <a:xfrm>
            <a:off x="4725144" y="7566044"/>
            <a:ext cx="1224136" cy="979309"/>
          </a:xfrm>
          <a:prstGeom prst="rect">
            <a:avLst/>
          </a:prstGeom>
          <a:noFill/>
        </p:spPr>
      </p:pic>
      <p:sp>
        <p:nvSpPr>
          <p:cNvPr id="8" name="Cloud Callout 7"/>
          <p:cNvSpPr/>
          <p:nvPr/>
        </p:nvSpPr>
        <p:spPr>
          <a:xfrm>
            <a:off x="1556792" y="7236296"/>
            <a:ext cx="2952328" cy="864096"/>
          </a:xfrm>
          <a:prstGeom prst="cloudCallout">
            <a:avLst>
              <a:gd name="adj1" fmla="val 70148"/>
              <a:gd name="adj2" fmla="val 18408"/>
            </a:avLst>
          </a:prstGeom>
          <a:noFill/>
        </p:spPr>
        <p:style>
          <a:lnRef idx="1">
            <a:schemeClr val="dk1"/>
          </a:lnRef>
          <a:fillRef idx="2">
            <a:schemeClr val="dk1"/>
          </a:fillRef>
          <a:effectRef idx="1">
            <a:schemeClr val="dk1"/>
          </a:effectRef>
          <a:fontRef idx="minor">
            <a:schemeClr val="dk1"/>
          </a:fontRef>
        </p:style>
        <p:txBody>
          <a:bodyPr rtlCol="1" anchor="ctr"/>
          <a:lstStyle/>
          <a:p>
            <a:pPr algn="ctr"/>
            <a:r>
              <a:rPr lang="ar-SA" dirty="0" err="1" smtClean="0"/>
              <a:t>ياسلام</a:t>
            </a:r>
            <a:r>
              <a:rPr lang="ar-SA" dirty="0" smtClean="0"/>
              <a:t> لو تنفهم </a:t>
            </a:r>
            <a:r>
              <a:rPr lang="ar-SA" dirty="0" err="1" smtClean="0"/>
              <a:t>هالمادة</a:t>
            </a:r>
            <a:r>
              <a:rPr lang="ar-SA" dirty="0" smtClean="0"/>
              <a:t> </a:t>
            </a:r>
            <a:r>
              <a:rPr lang="ar-SA" dirty="0" smtClean="0">
                <a:sym typeface="Wingdings" pitchFamily="2" charset="2"/>
              </a:rPr>
              <a:t></a:t>
            </a:r>
            <a:endParaRPr lang="ar-SA"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217"/>
                                        </p:tgtEl>
                                        <p:attrNameLst>
                                          <p:attrName>style.visibility</p:attrName>
                                        </p:attrNameLst>
                                      </p:cBhvr>
                                      <p:to>
                                        <p:strVal val="visible"/>
                                      </p:to>
                                    </p:set>
                                    <p:animEffect transition="in" filter="wipe(down)">
                                      <p:cBhvr>
                                        <p:cTn id="27" dur="500"/>
                                        <p:tgtEl>
                                          <p:spTgt spid="92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539552"/>
            <a:ext cx="3021221" cy="4401205"/>
          </a:xfrm>
          <a:prstGeom prst="rect">
            <a:avLst/>
          </a:prstGeom>
          <a:noFill/>
        </p:spPr>
        <p:txBody>
          <a:bodyPr wrap="square" rtlCol="1">
            <a:spAutoFit/>
          </a:bodyPr>
          <a:lstStyle/>
          <a:p>
            <a:pPr algn="just" fontAlgn="auto">
              <a:spcAft>
                <a:spcPts val="0"/>
              </a:spcAft>
              <a:defRPr/>
            </a:pPr>
            <a:r>
              <a:rPr lang="en-US" sz="1400" dirty="0" smtClean="0"/>
              <a:t> Politically, it was an unsettled time. Although Elizabeth reigned for some forty-five years, there were constant threats, plots, and potential rebellions against her. Protestant extremists (Puritans) were a constant presence; many people left the country for religious reasons, in order to set up the first colonies in Virginia and Pennsylvania, the beginnings of another New World. Catholic dissent (the Counter-Reformation) reached its most noted expression in Guy Fawkes’s Gunpowder Plot of 5 November 1605, still remembered on that date every year. And Elizabeth’s one-time favorite, the Earl of Essex, led a plot against his monarch which considerably unsettled the political climate of the end of the century. </a:t>
            </a:r>
            <a:endParaRPr lang="en-US" sz="1400" dirty="0" smtClean="0">
              <a:latin typeface="Times New Roman" pitchFamily="18" charset="0"/>
              <a:cs typeface="Times New Roman" pitchFamily="18" charset="0"/>
            </a:endParaRPr>
          </a:p>
        </p:txBody>
      </p:sp>
      <p:sp>
        <p:nvSpPr>
          <p:cNvPr id="7" name="TextBox 6"/>
          <p:cNvSpPr txBox="1"/>
          <p:nvPr/>
        </p:nvSpPr>
        <p:spPr>
          <a:xfrm>
            <a:off x="296652" y="5004048"/>
            <a:ext cx="3080460" cy="3539430"/>
          </a:xfrm>
          <a:prstGeom prst="rect">
            <a:avLst/>
          </a:prstGeom>
          <a:noFill/>
        </p:spPr>
        <p:txBody>
          <a:bodyPr wrap="square" rtlCol="1">
            <a:spAutoFit/>
          </a:bodyPr>
          <a:lstStyle/>
          <a:p>
            <a:pPr algn="just" fontAlgn="auto">
              <a:spcAft>
                <a:spcPts val="0"/>
              </a:spcAft>
              <a:defRPr/>
            </a:pPr>
            <a:r>
              <a:rPr lang="en-US" sz="1600" dirty="0" smtClean="0"/>
              <a:t> Elizabeth’s reign did, however, give the nation some sense of stability, and a considerable sense of national and religious triumph when, in 1588, the Spanish Armada, the fleet of the Catholic King Philip of Spain, was defeated. England had sovereignty over the seas, and her seamen (pirates or heroes, depending on one’s point of view) plundered the gold of the Spanish Empire to make their own Queen the richest and most powerful monarch in the world. </a:t>
            </a:r>
            <a:endParaRPr lang="ar-SA" sz="1500" dirty="0" smtClean="0">
              <a:latin typeface="Times New Roman" pitchFamily="18" charset="0"/>
              <a:cs typeface="Times New Roman" pitchFamily="18" charset="0"/>
            </a:endParaRPr>
          </a:p>
        </p:txBody>
      </p:sp>
      <p:sp>
        <p:nvSpPr>
          <p:cNvPr id="9" name="TextBox 8"/>
          <p:cNvSpPr txBox="1"/>
          <p:nvPr/>
        </p:nvSpPr>
        <p:spPr>
          <a:xfrm>
            <a:off x="3555014" y="5228198"/>
            <a:ext cx="2970330" cy="3016210"/>
          </a:xfrm>
          <a:prstGeom prst="rect">
            <a:avLst/>
          </a:prstGeom>
          <a:noFill/>
        </p:spPr>
        <p:txBody>
          <a:bodyPr wrap="square" rtlCol="1">
            <a:spAutoFit/>
          </a:bodyPr>
          <a:lstStyle/>
          <a:p>
            <a:r>
              <a:rPr lang="ar-SA" sz="1900" dirty="0" smtClean="0">
                <a:solidFill>
                  <a:srgbClr val="C00000"/>
                </a:solidFill>
                <a:cs typeface="DecoType Naskh" pitchFamily="2" charset="-78"/>
              </a:rPr>
              <a:t>انتهى عهد </a:t>
            </a:r>
            <a:r>
              <a:rPr lang="ar-SA" sz="1900" dirty="0" err="1" smtClean="0">
                <a:solidFill>
                  <a:srgbClr val="C00000"/>
                </a:solidFill>
                <a:cs typeface="DecoType Naskh" pitchFamily="2" charset="-78"/>
              </a:rPr>
              <a:t>اليزابيث</a:t>
            </a:r>
            <a:r>
              <a:rPr lang="ar-SA" sz="1900" dirty="0" smtClean="0">
                <a:solidFill>
                  <a:srgbClr val="C00000"/>
                </a:solidFill>
                <a:cs typeface="DecoType Naskh" pitchFamily="2" charset="-78"/>
              </a:rPr>
              <a:t>، ومع ذلك، </a:t>
            </a:r>
            <a:r>
              <a:rPr lang="ar-SA" sz="1900" dirty="0" smtClean="0">
                <a:solidFill>
                  <a:srgbClr val="C00000"/>
                </a:solidFill>
                <a:cs typeface="DecoType Naskh" pitchFamily="2" charset="-78"/>
              </a:rPr>
              <a:t>أعطى </a:t>
            </a:r>
            <a:r>
              <a:rPr lang="ar-SA" sz="1900" dirty="0" smtClean="0">
                <a:solidFill>
                  <a:srgbClr val="C00000"/>
                </a:solidFill>
                <a:cs typeface="DecoType Naskh" pitchFamily="2" charset="-78"/>
              </a:rPr>
              <a:t>الأمة بعض الشعور بالاستقرار، وشعور كبير من انتصار القومية والدينية عندما، في 1588، هزمت </a:t>
            </a:r>
            <a:r>
              <a:rPr lang="ar-SA" sz="1900" dirty="0" err="1" smtClean="0">
                <a:solidFill>
                  <a:srgbClr val="C00000"/>
                </a:solidFill>
                <a:cs typeface="DecoType Naskh" pitchFamily="2" charset="-78"/>
              </a:rPr>
              <a:t>الارمادا</a:t>
            </a:r>
            <a:r>
              <a:rPr lang="ar-SA" sz="1900" dirty="0" smtClean="0">
                <a:solidFill>
                  <a:srgbClr val="C00000"/>
                </a:solidFill>
                <a:cs typeface="DecoType Naskh" pitchFamily="2" charset="-78"/>
              </a:rPr>
              <a:t> الاسبانية، وأسطول من فيليب الكاثوليكي ملك اسبانيا. </a:t>
            </a:r>
            <a:r>
              <a:rPr lang="ar-SA" sz="1900" dirty="0" smtClean="0">
                <a:solidFill>
                  <a:srgbClr val="C00000"/>
                </a:solidFill>
                <a:cs typeface="DecoType Naskh" pitchFamily="2" charset="-78"/>
              </a:rPr>
              <a:t>وكان إنجلترا السيادة على البحار، والبحارة لها (القراصنة أو الأبطال، اعتمادا على نقطة واحدة للعرض) نهبوا الذهب من الإمبراطورية الإسبانية لجعل الملكة خاصة بهم والعاهل أغنى وأقوى في العالم</a:t>
            </a:r>
            <a:r>
              <a:rPr lang="ar-SA" sz="1900" dirty="0" smtClean="0">
                <a:solidFill>
                  <a:srgbClr val="C00000"/>
                </a:solidFill>
                <a:cs typeface="DecoType Naskh" pitchFamily="2" charset="-78"/>
              </a:rPr>
              <a:t>.</a:t>
            </a:r>
            <a:endParaRPr lang="ar-SA" sz="1900" dirty="0" smtClean="0">
              <a:solidFill>
                <a:srgbClr val="C00000"/>
              </a:solidFill>
              <a:cs typeface="DecoType Naskh" pitchFamily="2" charset="-78"/>
            </a:endParaRPr>
          </a:p>
        </p:txBody>
      </p:sp>
      <p:sp>
        <p:nvSpPr>
          <p:cNvPr id="10" name="TextBox 9"/>
          <p:cNvSpPr txBox="1"/>
          <p:nvPr/>
        </p:nvSpPr>
        <p:spPr>
          <a:xfrm>
            <a:off x="3501008" y="745698"/>
            <a:ext cx="3132348" cy="3970318"/>
          </a:xfrm>
          <a:prstGeom prst="rect">
            <a:avLst/>
          </a:prstGeom>
          <a:noFill/>
        </p:spPr>
        <p:txBody>
          <a:bodyPr wrap="square" rtlCol="1">
            <a:spAutoFit/>
          </a:bodyPr>
          <a:lstStyle/>
          <a:p>
            <a:r>
              <a:rPr lang="ar-SA" dirty="0" smtClean="0">
                <a:solidFill>
                  <a:srgbClr val="008000"/>
                </a:solidFill>
                <a:cs typeface="DecoType Naskh" pitchFamily="2" charset="-78"/>
              </a:rPr>
              <a:t>سياسيا</a:t>
            </a:r>
            <a:r>
              <a:rPr lang="ar-SA" dirty="0" smtClean="0">
                <a:solidFill>
                  <a:srgbClr val="008000"/>
                </a:solidFill>
                <a:cs typeface="DecoType Naskh" pitchFamily="2" charset="-78"/>
              </a:rPr>
              <a:t>، كان وقتا غير </a:t>
            </a:r>
            <a:r>
              <a:rPr lang="ar-SA" dirty="0" smtClean="0">
                <a:solidFill>
                  <a:srgbClr val="008000"/>
                </a:solidFill>
                <a:cs typeface="DecoType Naskh" pitchFamily="2" charset="-78"/>
              </a:rPr>
              <a:t>مستقر. </a:t>
            </a:r>
            <a:r>
              <a:rPr lang="ar-SA" dirty="0" smtClean="0">
                <a:solidFill>
                  <a:srgbClr val="008000"/>
                </a:solidFill>
                <a:cs typeface="DecoType Naskh" pitchFamily="2" charset="-78"/>
              </a:rPr>
              <a:t>على الرغم من أن إليزابيث سادت </a:t>
            </a:r>
            <a:r>
              <a:rPr lang="ar-SA" dirty="0" smtClean="0">
                <a:solidFill>
                  <a:srgbClr val="008000"/>
                </a:solidFill>
                <a:cs typeface="DecoType Naskh" pitchFamily="2" charset="-78"/>
              </a:rPr>
              <a:t> </a:t>
            </a:r>
            <a:r>
              <a:rPr lang="ar-SA" dirty="0" smtClean="0">
                <a:solidFill>
                  <a:srgbClr val="008000"/>
                </a:solidFill>
                <a:cs typeface="DecoType Naskh" pitchFamily="2" charset="-78"/>
              </a:rPr>
              <a:t>خمسة وأربعين عاما، كانت هناك تهديدات مستمرة، والمكائد ، والتمرد المحتملة ضدها. </a:t>
            </a:r>
            <a:r>
              <a:rPr lang="ar-SA" dirty="0" smtClean="0">
                <a:solidFill>
                  <a:srgbClr val="008000"/>
                </a:solidFill>
                <a:cs typeface="DecoType Naskh" pitchFamily="2" charset="-78"/>
              </a:rPr>
              <a:t>وكان متطرفون البروتستانتية (المتشددون) وجود مستمر؛ الكثير من الناس غادروا البلاد لأسباب دينية، من أجل إقامة المستعمرات الأولى في ولاية فرجينيا وبنسلفانيا، وبدايات عالم آخر جديد. وصلت الكاثوليكية المعارضة (</a:t>
            </a:r>
            <a:r>
              <a:rPr lang="ar-SA" dirty="0" err="1" smtClean="0">
                <a:solidFill>
                  <a:srgbClr val="008000"/>
                </a:solidFill>
                <a:cs typeface="DecoType Naskh" pitchFamily="2" charset="-78"/>
              </a:rPr>
              <a:t>الاصلاح</a:t>
            </a:r>
            <a:r>
              <a:rPr lang="ar-SA" dirty="0" smtClean="0">
                <a:solidFill>
                  <a:srgbClr val="008000"/>
                </a:solidFill>
                <a:cs typeface="DecoType Naskh" pitchFamily="2" charset="-78"/>
              </a:rPr>
              <a:t> المضاد) التعبير الأكثر وأشار في مؤامرة البارود </a:t>
            </a:r>
            <a:r>
              <a:rPr lang="ar-SA" dirty="0" err="1" smtClean="0">
                <a:solidFill>
                  <a:srgbClr val="008000"/>
                </a:solidFill>
                <a:cs typeface="DecoType Naskh" pitchFamily="2" charset="-78"/>
              </a:rPr>
              <a:t>جاي</a:t>
            </a:r>
            <a:r>
              <a:rPr lang="ar-SA" dirty="0" smtClean="0">
                <a:solidFill>
                  <a:srgbClr val="008000"/>
                </a:solidFill>
                <a:cs typeface="DecoType Naskh" pitchFamily="2" charset="-78"/>
              </a:rPr>
              <a:t> فوكس من 5 نوفمبر 1605، لا يزال يتذكر في هذا التاريخ من كل عام. وأدى المفضلة </a:t>
            </a:r>
            <a:r>
              <a:rPr lang="ar-SA" dirty="0" err="1" smtClean="0">
                <a:solidFill>
                  <a:srgbClr val="008000"/>
                </a:solidFill>
                <a:cs typeface="DecoType Naskh" pitchFamily="2" charset="-78"/>
              </a:rPr>
              <a:t>اليزابيث</a:t>
            </a:r>
            <a:r>
              <a:rPr lang="ar-SA" dirty="0" smtClean="0">
                <a:solidFill>
                  <a:srgbClr val="008000"/>
                </a:solidFill>
                <a:cs typeface="DecoType Naskh" pitchFamily="2" charset="-78"/>
              </a:rPr>
              <a:t> لمرة واحدة، </a:t>
            </a:r>
            <a:r>
              <a:rPr lang="ar-SA" dirty="0" err="1" smtClean="0">
                <a:solidFill>
                  <a:srgbClr val="008000"/>
                </a:solidFill>
                <a:cs typeface="DecoType Naskh" pitchFamily="2" charset="-78"/>
              </a:rPr>
              <a:t>وإيرل</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إسكس</a:t>
            </a:r>
            <a:r>
              <a:rPr lang="ar-SA" dirty="0" smtClean="0">
                <a:solidFill>
                  <a:srgbClr val="008000"/>
                </a:solidFill>
                <a:cs typeface="DecoType Naskh" pitchFamily="2" charset="-78"/>
              </a:rPr>
              <a:t>، مؤامرة ضد الملك الذي له غير </a:t>
            </a:r>
            <a:r>
              <a:rPr lang="ar-SA" dirty="0" smtClean="0">
                <a:solidFill>
                  <a:srgbClr val="008000"/>
                </a:solidFill>
                <a:cs typeface="DecoType Naskh" pitchFamily="2" charset="-78"/>
              </a:rPr>
              <a:t>إلى </a:t>
            </a:r>
            <a:r>
              <a:rPr lang="ar-SA" dirty="0" smtClean="0">
                <a:solidFill>
                  <a:srgbClr val="008000"/>
                </a:solidFill>
                <a:cs typeface="DecoType Naskh" pitchFamily="2" charset="-78"/>
              </a:rPr>
              <a:t>حد كبير المناخ السياسي في نهاية </a:t>
            </a:r>
            <a:r>
              <a:rPr lang="ar-SA" dirty="0" err="1" smtClean="0">
                <a:solidFill>
                  <a:srgbClr val="008000"/>
                </a:solidFill>
                <a:cs typeface="DecoType Naskh" pitchFamily="2" charset="-78"/>
              </a:rPr>
              <a:t>القرن</a:t>
            </a:r>
            <a:r>
              <a:rPr lang="ar-SA" dirty="0" err="1" smtClean="0">
                <a:solidFill>
                  <a:srgbClr val="008000"/>
                </a:solidFill>
                <a:cs typeface="DecoType Naskh" pitchFamily="2" charset="-78"/>
              </a:rPr>
              <a:t>المستقرة</a:t>
            </a:r>
            <a:r>
              <a:rPr lang="ar-SA" dirty="0" smtClean="0">
                <a:solidFill>
                  <a:srgbClr val="008000"/>
                </a:solidFill>
                <a:cs typeface="DecoType Naskh" pitchFamily="2" charset="-78"/>
              </a:rPr>
              <a:t> </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16632" y="815965"/>
            <a:ext cx="3320988" cy="3323987"/>
          </a:xfrm>
          <a:prstGeom prst="rect">
            <a:avLst/>
          </a:prstGeom>
          <a:noFill/>
        </p:spPr>
        <p:txBody>
          <a:bodyPr wrap="square" rtlCol="1">
            <a:spAutoFit/>
          </a:bodyPr>
          <a:lstStyle/>
          <a:p>
            <a:pPr algn="l" rtl="0" fontAlgn="auto">
              <a:spcAft>
                <a:spcPts val="0"/>
              </a:spcAft>
              <a:buClr>
                <a:schemeClr val="accent3"/>
              </a:buClr>
              <a:defRPr/>
            </a:pPr>
            <a:r>
              <a:rPr lang="en-US" sz="1400" dirty="0" smtClean="0"/>
              <a:t> With this growth in the wealth and political importance of the nation, London developed in size and importance as the nation’s capital. The increasing population could not normally read or write, but did go to the theatre. Hence, from the foundation of the first public theatre in 1576, the stage became the forum for debate, spectacle, and entertainment. It was the place where the writer took his work to an audience which might include the Queen herself and the lowliest of her subjects. Hand in hand with the growth in theatrical expression goes the growth of modern English as a national language.</a:t>
            </a:r>
            <a:endParaRPr lang="en-US" sz="1400" dirty="0" smtClean="0">
              <a:latin typeface="Times New Roman" pitchFamily="18" charset="0"/>
              <a:cs typeface="Times New Roman" pitchFamily="18" charset="0"/>
            </a:endParaRPr>
          </a:p>
        </p:txBody>
      </p:sp>
      <p:sp>
        <p:nvSpPr>
          <p:cNvPr id="10" name="TextBox 9"/>
          <p:cNvSpPr txBox="1"/>
          <p:nvPr/>
        </p:nvSpPr>
        <p:spPr>
          <a:xfrm>
            <a:off x="3383614" y="815965"/>
            <a:ext cx="3276364" cy="3308598"/>
          </a:xfrm>
          <a:prstGeom prst="rect">
            <a:avLst/>
          </a:prstGeom>
          <a:noFill/>
        </p:spPr>
        <p:txBody>
          <a:bodyPr wrap="square" rtlCol="1">
            <a:spAutoFit/>
          </a:bodyPr>
          <a:lstStyle/>
          <a:p>
            <a:r>
              <a:rPr lang="ar-SA" sz="1900" dirty="0" smtClean="0">
                <a:solidFill>
                  <a:srgbClr val="C00000"/>
                </a:solidFill>
                <a:cs typeface="DecoType Naskh" pitchFamily="2" charset="-78"/>
              </a:rPr>
              <a:t>مع </a:t>
            </a:r>
            <a:r>
              <a:rPr lang="ar-SA" sz="1900" dirty="0" smtClean="0">
                <a:solidFill>
                  <a:srgbClr val="C00000"/>
                </a:solidFill>
                <a:cs typeface="DecoType Naskh" pitchFamily="2" charset="-78"/>
              </a:rPr>
              <a:t>هذا النمو في أهمية الثروة والسياسية للأمة، وضعت لندن في الحجم والأهمية وعاصمة البلاد. </a:t>
            </a:r>
            <a:r>
              <a:rPr lang="ar-SA" sz="1900" dirty="0" smtClean="0">
                <a:solidFill>
                  <a:srgbClr val="C00000"/>
                </a:solidFill>
                <a:cs typeface="DecoType Naskh" pitchFamily="2" charset="-78"/>
              </a:rPr>
              <a:t>ويمكن أن الزيادة السكانية لا يمكن قراءة أو الكتابة عادة، لكنه لم يذهب </a:t>
            </a:r>
            <a:r>
              <a:rPr lang="ar-SA" sz="1900" dirty="0" err="1" smtClean="0">
                <a:solidFill>
                  <a:srgbClr val="C00000"/>
                </a:solidFill>
                <a:cs typeface="DecoType Naskh" pitchFamily="2" charset="-78"/>
              </a:rPr>
              <a:t>الى</a:t>
            </a:r>
            <a:r>
              <a:rPr lang="ar-SA" sz="1900" dirty="0" smtClean="0">
                <a:solidFill>
                  <a:srgbClr val="C00000"/>
                </a:solidFill>
                <a:cs typeface="DecoType Naskh" pitchFamily="2" charset="-78"/>
              </a:rPr>
              <a:t> المسرح. وبالتالي ، من تأسيس أول مسرح في العام 1576، أصبحت المرحلة منتدى للنقاش ومشهد، والترفيه. وكان هذا المكان الذي يوجد فيه الكاتب استغرق عمله لجمهور والتي قد تشمل الملكة نفسها ونذالة من المواضيع لها. </a:t>
            </a:r>
            <a:r>
              <a:rPr lang="ar-SA" sz="1900" dirty="0" smtClean="0">
                <a:solidFill>
                  <a:srgbClr val="C00000"/>
                </a:solidFill>
                <a:cs typeface="DecoType Naskh" pitchFamily="2" charset="-78"/>
              </a:rPr>
              <a:t>جنبا إلى جنب مع النمو في التعبير المسرحي وغني عن نمو الانجليزية الحديثة كلغة وطنية</a:t>
            </a:r>
            <a:r>
              <a:rPr lang="ar-SA" sz="1900" dirty="0" smtClean="0">
                <a:solidFill>
                  <a:srgbClr val="C00000"/>
                </a:solidFill>
                <a:cs typeface="DecoType Naskh" pitchFamily="2" charset="-78"/>
              </a:rPr>
              <a:t>.</a:t>
            </a:r>
            <a:endParaRPr lang="ar-SA" sz="1900" dirty="0" smtClean="0">
              <a:solidFill>
                <a:srgbClr val="C00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1"/>
            <a:ext cx="6172200" cy="1032114"/>
          </a:xfrm>
        </p:spPr>
        <p:txBody>
          <a:bodyPr>
            <a:normAutofit/>
          </a:bodyPr>
          <a:lstStyle/>
          <a:p>
            <a:r>
              <a:rPr lang="en-US" sz="2000" b="1" dirty="0" smtClean="0">
                <a:solidFill>
                  <a:srgbClr val="0000FF"/>
                </a:solidFill>
              </a:rPr>
              <a:t>Humanism </a:t>
            </a:r>
            <a:r>
              <a:rPr lang="en-US" sz="2000" b="1" dirty="0" smtClean="0">
                <a:solidFill>
                  <a:srgbClr val="0000FF"/>
                </a:solidFill>
              </a:rPr>
              <a:t>in the </a:t>
            </a:r>
            <a:r>
              <a:rPr lang="en-US" sz="2000" b="1" dirty="0" smtClean="0">
                <a:solidFill>
                  <a:srgbClr val="0000FF"/>
                </a:solidFill>
              </a:rPr>
              <a:t>Renaissance</a:t>
            </a:r>
            <a:r>
              <a:rPr lang="ar-SA" sz="2000" b="1" dirty="0" smtClean="0">
                <a:solidFill>
                  <a:srgbClr val="0000FF"/>
                </a:solidFill>
              </a:rPr>
              <a:t/>
            </a:r>
            <a:br>
              <a:rPr lang="ar-SA" sz="2000" b="1" dirty="0" smtClean="0">
                <a:solidFill>
                  <a:srgbClr val="0000FF"/>
                </a:solidFill>
              </a:rPr>
            </a:br>
            <a:r>
              <a:rPr lang="ar-SA" sz="2000" b="1" dirty="0" smtClean="0">
                <a:solidFill>
                  <a:srgbClr val="0000FF"/>
                </a:solidFill>
              </a:rPr>
              <a:t>الإنسانية في عصر </a:t>
            </a:r>
            <a:r>
              <a:rPr lang="ar-SA" sz="2000" b="1" dirty="0" smtClean="0">
                <a:solidFill>
                  <a:srgbClr val="0000FF"/>
                </a:solidFill>
              </a:rPr>
              <a:t>النهضة</a:t>
            </a:r>
            <a:endParaRPr lang="en-US" sz="2000" b="1" dirty="0" smtClean="0">
              <a:solidFill>
                <a:srgbClr val="0000FF"/>
              </a:solidFill>
            </a:endParaRPr>
          </a:p>
        </p:txBody>
      </p:sp>
      <p:sp>
        <p:nvSpPr>
          <p:cNvPr id="6" name="TextBox 5"/>
          <p:cNvSpPr txBox="1"/>
          <p:nvPr/>
        </p:nvSpPr>
        <p:spPr>
          <a:xfrm>
            <a:off x="206642" y="1538947"/>
            <a:ext cx="3078342" cy="6247864"/>
          </a:xfrm>
          <a:prstGeom prst="rect">
            <a:avLst/>
          </a:prstGeom>
          <a:noFill/>
        </p:spPr>
        <p:txBody>
          <a:bodyPr wrap="square" rtlCol="1">
            <a:spAutoFit/>
          </a:bodyPr>
          <a:lstStyle/>
          <a:p>
            <a:pPr algn="l" rtl="0"/>
            <a:r>
              <a:rPr lang="en-US" sz="1600" dirty="0" smtClean="0"/>
              <a:t> The defining concept of the Renaissance was </a:t>
            </a:r>
            <a:r>
              <a:rPr lang="en-US" sz="1600" i="1" dirty="0" smtClean="0"/>
              <a:t>humanism,</a:t>
            </a:r>
            <a:r>
              <a:rPr lang="en-US" sz="1600" dirty="0" smtClean="0"/>
              <a:t> a literary movement that began in Italy during the fourteenth century. </a:t>
            </a:r>
            <a:endParaRPr lang="en-US" sz="1600" dirty="0" smtClean="0"/>
          </a:p>
          <a:p>
            <a:pPr algn="l" rtl="0"/>
            <a:r>
              <a:rPr lang="en-US" sz="1600" dirty="0" smtClean="0"/>
              <a:t>Humanism </a:t>
            </a:r>
            <a:r>
              <a:rPr lang="en-US" sz="1600" dirty="0" smtClean="0"/>
              <a:t>was a distinct movement because it broke from the medieval tradition of having pious religious motivation for creating art or works of literature. Humanist writers were concerned with worldly or secular  subjects rather than strictly religious themes. Such emphasis on the mundane was the result of a more materialistic view of the world</a:t>
            </a:r>
            <a:r>
              <a:rPr lang="en-US" sz="1600" dirty="0" smtClean="0"/>
              <a:t>.</a:t>
            </a:r>
          </a:p>
          <a:p>
            <a:pPr algn="l" rtl="0"/>
            <a:r>
              <a:rPr lang="en-US" sz="1600" dirty="0" smtClean="0"/>
              <a:t> </a:t>
            </a:r>
            <a:r>
              <a:rPr lang="en-US" sz="1600" dirty="0" smtClean="0"/>
              <a:t>Unlike the Medieval Era, Renaissance people were concerned with money and the enjoyment of life and all its worldly pleasures. Humanist writers glorified the individual and believed that man was the measure of all things and had unlimited potential. </a:t>
            </a:r>
            <a:endParaRPr lang="ar-SA" sz="1600" dirty="0"/>
          </a:p>
        </p:txBody>
      </p:sp>
      <p:sp>
        <p:nvSpPr>
          <p:cNvPr id="10" name="TextBox 9"/>
          <p:cNvSpPr txBox="1"/>
          <p:nvPr/>
        </p:nvSpPr>
        <p:spPr>
          <a:xfrm>
            <a:off x="3501008" y="1623735"/>
            <a:ext cx="3024336" cy="5016758"/>
          </a:xfrm>
          <a:prstGeom prst="rect">
            <a:avLst/>
          </a:prstGeom>
          <a:noFill/>
        </p:spPr>
        <p:txBody>
          <a:bodyPr wrap="square" rtlCol="1">
            <a:spAutoFit/>
          </a:bodyPr>
          <a:lstStyle/>
          <a:p>
            <a:r>
              <a:rPr lang="ar-SA" sz="2000" dirty="0" smtClean="0">
                <a:solidFill>
                  <a:srgbClr val="008000"/>
                </a:solidFill>
                <a:cs typeface="DecoType Naskh" pitchFamily="2" charset="-78"/>
              </a:rPr>
              <a:t>وكان </a:t>
            </a:r>
            <a:r>
              <a:rPr lang="ar-SA" sz="2000" dirty="0" smtClean="0">
                <a:solidFill>
                  <a:srgbClr val="008000"/>
                </a:solidFill>
                <a:cs typeface="DecoType Naskh" pitchFamily="2" charset="-78"/>
              </a:rPr>
              <a:t>مفهوم تحديد عصر النهضة الإنسانية، والحركة الأدبية التي بدأت في إيطاليا خلال القرن الرابع عشر</a:t>
            </a:r>
            <a:r>
              <a:rPr lang="ar-SA" sz="2000" dirty="0" smtClean="0">
                <a:solidFill>
                  <a:srgbClr val="008000"/>
                </a:solidFill>
                <a:cs typeface="DecoType Naskh" pitchFamily="2" charset="-78"/>
              </a:rPr>
              <a:t>.</a:t>
            </a:r>
          </a:p>
          <a:p>
            <a:r>
              <a:rPr lang="ar-SA" sz="2000" dirty="0" smtClean="0">
                <a:solidFill>
                  <a:srgbClr val="008000"/>
                </a:solidFill>
                <a:cs typeface="DecoType Naskh" pitchFamily="2" charset="-78"/>
              </a:rPr>
              <a:t> </a:t>
            </a:r>
            <a:r>
              <a:rPr lang="ar-SA" sz="2000" dirty="0" smtClean="0">
                <a:solidFill>
                  <a:srgbClr val="008000"/>
                </a:solidFill>
                <a:cs typeface="DecoType Naskh" pitchFamily="2" charset="-78"/>
              </a:rPr>
              <a:t>وكان </a:t>
            </a:r>
            <a:r>
              <a:rPr lang="ar-SA" sz="2000" dirty="0" err="1" smtClean="0">
                <a:solidFill>
                  <a:srgbClr val="008000"/>
                </a:solidFill>
                <a:cs typeface="DecoType Naskh" pitchFamily="2" charset="-78"/>
              </a:rPr>
              <a:t>الانسانيه</a:t>
            </a:r>
            <a:r>
              <a:rPr lang="ar-SA" sz="2000" dirty="0" smtClean="0">
                <a:solidFill>
                  <a:srgbClr val="008000"/>
                </a:solidFill>
                <a:cs typeface="DecoType Naskh" pitchFamily="2" charset="-78"/>
              </a:rPr>
              <a:t> حركة متميزة لأنها كسرت من تقاليد العصور الوسطى وجود دوافع دينية ورعة لخلق الفن أو الأعمال الأدبية. الكتاب يشعرون بالقلق الإنسانية مع الموضوعات الدنيوية أو العلمانية بدلا من الموضوعات الدينية بدقة. </a:t>
            </a:r>
            <a:r>
              <a:rPr lang="ar-SA" sz="2000" dirty="0" smtClean="0">
                <a:solidFill>
                  <a:srgbClr val="008000"/>
                </a:solidFill>
                <a:cs typeface="DecoType Naskh" pitchFamily="2" charset="-78"/>
              </a:rPr>
              <a:t>وكان هذا التشديد على الدنيوية نتيجة لعرض مزيد من المادية من العالم</a:t>
            </a:r>
            <a:r>
              <a:rPr lang="ar-SA" sz="2000" dirty="0" smtClean="0">
                <a:solidFill>
                  <a:srgbClr val="008000"/>
                </a:solidFill>
                <a:cs typeface="DecoType Naskh" pitchFamily="2" charset="-78"/>
              </a:rPr>
              <a:t>.</a:t>
            </a:r>
          </a:p>
          <a:p>
            <a:r>
              <a:rPr lang="ar-SA" sz="2000" dirty="0" smtClean="0">
                <a:solidFill>
                  <a:srgbClr val="008000"/>
                </a:solidFill>
                <a:cs typeface="DecoType Naskh" pitchFamily="2" charset="-78"/>
              </a:rPr>
              <a:t> </a:t>
            </a:r>
            <a:r>
              <a:rPr lang="ar-SA" sz="2000" dirty="0" smtClean="0">
                <a:solidFill>
                  <a:srgbClr val="008000"/>
                </a:solidFill>
                <a:cs typeface="DecoType Naskh" pitchFamily="2" charset="-78"/>
              </a:rPr>
              <a:t>وخلافا لحقبة القرون الوسطى، وعصر النهضة مع الناس المعنيين المال والتمتع بالحياة وجميع المتع الدنيوية. </a:t>
            </a:r>
            <a:r>
              <a:rPr lang="ar-SA" sz="2000" dirty="0" smtClean="0">
                <a:solidFill>
                  <a:srgbClr val="008000"/>
                </a:solidFill>
                <a:cs typeface="DecoType Naskh" pitchFamily="2" charset="-78"/>
              </a:rPr>
              <a:t>تمجد الكتاب الإنسانية للفرد، ويعتقد أن الرجل كان مقياس كل شيء، وكان </a:t>
            </a:r>
            <a:r>
              <a:rPr lang="ar-SA" sz="2000" dirty="0" err="1" smtClean="0">
                <a:solidFill>
                  <a:srgbClr val="008000"/>
                </a:solidFill>
                <a:cs typeface="DecoType Naskh" pitchFamily="2" charset="-78"/>
              </a:rPr>
              <a:t>امكانات</a:t>
            </a:r>
            <a:r>
              <a:rPr lang="ar-SA" sz="2000" dirty="0" smtClean="0">
                <a:solidFill>
                  <a:srgbClr val="008000"/>
                </a:solidFill>
                <a:cs typeface="DecoType Naskh" pitchFamily="2" charset="-78"/>
              </a:rPr>
              <a:t> غير محدودة</a:t>
            </a:r>
            <a:r>
              <a:rPr lang="ar-SA" sz="2000" dirty="0" smtClean="0">
                <a:solidFill>
                  <a:srgbClr val="008000"/>
                </a:solidFill>
                <a:cs typeface="DecoType Naskh" pitchFamily="2" charset="-78"/>
              </a:rPr>
              <a:t>.</a:t>
            </a:r>
            <a:endParaRPr lang="ar-SA" sz="2000" dirty="0" smtClean="0">
              <a:solidFill>
                <a:srgbClr val="008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fade">
                                      <p:cBhvr>
                                        <p:cTn id="27" dur="20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2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1"/>
            <a:ext cx="6172200" cy="1032114"/>
          </a:xfrm>
        </p:spPr>
        <p:txBody>
          <a:bodyPr>
            <a:normAutofit/>
          </a:bodyPr>
          <a:lstStyle/>
          <a:p>
            <a:r>
              <a:rPr lang="en-US" sz="2000" b="1" dirty="0" smtClean="0">
                <a:solidFill>
                  <a:srgbClr val="0033CC"/>
                </a:solidFill>
              </a:rPr>
              <a:t>CONTEXTS AND CONDITIONS :</a:t>
            </a:r>
            <a:br>
              <a:rPr lang="en-US" sz="2000" b="1" dirty="0" smtClean="0">
                <a:solidFill>
                  <a:srgbClr val="0033CC"/>
                </a:solidFill>
              </a:rPr>
            </a:br>
            <a:r>
              <a:rPr lang="ar-SA" sz="2000" b="1" dirty="0" smtClean="0">
                <a:solidFill>
                  <a:srgbClr val="0033CC"/>
                </a:solidFill>
              </a:rPr>
              <a:t>السياقات والشروط</a:t>
            </a:r>
            <a:endParaRPr lang="en-US" sz="2000" b="1" dirty="0" smtClean="0">
              <a:solidFill>
                <a:srgbClr val="0000FF"/>
              </a:solidFill>
            </a:endParaRPr>
          </a:p>
        </p:txBody>
      </p:sp>
      <p:sp>
        <p:nvSpPr>
          <p:cNvPr id="6" name="TextBox 5"/>
          <p:cNvSpPr txBox="1"/>
          <p:nvPr/>
        </p:nvSpPr>
        <p:spPr>
          <a:xfrm>
            <a:off x="350658" y="1069737"/>
            <a:ext cx="3078342" cy="1708160"/>
          </a:xfrm>
          <a:prstGeom prst="rect">
            <a:avLst/>
          </a:prstGeom>
          <a:noFill/>
        </p:spPr>
        <p:txBody>
          <a:bodyPr wrap="square" rtlCol="1">
            <a:spAutoFit/>
          </a:bodyPr>
          <a:lstStyle/>
          <a:p>
            <a:pPr algn="l" rtl="0"/>
            <a:r>
              <a:rPr lang="en-US" sz="1500" dirty="0" smtClean="0"/>
              <a:t> Humanism had far-reaching effects throughout Italy and Europe. The advent of humanism ended the church dominance of written history. Humanist writers secularized the view of history by writing from a non-religious viewpoint. </a:t>
            </a:r>
            <a:endParaRPr lang="ar-SA" sz="1500" dirty="0"/>
          </a:p>
        </p:txBody>
      </p:sp>
      <p:sp>
        <p:nvSpPr>
          <p:cNvPr id="10" name="TextBox 9"/>
          <p:cNvSpPr txBox="1"/>
          <p:nvPr/>
        </p:nvSpPr>
        <p:spPr>
          <a:xfrm>
            <a:off x="3501008" y="1128396"/>
            <a:ext cx="3024336" cy="1938992"/>
          </a:xfrm>
          <a:prstGeom prst="rect">
            <a:avLst/>
          </a:prstGeom>
          <a:noFill/>
        </p:spPr>
        <p:txBody>
          <a:bodyPr wrap="square" rtlCol="1">
            <a:spAutoFit/>
          </a:bodyPr>
          <a:lstStyle/>
          <a:p>
            <a:r>
              <a:rPr lang="ar-SA" sz="2000" dirty="0" err="1" smtClean="0">
                <a:solidFill>
                  <a:srgbClr val="008000"/>
                </a:solidFill>
                <a:cs typeface="DecoType Naskh" pitchFamily="2" charset="-78"/>
              </a:rPr>
              <a:t>الانسانيه</a:t>
            </a:r>
            <a:r>
              <a:rPr lang="ar-SA" sz="2000" dirty="0" smtClean="0">
                <a:solidFill>
                  <a:srgbClr val="008000"/>
                </a:solidFill>
                <a:cs typeface="DecoType Naskh" pitchFamily="2" charset="-78"/>
              </a:rPr>
              <a:t> كان لها  </a:t>
            </a:r>
            <a:r>
              <a:rPr lang="ar-SA" sz="2000" dirty="0" smtClean="0">
                <a:solidFill>
                  <a:srgbClr val="008000"/>
                </a:solidFill>
                <a:cs typeface="DecoType Naskh" pitchFamily="2" charset="-78"/>
              </a:rPr>
              <a:t>آثار بعيدة المدى في جميع أنحاء ايطاليا وأوروبا. </a:t>
            </a:r>
            <a:r>
              <a:rPr lang="ar-SA" sz="2000" dirty="0" smtClean="0">
                <a:solidFill>
                  <a:srgbClr val="008000"/>
                </a:solidFill>
                <a:cs typeface="DecoType Naskh" pitchFamily="2" charset="-78"/>
              </a:rPr>
              <a:t>وانتهت ظهور الإنسانية هيمنة الكنيسة من التاريخ المكتوب. </a:t>
            </a:r>
            <a:r>
              <a:rPr lang="ar-SA" sz="2000" dirty="0" err="1" smtClean="0">
                <a:solidFill>
                  <a:srgbClr val="008000"/>
                </a:solidFill>
                <a:cs typeface="DecoType Naskh" pitchFamily="2" charset="-78"/>
              </a:rPr>
              <a:t>معلمن</a:t>
            </a:r>
            <a:r>
              <a:rPr lang="ar-SA" sz="2000" dirty="0" smtClean="0">
                <a:solidFill>
                  <a:srgbClr val="008000"/>
                </a:solidFill>
                <a:cs typeface="DecoType Naskh" pitchFamily="2" charset="-78"/>
              </a:rPr>
              <a:t> الكتاب الإنسانية وجهة نظر التاريخ من خلال الكتابة من وجهة نظر غير دينية.</a:t>
            </a:r>
          </a:p>
        </p:txBody>
      </p:sp>
      <p:sp>
        <p:nvSpPr>
          <p:cNvPr id="5" name="TextBox 4"/>
          <p:cNvSpPr txBox="1"/>
          <p:nvPr/>
        </p:nvSpPr>
        <p:spPr>
          <a:xfrm>
            <a:off x="260648" y="3181196"/>
            <a:ext cx="3080460" cy="2631490"/>
          </a:xfrm>
          <a:prstGeom prst="rect">
            <a:avLst/>
          </a:prstGeom>
          <a:noFill/>
        </p:spPr>
        <p:txBody>
          <a:bodyPr wrap="square" rtlCol="1">
            <a:spAutoFit/>
          </a:bodyPr>
          <a:lstStyle/>
          <a:p>
            <a:pPr algn="l" rtl="0" fontAlgn="auto">
              <a:spcAft>
                <a:spcPts val="0"/>
              </a:spcAft>
              <a:defRPr/>
            </a:pPr>
            <a:r>
              <a:rPr lang="en-US" sz="1500" dirty="0" smtClean="0"/>
              <a:t> The Humanists also had a great effect on education. They believed that education stimulated the creative powers of the individual. They supported studying grammar, poetry, and history, as well as mathematics, astronomy, and music. Humanists promoted the concept of the well-rounded, or Renaissance man, who was proficient in both intellectual and physical endeavors. </a:t>
            </a:r>
            <a:endParaRPr lang="ar-SA" sz="1500" dirty="0" smtClean="0">
              <a:latin typeface="Times New Roman" pitchFamily="18" charset="0"/>
              <a:cs typeface="Times New Roman" pitchFamily="18" charset="0"/>
            </a:endParaRPr>
          </a:p>
        </p:txBody>
      </p:sp>
      <p:sp>
        <p:nvSpPr>
          <p:cNvPr id="7" name="TextBox 6"/>
          <p:cNvSpPr txBox="1"/>
          <p:nvPr/>
        </p:nvSpPr>
        <p:spPr>
          <a:xfrm>
            <a:off x="3573016" y="3356581"/>
            <a:ext cx="2970330" cy="2585323"/>
          </a:xfrm>
          <a:prstGeom prst="rect">
            <a:avLst/>
          </a:prstGeom>
          <a:noFill/>
        </p:spPr>
        <p:txBody>
          <a:bodyPr wrap="square" rtlCol="1">
            <a:spAutoFit/>
          </a:bodyPr>
          <a:lstStyle/>
          <a:p>
            <a:r>
              <a:rPr lang="ar-SA" dirty="0" smtClean="0">
                <a:solidFill>
                  <a:srgbClr val="C00000"/>
                </a:solidFill>
                <a:cs typeface="DecoType Naskh" pitchFamily="2" charset="-78"/>
              </a:rPr>
              <a:t>أيضا الإنسانيون كان لهم </a:t>
            </a:r>
            <a:r>
              <a:rPr lang="ar-SA" dirty="0" smtClean="0">
                <a:solidFill>
                  <a:srgbClr val="C00000"/>
                </a:solidFill>
                <a:cs typeface="DecoType Naskh" pitchFamily="2" charset="-78"/>
              </a:rPr>
              <a:t>تأثير كبير على التعليم. </a:t>
            </a:r>
            <a:r>
              <a:rPr lang="ar-SA" dirty="0" smtClean="0">
                <a:solidFill>
                  <a:srgbClr val="C00000"/>
                </a:solidFill>
                <a:cs typeface="DecoType Naskh" pitchFamily="2" charset="-78"/>
              </a:rPr>
              <a:t>وأعربوا عن اعتقادهم بأن التعليم حفز القوى الإبداعية للفرد. وأعربوا عن تأييدهم دراسة قواعد اللغة والشعر والتاريخ، فضلا عن الرياضيات والفلك والموسيقى. روجت </a:t>
            </a:r>
            <a:r>
              <a:rPr lang="ar-SA" dirty="0" err="1" smtClean="0">
                <a:solidFill>
                  <a:srgbClr val="C00000"/>
                </a:solidFill>
                <a:cs typeface="DecoType Naskh" pitchFamily="2" charset="-78"/>
              </a:rPr>
              <a:t>الانسانيون</a:t>
            </a:r>
            <a:r>
              <a:rPr lang="ar-SA" dirty="0" smtClean="0">
                <a:solidFill>
                  <a:srgbClr val="C00000"/>
                </a:solidFill>
                <a:cs typeface="DecoType Naskh" pitchFamily="2" charset="-78"/>
              </a:rPr>
              <a:t> مفهوم تقريب جيدا، أو عصر النهضة الرجل الذي كان بارعا في كل المساعي الفكرية والجسدية.</a:t>
            </a:r>
          </a:p>
          <a:p>
            <a:endParaRPr lang="ar-SA" dirty="0" smtClean="0">
              <a:solidFill>
                <a:srgbClr val="C00000"/>
              </a:solidFill>
              <a:cs typeface="DecoType Naskh" pitchFamily="2" charset="-78"/>
            </a:endParaRPr>
          </a:p>
        </p:txBody>
      </p:sp>
      <p:sp>
        <p:nvSpPr>
          <p:cNvPr id="9" name="TextBox 8"/>
          <p:cNvSpPr txBox="1"/>
          <p:nvPr/>
        </p:nvSpPr>
        <p:spPr>
          <a:xfrm>
            <a:off x="3645024" y="6156176"/>
            <a:ext cx="2970330" cy="2585323"/>
          </a:xfrm>
          <a:prstGeom prst="rect">
            <a:avLst/>
          </a:prstGeom>
          <a:noFill/>
        </p:spPr>
        <p:txBody>
          <a:bodyPr wrap="square" rtlCol="1">
            <a:spAutoFit/>
          </a:bodyPr>
          <a:lstStyle/>
          <a:p>
            <a:r>
              <a:rPr lang="ar-SA" dirty="0" smtClean="0">
                <a:solidFill>
                  <a:srgbClr val="008000"/>
                </a:solidFill>
                <a:cs typeface="DecoType Naskh" pitchFamily="2" charset="-78"/>
              </a:rPr>
              <a:t>سعى الكتاب الإنسانيون إلى فهم الطبيعة البشرية من خلال دراسة الكتاب الكلاسيكيين مثل أفلاطون وأرسطو. </a:t>
            </a:r>
            <a:r>
              <a:rPr lang="ar-SA" dirty="0" smtClean="0">
                <a:solidFill>
                  <a:srgbClr val="008000"/>
                </a:solidFill>
                <a:cs typeface="DecoType Naskh" pitchFamily="2" charset="-78"/>
              </a:rPr>
              <a:t>وأعربوا عن اعتقادهم بأن الكتاب الكلاسيكيين من اليونان </a:t>
            </a:r>
            <a:r>
              <a:rPr lang="ar-SA" dirty="0" smtClean="0">
                <a:solidFill>
                  <a:srgbClr val="008000"/>
                </a:solidFill>
                <a:cs typeface="DecoType Naskh" pitchFamily="2" charset="-78"/>
              </a:rPr>
              <a:t>القديمة </a:t>
            </a:r>
            <a:r>
              <a:rPr lang="ar-SA" dirty="0" smtClean="0">
                <a:solidFill>
                  <a:srgbClr val="008000"/>
                </a:solidFill>
                <a:cs typeface="DecoType Naskh" pitchFamily="2" charset="-78"/>
              </a:rPr>
              <a:t>وروما يمكن </a:t>
            </a:r>
            <a:r>
              <a:rPr lang="ar-SA" dirty="0" err="1" smtClean="0">
                <a:solidFill>
                  <a:srgbClr val="008000"/>
                </a:solidFill>
                <a:cs typeface="DecoType Naskh" pitchFamily="2" charset="-78"/>
              </a:rPr>
              <a:t>ان</a:t>
            </a:r>
            <a:r>
              <a:rPr lang="ar-SA" dirty="0" smtClean="0">
                <a:solidFill>
                  <a:srgbClr val="008000"/>
                </a:solidFill>
                <a:cs typeface="DecoType Naskh" pitchFamily="2" charset="-78"/>
              </a:rPr>
              <a:t> تعلم أفكار مهمة عن الحياة والحب والجمال. </a:t>
            </a:r>
            <a:r>
              <a:rPr lang="ar-SA" dirty="0" smtClean="0">
                <a:solidFill>
                  <a:srgbClr val="008000"/>
                </a:solidFill>
                <a:cs typeface="DecoType Naskh" pitchFamily="2" charset="-78"/>
              </a:rPr>
              <a:t>وكان مركز إحياء الاهتمام في النماذج الكلاسيكية من اليونان وروما في المقام الأول بين المثقفين من الدول المدينة الايطالية والتي تركز على الأدب والكتابة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
        <p:nvSpPr>
          <p:cNvPr id="11" name="TextBox 10"/>
          <p:cNvSpPr txBox="1"/>
          <p:nvPr/>
        </p:nvSpPr>
        <p:spPr>
          <a:xfrm>
            <a:off x="188640" y="6012160"/>
            <a:ext cx="3312368" cy="2862322"/>
          </a:xfrm>
          <a:prstGeom prst="rect">
            <a:avLst/>
          </a:prstGeom>
          <a:noFill/>
        </p:spPr>
        <p:txBody>
          <a:bodyPr wrap="square" rtlCol="1">
            <a:spAutoFit/>
          </a:bodyPr>
          <a:lstStyle/>
          <a:p>
            <a:pPr algn="just" rtl="0" fontAlgn="auto">
              <a:spcAft>
                <a:spcPts val="0"/>
              </a:spcAft>
              <a:buClr>
                <a:schemeClr val="accent3"/>
              </a:buClr>
              <a:defRPr/>
            </a:pPr>
            <a:r>
              <a:rPr lang="en-US" sz="1500" dirty="0" smtClean="0"/>
              <a:t> Humanist writers sought to understand human nature through a study of classical writers such as Plato and Aristotle. They believed that the classical writers of Ancient Greece and Rome could teach important ideas about life, love, and beauty. The revival of interest in the classical models of Greece and Rome was centered primarily among the educated people of the Italian city-states and focused on literature and writing. </a:t>
            </a:r>
            <a:endParaRPr lang="en-US" sz="15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5" grpId="0" build="p"/>
      <p:bldP spid="7" grpId="0" build="p"/>
      <p:bldP spid="9" grpId="0" build="p"/>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395536"/>
            <a:ext cx="3021221" cy="1384995"/>
          </a:xfrm>
          <a:prstGeom prst="rect">
            <a:avLst/>
          </a:prstGeom>
          <a:noFill/>
        </p:spPr>
        <p:txBody>
          <a:bodyPr wrap="square" rtlCol="1">
            <a:spAutoFit/>
          </a:bodyPr>
          <a:lstStyle/>
          <a:p>
            <a:pPr algn="l" rtl="0" fontAlgn="auto">
              <a:spcAft>
                <a:spcPts val="0"/>
              </a:spcAft>
              <a:buClr>
                <a:schemeClr val="accent3"/>
              </a:buClr>
              <a:defRPr/>
            </a:pPr>
            <a:r>
              <a:rPr lang="en-US" sz="1400" dirty="0" smtClean="0"/>
              <a:t> During the Middle Ages in Western Europe, Latin was the language of the Church and the educated people. The Humanist writers began to use the </a:t>
            </a:r>
            <a:r>
              <a:rPr lang="en-US" sz="1400" i="1" dirty="0" smtClean="0"/>
              <a:t>vernacular</a:t>
            </a:r>
            <a:r>
              <a:rPr lang="en-US" sz="1400" dirty="0" smtClean="0"/>
              <a:t>, the national languages of a country, in addition to Latin. </a:t>
            </a:r>
            <a:endParaRPr lang="en-US" sz="1400" dirty="0" smtClean="0">
              <a:latin typeface="Times New Roman" pitchFamily="18" charset="0"/>
              <a:cs typeface="Times New Roman" pitchFamily="18" charset="0"/>
            </a:endParaRPr>
          </a:p>
        </p:txBody>
      </p:sp>
      <p:sp>
        <p:nvSpPr>
          <p:cNvPr id="7" name="TextBox 6"/>
          <p:cNvSpPr txBox="1"/>
          <p:nvPr/>
        </p:nvSpPr>
        <p:spPr>
          <a:xfrm>
            <a:off x="332656" y="2405945"/>
            <a:ext cx="3080460" cy="5478423"/>
          </a:xfrm>
          <a:prstGeom prst="rect">
            <a:avLst/>
          </a:prstGeom>
          <a:noFill/>
        </p:spPr>
        <p:txBody>
          <a:bodyPr wrap="square" rtlCol="1">
            <a:spAutoFit/>
          </a:bodyPr>
          <a:lstStyle/>
          <a:p>
            <a:pPr algn="l"/>
            <a:r>
              <a:rPr lang="en-US" sz="1400" dirty="0" smtClean="0"/>
              <a:t>Some important Italian Humanists are: </a:t>
            </a:r>
          </a:p>
          <a:p>
            <a:pPr algn="l"/>
            <a:endParaRPr lang="en-US" sz="1400" dirty="0" smtClean="0"/>
          </a:p>
          <a:p>
            <a:pPr algn="l"/>
            <a:r>
              <a:rPr lang="en-US" sz="1400" b="1" dirty="0" smtClean="0"/>
              <a:t>1 - Giovanni Pico </a:t>
            </a:r>
            <a:r>
              <a:rPr lang="en-US" sz="1400" b="1" dirty="0" err="1" smtClean="0"/>
              <a:t>della</a:t>
            </a:r>
            <a:r>
              <a:rPr lang="en-US" sz="1400" b="1" dirty="0" smtClean="0"/>
              <a:t> </a:t>
            </a:r>
            <a:r>
              <a:rPr lang="en-US" sz="1400" b="1" dirty="0" err="1" smtClean="0"/>
              <a:t>Mirandola</a:t>
            </a:r>
            <a:r>
              <a:rPr lang="en-US" sz="1400" dirty="0" smtClean="0"/>
              <a:t> (1463-1494) was an Italian who lived in Florence and who expressed in his writings the belief that there were no limits to what man could accomplish.</a:t>
            </a:r>
          </a:p>
          <a:p>
            <a:pPr algn="l"/>
            <a:r>
              <a:rPr lang="en-US" sz="1400" b="1" dirty="0" smtClean="0"/>
              <a:t>2 - Francesco </a:t>
            </a:r>
            <a:r>
              <a:rPr lang="en-US" sz="1400" b="1" dirty="0" err="1" smtClean="0"/>
              <a:t>Petrarca</a:t>
            </a:r>
            <a:r>
              <a:rPr lang="en-US" sz="1400" b="1" dirty="0" smtClean="0"/>
              <a:t>,</a:t>
            </a:r>
            <a:r>
              <a:rPr lang="en-US" sz="1400" dirty="0" smtClean="0"/>
              <a:t> known as Petrarch (1304-1374) was the Father of Humanism, a Florentine who spent his youth in Tuscany and lived in Milan and Venice. He was a collector of old manuscripts and through his efforts the speeches of Cicero and the poems of Homer and Virgil became known to Western Europe. Petrarch's works also led to the rise of people known as </a:t>
            </a:r>
            <a:r>
              <a:rPr lang="en-US" sz="1400" i="1" dirty="0" smtClean="0"/>
              <a:t>Civic Humanists</a:t>
            </a:r>
            <a:r>
              <a:rPr lang="en-US" sz="1400" dirty="0" smtClean="0"/>
              <a:t>, or those individuals who were civic-minded and looked to the governments of the ancient worlds for inspiration. Petrarch also wrote sonnets in Italian. Many of these sonnets expressed his love for the beautiful Laura. His sonnets greatly influenced other writers of the time.</a:t>
            </a:r>
            <a:endParaRPr lang="en-US" sz="1400" dirty="0"/>
          </a:p>
        </p:txBody>
      </p:sp>
      <p:sp>
        <p:nvSpPr>
          <p:cNvPr id="9" name="TextBox 8"/>
          <p:cNvSpPr txBox="1"/>
          <p:nvPr/>
        </p:nvSpPr>
        <p:spPr>
          <a:xfrm>
            <a:off x="3501008" y="2267744"/>
            <a:ext cx="2970330" cy="5632311"/>
          </a:xfrm>
          <a:prstGeom prst="rect">
            <a:avLst/>
          </a:prstGeom>
          <a:noFill/>
        </p:spPr>
        <p:txBody>
          <a:bodyPr wrap="square" rtlCol="1">
            <a:spAutoFit/>
          </a:bodyPr>
          <a:lstStyle/>
          <a:p>
            <a:r>
              <a:rPr lang="ar-SA" dirty="0" smtClean="0">
                <a:solidFill>
                  <a:srgbClr val="C00000"/>
                </a:solidFill>
                <a:cs typeface="DecoType Naskh" pitchFamily="2" charset="-78"/>
              </a:rPr>
              <a:t>بعض </a:t>
            </a:r>
            <a:r>
              <a:rPr lang="ar-SA" dirty="0" err="1" smtClean="0">
                <a:solidFill>
                  <a:srgbClr val="C00000"/>
                </a:solidFill>
                <a:cs typeface="DecoType Naskh" pitchFamily="2" charset="-78"/>
              </a:rPr>
              <a:t>الانسانيون</a:t>
            </a:r>
            <a:r>
              <a:rPr lang="ar-SA" dirty="0" smtClean="0">
                <a:solidFill>
                  <a:srgbClr val="C00000"/>
                </a:solidFill>
                <a:cs typeface="DecoType Naskh" pitchFamily="2" charset="-78"/>
              </a:rPr>
              <a:t> الإيطالية الهامة هي :</a:t>
            </a:r>
            <a:br>
              <a:rPr lang="ar-SA" dirty="0" smtClean="0">
                <a:solidFill>
                  <a:srgbClr val="C00000"/>
                </a:solidFill>
                <a:cs typeface="DecoType Naskh" pitchFamily="2" charset="-78"/>
              </a:rPr>
            </a:br>
            <a:r>
              <a:rPr lang="ar-SA" dirty="0" smtClean="0">
                <a:solidFill>
                  <a:srgbClr val="C00000"/>
                </a:solidFill>
                <a:cs typeface="DecoType Naskh" pitchFamily="2" charset="-78"/>
              </a:rPr>
              <a:t/>
            </a:r>
            <a:br>
              <a:rPr lang="ar-SA" dirty="0" smtClean="0">
                <a:solidFill>
                  <a:srgbClr val="C00000"/>
                </a:solidFill>
                <a:cs typeface="DecoType Naskh" pitchFamily="2" charset="-78"/>
              </a:rPr>
            </a:br>
            <a:r>
              <a:rPr lang="ar-SA" dirty="0" smtClean="0">
                <a:solidFill>
                  <a:srgbClr val="C00000"/>
                </a:solidFill>
                <a:cs typeface="DecoType Naskh" pitchFamily="2" charset="-78"/>
              </a:rPr>
              <a:t>1 </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جيوفاني</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بيكو</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ديلا</a:t>
            </a:r>
            <a:r>
              <a:rPr lang="ar-SA" dirty="0" smtClean="0">
                <a:solidFill>
                  <a:srgbClr val="C00000"/>
                </a:solidFill>
                <a:cs typeface="DecoType Naskh" pitchFamily="2" charset="-78"/>
              </a:rPr>
              <a:t> </a:t>
            </a:r>
            <a:r>
              <a:rPr lang="en-US" dirty="0" err="1" smtClean="0">
                <a:solidFill>
                  <a:srgbClr val="C00000"/>
                </a:solidFill>
                <a:cs typeface="DecoType Naskh" pitchFamily="2" charset="-78"/>
              </a:rPr>
              <a:t>Mirandola</a:t>
            </a:r>
            <a:r>
              <a:rPr lang="en-US" dirty="0" smtClean="0">
                <a:solidFill>
                  <a:srgbClr val="C00000"/>
                </a:solidFill>
                <a:cs typeface="DecoType Naskh" pitchFamily="2" charset="-78"/>
              </a:rPr>
              <a:t> (1463-1494) </a:t>
            </a:r>
            <a:r>
              <a:rPr lang="ar-SA" dirty="0" smtClean="0">
                <a:solidFill>
                  <a:srgbClr val="C00000"/>
                </a:solidFill>
                <a:cs typeface="DecoType Naskh" pitchFamily="2" charset="-78"/>
              </a:rPr>
              <a:t>كان الايطالي الذي عاش في فلورنسا والذي أعرب عنه في كتاباته عن اعتقاده أنه لا توجد حدود لما يمكن للرجل إنجاز.</a:t>
            </a:r>
            <a:br>
              <a:rPr lang="ar-SA" dirty="0" smtClean="0">
                <a:solidFill>
                  <a:srgbClr val="C00000"/>
                </a:solidFill>
                <a:cs typeface="DecoType Naskh" pitchFamily="2" charset="-78"/>
              </a:rPr>
            </a:br>
            <a:r>
              <a:rPr lang="ar-SA" dirty="0" smtClean="0">
                <a:solidFill>
                  <a:srgbClr val="C00000"/>
                </a:solidFill>
                <a:cs typeface="DecoType Naskh" pitchFamily="2" charset="-78"/>
              </a:rPr>
              <a:t>2 </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فرانشيسكو</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بتراركا</a:t>
            </a:r>
            <a:r>
              <a:rPr lang="ar-SA" dirty="0" smtClean="0">
                <a:solidFill>
                  <a:srgbClr val="C00000"/>
                </a:solidFill>
                <a:cs typeface="DecoType Naskh" pitchFamily="2" charset="-78"/>
              </a:rPr>
              <a:t>، والمعروفة باسم </a:t>
            </a:r>
            <a:r>
              <a:rPr lang="ar-SA" dirty="0" err="1" smtClean="0">
                <a:solidFill>
                  <a:srgbClr val="C00000"/>
                </a:solidFill>
                <a:cs typeface="DecoType Naskh" pitchFamily="2" charset="-78"/>
              </a:rPr>
              <a:t>بترارك</a:t>
            </a:r>
            <a:r>
              <a:rPr lang="ar-SA" dirty="0" smtClean="0">
                <a:solidFill>
                  <a:srgbClr val="C00000"/>
                </a:solidFill>
                <a:cs typeface="DecoType Naskh" pitchFamily="2" charset="-78"/>
              </a:rPr>
              <a:t> (1304-1374) كان والد </a:t>
            </a:r>
            <a:r>
              <a:rPr lang="ar-SA" dirty="0" err="1" smtClean="0">
                <a:solidFill>
                  <a:srgbClr val="C00000"/>
                </a:solidFill>
                <a:cs typeface="DecoType Naskh" pitchFamily="2" charset="-78"/>
              </a:rPr>
              <a:t>الانسانيه</a:t>
            </a:r>
            <a:r>
              <a:rPr lang="ar-SA" dirty="0" smtClean="0">
                <a:solidFill>
                  <a:srgbClr val="C00000"/>
                </a:solidFill>
                <a:cs typeface="DecoType Naskh" pitchFamily="2" charset="-78"/>
              </a:rPr>
              <a:t>، </a:t>
            </a:r>
            <a:r>
              <a:rPr lang="ar-SA" dirty="0" err="1" smtClean="0">
                <a:solidFill>
                  <a:srgbClr val="C00000"/>
                </a:solidFill>
                <a:cs typeface="DecoType Naskh" pitchFamily="2" charset="-78"/>
              </a:rPr>
              <a:t>فلورنسي</a:t>
            </a:r>
            <a:r>
              <a:rPr lang="ar-SA" dirty="0" smtClean="0">
                <a:solidFill>
                  <a:srgbClr val="C00000"/>
                </a:solidFill>
                <a:cs typeface="DecoType Naskh" pitchFamily="2" charset="-78"/>
              </a:rPr>
              <a:t> الذي أمضى شبابه في </a:t>
            </a:r>
            <a:r>
              <a:rPr lang="ar-SA" dirty="0" err="1" smtClean="0">
                <a:solidFill>
                  <a:srgbClr val="C00000"/>
                </a:solidFill>
                <a:cs typeface="DecoType Naskh" pitchFamily="2" charset="-78"/>
              </a:rPr>
              <a:t>توسكانا</a:t>
            </a:r>
            <a:r>
              <a:rPr lang="ar-SA" dirty="0" smtClean="0">
                <a:solidFill>
                  <a:srgbClr val="C00000"/>
                </a:solidFill>
                <a:cs typeface="DecoType Naskh" pitchFamily="2" charset="-78"/>
              </a:rPr>
              <a:t>، وعاش في ميلانو والبندقية. وكان من هواة جمع المخطوطات القديمة من خلال جهوده وخطب </a:t>
            </a:r>
            <a:r>
              <a:rPr lang="ar-SA" dirty="0" err="1" smtClean="0">
                <a:solidFill>
                  <a:srgbClr val="C00000"/>
                </a:solidFill>
                <a:cs typeface="DecoType Naskh" pitchFamily="2" charset="-78"/>
              </a:rPr>
              <a:t>شيشرون</a:t>
            </a:r>
            <a:r>
              <a:rPr lang="ar-SA" dirty="0" smtClean="0">
                <a:solidFill>
                  <a:srgbClr val="C00000"/>
                </a:solidFill>
                <a:cs typeface="DecoType Naskh" pitchFamily="2" charset="-78"/>
              </a:rPr>
              <a:t> وقصائد هوميروس </a:t>
            </a:r>
            <a:r>
              <a:rPr lang="ar-SA" dirty="0" err="1" smtClean="0">
                <a:solidFill>
                  <a:srgbClr val="C00000"/>
                </a:solidFill>
                <a:cs typeface="DecoType Naskh" pitchFamily="2" charset="-78"/>
              </a:rPr>
              <a:t>وفيرجيل</a:t>
            </a:r>
            <a:r>
              <a:rPr lang="ar-SA" dirty="0" smtClean="0">
                <a:solidFill>
                  <a:srgbClr val="C00000"/>
                </a:solidFill>
                <a:cs typeface="DecoType Naskh" pitchFamily="2" charset="-78"/>
              </a:rPr>
              <a:t> أصبح معروفا إلى أوروبا الغربية. كما أدت أعمال </a:t>
            </a:r>
            <a:r>
              <a:rPr lang="ar-SA" dirty="0" err="1" smtClean="0">
                <a:solidFill>
                  <a:srgbClr val="C00000"/>
                </a:solidFill>
                <a:cs typeface="DecoType Naskh" pitchFamily="2" charset="-78"/>
              </a:rPr>
              <a:t>بترارك</a:t>
            </a:r>
            <a:r>
              <a:rPr lang="ar-SA" dirty="0" smtClean="0">
                <a:solidFill>
                  <a:srgbClr val="C00000"/>
                </a:solidFill>
                <a:cs typeface="DecoType Naskh" pitchFamily="2" charset="-78"/>
              </a:rPr>
              <a:t> إلى الارتفاع من الناس يعرف </a:t>
            </a:r>
            <a:r>
              <a:rPr lang="ar-SA" dirty="0" err="1" smtClean="0">
                <a:solidFill>
                  <a:srgbClr val="C00000"/>
                </a:solidFill>
                <a:cs typeface="DecoType Naskh" pitchFamily="2" charset="-78"/>
              </a:rPr>
              <a:t>الانسانيون</a:t>
            </a:r>
            <a:r>
              <a:rPr lang="ar-SA" dirty="0" smtClean="0">
                <a:solidFill>
                  <a:srgbClr val="C00000"/>
                </a:solidFill>
                <a:cs typeface="DecoType Naskh" pitchFamily="2" charset="-78"/>
              </a:rPr>
              <a:t> المدنية، أو أولئك الأفراد الذين كانوا المدنية في التفكير وتطلعت إلى حكومات العالم القديم للإلهام. </a:t>
            </a:r>
            <a:r>
              <a:rPr lang="ar-SA" dirty="0" err="1" smtClean="0">
                <a:solidFill>
                  <a:srgbClr val="C00000"/>
                </a:solidFill>
                <a:cs typeface="DecoType Naskh" pitchFamily="2" charset="-78"/>
              </a:rPr>
              <a:t>بترارك</a:t>
            </a:r>
            <a:r>
              <a:rPr lang="ar-SA" dirty="0" smtClean="0">
                <a:solidFill>
                  <a:srgbClr val="C00000"/>
                </a:solidFill>
                <a:cs typeface="DecoType Naskh" pitchFamily="2" charset="-78"/>
              </a:rPr>
              <a:t> كتب أيضا </a:t>
            </a:r>
            <a:r>
              <a:rPr lang="ar-SA" dirty="0" err="1" smtClean="0">
                <a:solidFill>
                  <a:srgbClr val="C00000"/>
                </a:solidFill>
                <a:cs typeface="DecoType Naskh" pitchFamily="2" charset="-78"/>
              </a:rPr>
              <a:t>السوناتات</a:t>
            </a:r>
            <a:r>
              <a:rPr lang="ar-SA" dirty="0" smtClean="0">
                <a:solidFill>
                  <a:srgbClr val="C00000"/>
                </a:solidFill>
                <a:cs typeface="DecoType Naskh" pitchFamily="2" charset="-78"/>
              </a:rPr>
              <a:t> في الايطالية. وأعرب العديد من هذه </a:t>
            </a:r>
            <a:r>
              <a:rPr lang="ar-SA" dirty="0" err="1" smtClean="0">
                <a:solidFill>
                  <a:srgbClr val="C00000"/>
                </a:solidFill>
                <a:cs typeface="DecoType Naskh" pitchFamily="2" charset="-78"/>
              </a:rPr>
              <a:t>السوناتات</a:t>
            </a:r>
            <a:r>
              <a:rPr lang="ar-SA" dirty="0" smtClean="0">
                <a:solidFill>
                  <a:srgbClr val="C00000"/>
                </a:solidFill>
                <a:cs typeface="DecoType Naskh" pitchFamily="2" charset="-78"/>
              </a:rPr>
              <a:t> حبه لورا جميلة. </a:t>
            </a:r>
            <a:r>
              <a:rPr lang="ar-SA" dirty="0" err="1" smtClean="0">
                <a:solidFill>
                  <a:srgbClr val="C00000"/>
                </a:solidFill>
                <a:cs typeface="DecoType Naskh" pitchFamily="2" charset="-78"/>
              </a:rPr>
              <a:t>السوناتات</a:t>
            </a:r>
            <a:r>
              <a:rPr lang="ar-SA" dirty="0" smtClean="0">
                <a:solidFill>
                  <a:srgbClr val="C00000"/>
                </a:solidFill>
                <a:cs typeface="DecoType Naskh" pitchFamily="2" charset="-78"/>
              </a:rPr>
              <a:t> له تأثير كبير على غيره من الكتاب في ذلك الوقت.</a:t>
            </a:r>
          </a:p>
        </p:txBody>
      </p:sp>
      <p:sp>
        <p:nvSpPr>
          <p:cNvPr id="10" name="TextBox 9"/>
          <p:cNvSpPr txBox="1"/>
          <p:nvPr/>
        </p:nvSpPr>
        <p:spPr>
          <a:xfrm>
            <a:off x="3356992" y="395536"/>
            <a:ext cx="3132348" cy="1200329"/>
          </a:xfrm>
          <a:prstGeom prst="rect">
            <a:avLst/>
          </a:prstGeom>
          <a:noFill/>
        </p:spPr>
        <p:txBody>
          <a:bodyPr wrap="square" rtlCol="1">
            <a:spAutoFit/>
          </a:bodyPr>
          <a:lstStyle/>
          <a:p>
            <a:r>
              <a:rPr lang="ar-SA" dirty="0" smtClean="0">
                <a:solidFill>
                  <a:srgbClr val="008000"/>
                </a:solidFill>
                <a:cs typeface="DecoType Naskh" pitchFamily="2" charset="-78"/>
              </a:rPr>
              <a:t>خلال </a:t>
            </a:r>
            <a:r>
              <a:rPr lang="ar-SA" dirty="0" smtClean="0">
                <a:solidFill>
                  <a:srgbClr val="008000"/>
                </a:solidFill>
                <a:cs typeface="DecoType Naskh" pitchFamily="2" charset="-78"/>
              </a:rPr>
              <a:t>العصور الوسطى في أوروبا الغربية ، كانت اللاتينية لغة الكنيسة والمثقفين. الكتاب </a:t>
            </a:r>
            <a:r>
              <a:rPr lang="ar-SA" dirty="0" smtClean="0">
                <a:solidFill>
                  <a:srgbClr val="008000"/>
                </a:solidFill>
                <a:cs typeface="DecoType Naskh" pitchFamily="2" charset="-78"/>
              </a:rPr>
              <a:t>الإنسانيون </a:t>
            </a:r>
            <a:r>
              <a:rPr lang="ar-SA" dirty="0" err="1" smtClean="0">
                <a:solidFill>
                  <a:srgbClr val="008000"/>
                </a:solidFill>
                <a:cs typeface="DecoType Naskh" pitchFamily="2" charset="-78"/>
              </a:rPr>
              <a:t>بدأو</a:t>
            </a:r>
            <a:r>
              <a:rPr lang="ar-SA" dirty="0" smtClean="0">
                <a:solidFill>
                  <a:srgbClr val="008000"/>
                </a:solidFill>
                <a:cs typeface="DecoType Naskh" pitchFamily="2" charset="-78"/>
              </a:rPr>
              <a:t> </a:t>
            </a:r>
            <a:r>
              <a:rPr lang="ar-SA" dirty="0" smtClean="0">
                <a:solidFill>
                  <a:srgbClr val="008000"/>
                </a:solidFill>
                <a:cs typeface="DecoType Naskh" pitchFamily="2" charset="-78"/>
              </a:rPr>
              <a:t>في استخدام العامية، واللغات الوطنية للبلد، بالإضافة إلى اللاتينية</a:t>
            </a:r>
            <a:r>
              <a:rPr lang="ar-SA" dirty="0" smtClean="0">
                <a:solidFill>
                  <a:srgbClr val="008000"/>
                </a:solidFill>
                <a:cs typeface="DecoType Naskh" pitchFamily="2" charset="-78"/>
              </a:rPr>
              <a:t>.</a:t>
            </a:r>
            <a:endParaRPr lang="ar-SA" dirty="0" smtClean="0">
              <a:solidFill>
                <a:srgbClr val="008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20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20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2656" y="539552"/>
            <a:ext cx="3078342" cy="7232749"/>
          </a:xfrm>
          <a:prstGeom prst="rect">
            <a:avLst/>
          </a:prstGeom>
          <a:noFill/>
        </p:spPr>
        <p:txBody>
          <a:bodyPr wrap="square" rtlCol="1">
            <a:spAutoFit/>
          </a:bodyPr>
          <a:lstStyle/>
          <a:p>
            <a:pPr algn="l"/>
            <a:r>
              <a:rPr lang="en-US" sz="1600" b="1" dirty="0" smtClean="0"/>
              <a:t>3 - Leonardo </a:t>
            </a:r>
            <a:r>
              <a:rPr lang="en-US" sz="1600" b="1" dirty="0" err="1" smtClean="0"/>
              <a:t>Bruni</a:t>
            </a:r>
            <a:r>
              <a:rPr lang="en-US" sz="1600" b="1" dirty="0" smtClean="0"/>
              <a:t> </a:t>
            </a:r>
            <a:r>
              <a:rPr lang="en-US" sz="1600" dirty="0" smtClean="0"/>
              <a:t>(1369-1444), who wrote a biography of Cicero, encouraged people to become active in the political as well as the cultural life of their cities. He was a historian who today is most famous for </a:t>
            </a:r>
            <a:r>
              <a:rPr lang="en-US" sz="1600" i="1" dirty="0" smtClean="0"/>
              <a:t>The History of the Florentine Peoples</a:t>
            </a:r>
            <a:r>
              <a:rPr lang="en-US" sz="1600" dirty="0" smtClean="0"/>
              <a:t>, a 12-volume work. He was also the Chancellor of Florence from 1427 until 1444.</a:t>
            </a:r>
          </a:p>
          <a:p>
            <a:pPr lvl="0" algn="l"/>
            <a:r>
              <a:rPr lang="en-US" sz="1600" b="1" dirty="0" smtClean="0"/>
              <a:t>Giovanni Boccaccio</a:t>
            </a:r>
            <a:r>
              <a:rPr lang="en-US" sz="1600" dirty="0" smtClean="0"/>
              <a:t> (1313-1375) wrote </a:t>
            </a:r>
            <a:r>
              <a:rPr lang="en-US" sz="1600" i="1" dirty="0" smtClean="0"/>
              <a:t>The </a:t>
            </a:r>
            <a:r>
              <a:rPr lang="en-US" sz="1600" i="1" dirty="0" err="1" smtClean="0"/>
              <a:t>Decameron</a:t>
            </a:r>
            <a:r>
              <a:rPr lang="en-US" sz="1600" dirty="0" smtClean="0"/>
              <a:t>. These hundred short stories were related by a group of young men and women who fled to a villa outside Florence to escape the Black Death. Boccaccio's work is considered to be the best prose of the Renaissance.</a:t>
            </a:r>
          </a:p>
          <a:p>
            <a:pPr lvl="0" algn="l"/>
            <a:r>
              <a:rPr lang="en-US" sz="1600" b="1" dirty="0" err="1" smtClean="0"/>
              <a:t>Baldassare</a:t>
            </a:r>
            <a:r>
              <a:rPr lang="en-US" sz="1600" b="1" dirty="0" smtClean="0"/>
              <a:t> Castiglione</a:t>
            </a:r>
            <a:r>
              <a:rPr lang="en-US" sz="1600" dirty="0" smtClean="0"/>
              <a:t> (1478-1529) wrote one of the most widely read books, </a:t>
            </a:r>
            <a:r>
              <a:rPr lang="en-US" sz="1600" i="1" dirty="0" smtClean="0"/>
              <a:t>The Courtier</a:t>
            </a:r>
            <a:r>
              <a:rPr lang="en-US" sz="1600" dirty="0" smtClean="0"/>
              <a:t>, which set forth the criteria on how to be the ideal Renaissance man. Castiglione's ideal courtier was a well-educated, mannered aristocrat who was a master in many fields from poetry to music to sports.</a:t>
            </a:r>
            <a:endParaRPr lang="en-US" sz="1600" dirty="0" smtClean="0"/>
          </a:p>
        </p:txBody>
      </p:sp>
      <p:sp>
        <p:nvSpPr>
          <p:cNvPr id="10" name="TextBox 9"/>
          <p:cNvSpPr txBox="1"/>
          <p:nvPr/>
        </p:nvSpPr>
        <p:spPr>
          <a:xfrm>
            <a:off x="3501008" y="611560"/>
            <a:ext cx="3024336" cy="7171194"/>
          </a:xfrm>
          <a:prstGeom prst="rect">
            <a:avLst/>
          </a:prstGeom>
          <a:noFill/>
        </p:spPr>
        <p:txBody>
          <a:bodyPr wrap="square" rtlCol="1">
            <a:spAutoFit/>
          </a:bodyPr>
          <a:lstStyle/>
          <a:p>
            <a:r>
              <a:rPr lang="ar-SA" sz="2000" dirty="0" smtClean="0">
                <a:solidFill>
                  <a:srgbClr val="008000"/>
                </a:solidFill>
                <a:cs typeface="DecoType Naskh" pitchFamily="2" charset="-78"/>
              </a:rPr>
              <a:t>3- شجع </a:t>
            </a:r>
            <a:r>
              <a:rPr lang="ar-SA" sz="2000" dirty="0" smtClean="0">
                <a:solidFill>
                  <a:srgbClr val="008000"/>
                </a:solidFill>
                <a:cs typeface="DecoType Naskh" pitchFamily="2" charset="-78"/>
              </a:rPr>
              <a:t>ل</a:t>
            </a:r>
            <a:r>
              <a:rPr lang="ar-SA" sz="2000" b="1" dirty="0" smtClean="0">
                <a:solidFill>
                  <a:srgbClr val="008000"/>
                </a:solidFill>
                <a:cs typeface="DecoType Naskh" pitchFamily="2" charset="-78"/>
              </a:rPr>
              <a:t>يوناردو بروني </a:t>
            </a:r>
            <a:r>
              <a:rPr lang="ar-SA" sz="2000" dirty="0" smtClean="0">
                <a:solidFill>
                  <a:srgbClr val="008000"/>
                </a:solidFill>
                <a:cs typeface="DecoType Naskh" pitchFamily="2" charset="-78"/>
              </a:rPr>
              <a:t>(1369-1444)، الذي كتب سيرة </a:t>
            </a:r>
            <a:r>
              <a:rPr lang="ar-SA" sz="2000" dirty="0" err="1" smtClean="0">
                <a:solidFill>
                  <a:srgbClr val="008000"/>
                </a:solidFill>
                <a:cs typeface="DecoType Naskh" pitchFamily="2" charset="-78"/>
              </a:rPr>
              <a:t>شيشرون</a:t>
            </a:r>
            <a:r>
              <a:rPr lang="ar-SA" sz="2000" dirty="0" smtClean="0">
                <a:solidFill>
                  <a:srgbClr val="008000"/>
                </a:solidFill>
                <a:cs typeface="DecoType Naskh" pitchFamily="2" charset="-78"/>
              </a:rPr>
              <a:t>، والناس لتصبح نشطة في المجال السياسي وكذلك الحياة الثقافية </a:t>
            </a:r>
            <a:r>
              <a:rPr lang="ar-SA" sz="2000" dirty="0" err="1" smtClean="0">
                <a:solidFill>
                  <a:srgbClr val="008000"/>
                </a:solidFill>
                <a:cs typeface="DecoType Naskh" pitchFamily="2" charset="-78"/>
              </a:rPr>
              <a:t>للمدنهم</a:t>
            </a:r>
            <a:r>
              <a:rPr lang="ar-SA" sz="2000" dirty="0" smtClean="0">
                <a:solidFill>
                  <a:srgbClr val="008000"/>
                </a:solidFill>
                <a:cs typeface="DecoType Naskh" pitchFamily="2" charset="-78"/>
              </a:rPr>
              <a:t> -- 3. وكان مؤرخ منظمة الصحة العالمية اليوم هو الأكثر شهرة لتاريخ الشعوب فلورنسا، عمل 12 - حجم. كما كان المستشار فلورنسا من 1427 حتى 1444.</a:t>
            </a:r>
            <a:br>
              <a:rPr lang="ar-SA" sz="2000" dirty="0" smtClean="0">
                <a:solidFill>
                  <a:srgbClr val="008000"/>
                </a:solidFill>
                <a:cs typeface="DecoType Naskh" pitchFamily="2" charset="-78"/>
              </a:rPr>
            </a:br>
            <a:r>
              <a:rPr lang="ar-SA" sz="2000" dirty="0" smtClean="0">
                <a:solidFill>
                  <a:srgbClr val="008000"/>
                </a:solidFill>
                <a:cs typeface="DecoType Naskh" pitchFamily="2" charset="-78"/>
              </a:rPr>
              <a:t>كتب </a:t>
            </a:r>
            <a:r>
              <a:rPr lang="ar-SA" sz="2000" b="1" dirty="0" err="1" smtClean="0">
                <a:solidFill>
                  <a:srgbClr val="008000"/>
                </a:solidFill>
                <a:cs typeface="DecoType Naskh" pitchFamily="2" charset="-78"/>
              </a:rPr>
              <a:t>جيوفاني</a:t>
            </a:r>
            <a:r>
              <a:rPr lang="ar-SA" sz="2000" b="1" dirty="0" smtClean="0">
                <a:solidFill>
                  <a:srgbClr val="008000"/>
                </a:solidFill>
                <a:cs typeface="DecoType Naskh" pitchFamily="2" charset="-78"/>
              </a:rPr>
              <a:t> </a:t>
            </a:r>
            <a:r>
              <a:rPr lang="ar-SA" sz="2000" b="1" dirty="0" err="1" smtClean="0">
                <a:solidFill>
                  <a:srgbClr val="008000"/>
                </a:solidFill>
                <a:cs typeface="DecoType Naskh" pitchFamily="2" charset="-78"/>
              </a:rPr>
              <a:t>بوكاتشيو</a:t>
            </a:r>
            <a:r>
              <a:rPr lang="ar-SA" sz="2000" b="1" dirty="0" smtClean="0">
                <a:solidFill>
                  <a:srgbClr val="008000"/>
                </a:solidFill>
                <a:cs typeface="DecoType Naskh" pitchFamily="2" charset="-78"/>
              </a:rPr>
              <a:t> </a:t>
            </a:r>
            <a:r>
              <a:rPr lang="ar-SA" sz="2000" dirty="0" smtClean="0">
                <a:solidFill>
                  <a:srgbClr val="008000"/>
                </a:solidFill>
                <a:cs typeface="DecoType Naskh" pitchFamily="2" charset="-78"/>
              </a:rPr>
              <a:t>(1313-1375) </a:t>
            </a:r>
            <a:r>
              <a:rPr lang="ar-SA" sz="2000" dirty="0" err="1" smtClean="0">
                <a:solidFill>
                  <a:srgbClr val="008000"/>
                </a:solidFill>
                <a:cs typeface="DecoType Naskh" pitchFamily="2" charset="-78"/>
              </a:rPr>
              <a:t>وديكاميرون</a:t>
            </a:r>
            <a:r>
              <a:rPr lang="ar-SA" sz="2000" dirty="0" smtClean="0">
                <a:solidFill>
                  <a:srgbClr val="008000"/>
                </a:solidFill>
                <a:cs typeface="DecoType Naskh" pitchFamily="2" charset="-78"/>
              </a:rPr>
              <a:t>. وتتصل هذه القصص مئات قصيرة من قبل مجموعة من الشبان والشابات الذين فروا </a:t>
            </a:r>
            <a:r>
              <a:rPr lang="ar-SA" sz="2000" dirty="0" err="1" smtClean="0">
                <a:solidFill>
                  <a:srgbClr val="008000"/>
                </a:solidFill>
                <a:cs typeface="DecoType Naskh" pitchFamily="2" charset="-78"/>
              </a:rPr>
              <a:t>الى</a:t>
            </a:r>
            <a:r>
              <a:rPr lang="ar-SA" sz="2000" dirty="0" smtClean="0">
                <a:solidFill>
                  <a:srgbClr val="008000"/>
                </a:solidFill>
                <a:cs typeface="DecoType Naskh" pitchFamily="2" charset="-78"/>
              </a:rPr>
              <a:t> فيلا خارج فلورنسا للهروب من الموت الأسود. يعتبر العمل </a:t>
            </a:r>
            <a:r>
              <a:rPr lang="ar-SA" sz="2000" dirty="0" err="1" smtClean="0">
                <a:solidFill>
                  <a:srgbClr val="008000"/>
                </a:solidFill>
                <a:cs typeface="DecoType Naskh" pitchFamily="2" charset="-78"/>
              </a:rPr>
              <a:t>بوكاتشيو</a:t>
            </a:r>
            <a:r>
              <a:rPr lang="ar-SA" sz="2000" dirty="0" smtClean="0">
                <a:solidFill>
                  <a:srgbClr val="008000"/>
                </a:solidFill>
                <a:cs typeface="DecoType Naskh" pitchFamily="2" charset="-78"/>
              </a:rPr>
              <a:t> ليكون أفضل النثر في عصر النهضة.</a:t>
            </a:r>
            <a:br>
              <a:rPr lang="ar-SA" sz="2000" dirty="0" smtClean="0">
                <a:solidFill>
                  <a:srgbClr val="008000"/>
                </a:solidFill>
                <a:cs typeface="DecoType Naskh" pitchFamily="2" charset="-78"/>
              </a:rPr>
            </a:br>
            <a:r>
              <a:rPr lang="ar-SA" sz="2000" dirty="0" smtClean="0">
                <a:solidFill>
                  <a:srgbClr val="008000"/>
                </a:solidFill>
                <a:cs typeface="DecoType Naskh" pitchFamily="2" charset="-78"/>
              </a:rPr>
              <a:t>كتب </a:t>
            </a:r>
            <a:r>
              <a:rPr lang="en-US" sz="2000" b="1" dirty="0" err="1" smtClean="0">
                <a:solidFill>
                  <a:srgbClr val="008000"/>
                </a:solidFill>
                <a:cs typeface="DecoType Naskh" pitchFamily="2" charset="-78"/>
              </a:rPr>
              <a:t>Baldassare</a:t>
            </a:r>
            <a:r>
              <a:rPr lang="en-US" sz="2000" b="1" dirty="0" smtClean="0">
                <a:solidFill>
                  <a:srgbClr val="008000"/>
                </a:solidFill>
                <a:cs typeface="DecoType Naskh" pitchFamily="2" charset="-78"/>
              </a:rPr>
              <a:t> </a:t>
            </a:r>
            <a:r>
              <a:rPr lang="ar-SA" sz="2000" b="1" dirty="0" err="1" smtClean="0">
                <a:solidFill>
                  <a:srgbClr val="008000"/>
                </a:solidFill>
                <a:cs typeface="DecoType Naskh" pitchFamily="2" charset="-78"/>
              </a:rPr>
              <a:t>كاستيجليون</a:t>
            </a:r>
            <a:r>
              <a:rPr lang="ar-SA" sz="2000" b="1" dirty="0" smtClean="0">
                <a:solidFill>
                  <a:srgbClr val="008000"/>
                </a:solidFill>
                <a:cs typeface="DecoType Naskh" pitchFamily="2" charset="-78"/>
              </a:rPr>
              <a:t> </a:t>
            </a:r>
            <a:r>
              <a:rPr lang="ar-SA" sz="2000" dirty="0" smtClean="0">
                <a:solidFill>
                  <a:srgbClr val="008000"/>
                </a:solidFill>
                <a:cs typeface="DecoType Naskh" pitchFamily="2" charset="-78"/>
              </a:rPr>
              <a:t>(1478-1529) واحد من أكثر الكتب قراءة على نطاق واسع، دور رجل الحاشية، التي تحدد معايير بشأن كيف يكون الرجل المثالي عصر النهضة. وكان البلاط </a:t>
            </a:r>
            <a:r>
              <a:rPr lang="ar-SA" sz="2000" dirty="0" err="1" smtClean="0">
                <a:solidFill>
                  <a:srgbClr val="008000"/>
                </a:solidFill>
                <a:cs typeface="DecoType Naskh" pitchFamily="2" charset="-78"/>
              </a:rPr>
              <a:t>كاستيجليون</a:t>
            </a:r>
            <a:r>
              <a:rPr lang="ar-SA" sz="2000" dirty="0" smtClean="0">
                <a:solidFill>
                  <a:srgbClr val="008000"/>
                </a:solidFill>
                <a:cs typeface="DecoType Naskh" pitchFamily="2" charset="-78"/>
              </a:rPr>
              <a:t> مثالية وتعليما جيدا، مهذب الأرستقراطي الذي كان على درجة الماجستير في العديد من المجالات من الشعر إلى الموسيقى إلى الرياضة</a:t>
            </a:r>
            <a:r>
              <a:rPr lang="ar-SA" sz="2000" dirty="0" smtClean="0">
                <a:solidFill>
                  <a:srgbClr val="008000"/>
                </a:solidFill>
                <a:cs typeface="DecoType Naskh" pitchFamily="2" charset="-78"/>
              </a:rPr>
              <a:t>.</a:t>
            </a:r>
            <a:endParaRPr lang="ar-SA" sz="2000" dirty="0" smtClean="0">
              <a:solidFill>
                <a:srgbClr val="008000"/>
              </a:solidFill>
              <a:cs typeface="DecoType Naskh" pitchFamily="2" charset="-78"/>
            </a:endParaRPr>
          </a:p>
        </p:txBody>
      </p:sp>
      <p:sp>
        <p:nvSpPr>
          <p:cNvPr id="5" name="TextBox 4"/>
          <p:cNvSpPr txBox="1"/>
          <p:nvPr/>
        </p:nvSpPr>
        <p:spPr>
          <a:xfrm>
            <a:off x="980728" y="8244408"/>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p:cBhvr>
                                        <p:cTn id="31" dur="2000" fill="hold"/>
                                        <p:tgtEl>
                                          <p:spTgt spid="5"/>
                                        </p:tgtEl>
                                        <p:attrNameLst>
                                          <p:attrName>fillcolor</p:attrName>
                                        </p:attrNameLst>
                                      </p:cBhvr>
                                      <p:to>
                                        <a:srgbClr val="FFFF99"/>
                                      </p:to>
                                    </p:animClr>
                                    <p:set>
                                      <p:cBhvr>
                                        <p:cTn id="32" dur="2000" fill="hold"/>
                                        <p:tgtEl>
                                          <p:spTgt spid="5"/>
                                        </p:tgtEl>
                                        <p:attrNameLst>
                                          <p:attrName>fill.type</p:attrName>
                                        </p:attrNameLst>
                                      </p:cBhvr>
                                      <p:to>
                                        <p:strVal val="solid"/>
                                      </p:to>
                                    </p:set>
                                    <p:set>
                                      <p:cBhvr>
                                        <p:cTn id="33" dur="20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TotalTime>
  <Words>5532</Words>
  <Application>Microsoft Office PowerPoint</Application>
  <PresentationFormat>On-screen Show (4:3)</PresentationFormat>
  <Paragraphs>100</Paragraphs>
  <Slides>17</Slides>
  <Notes>13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Lecture 2 </vt:lpstr>
      <vt:lpstr>CONTEXTS AND CONDITIONS : السياقات والشروط</vt:lpstr>
      <vt:lpstr>Slide 3</vt:lpstr>
      <vt:lpstr>Slide 4</vt:lpstr>
      <vt:lpstr>Slide 5</vt:lpstr>
      <vt:lpstr>Slide 6</vt:lpstr>
      <vt:lpstr>Slide 7</vt:lpstr>
      <vt:lpstr>Slide 8</vt:lpstr>
      <vt:lpstr>Slide 9</vt:lpstr>
      <vt:lpstr>Slide 10</vt:lpstr>
      <vt:lpstr>Slide 11</vt:lpstr>
      <vt:lpstr>Slide 12</vt:lpstr>
      <vt:lpstr>Slide 13</vt:lpstr>
      <vt:lpstr>Humanism in the Renaissance الإنسانية في عصر النهضة</vt:lpstr>
      <vt:lpstr>CONTEXTS AND CONDITIONS : السياقات والشروط</vt:lpstr>
      <vt:lpstr>Slide 16</vt:lpstr>
      <vt:lpstr>Slide 17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115</cp:revision>
  <dcterms:created xsi:type="dcterms:W3CDTF">2011-03-15T05:52:04Z</dcterms:created>
  <dcterms:modified xsi:type="dcterms:W3CDTF">2011-03-16T07:49:14Z</dcterms:modified>
</cp:coreProperties>
</file>