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0"/>
  </p:notesMasterIdLst>
  <p:handoutMasterIdLst>
    <p:handoutMasterId r:id="rId11"/>
  </p:handoutMasterIdLst>
  <p:sldIdLst>
    <p:sldId id="256" r:id="rId2"/>
    <p:sldId id="257" r:id="rId3"/>
    <p:sldId id="259" r:id="rId4"/>
    <p:sldId id="260" r:id="rId5"/>
    <p:sldId id="261" r:id="rId6"/>
    <p:sldId id="263" r:id="rId7"/>
    <p:sldId id="264" r:id="rId8"/>
    <p:sldId id="275" r:id="rId9"/>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0033CC"/>
    <a:srgbClr val="0000FF"/>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1158" y="193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13/04/32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13/04/32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13/04/32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13/04/32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0EB127-12F0-4CD8-9CE0-40494F6B08C7}" type="datetimeFigureOut">
              <a:rPr lang="ar-SA" smtClean="0"/>
              <a:pPr/>
              <a:t>13/04/32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0EB127-12F0-4CD8-9CE0-40494F6B08C7}" type="datetimeFigureOut">
              <a:rPr lang="ar-SA" smtClean="0"/>
              <a:pPr/>
              <a:t>13/04/32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D60EB127-12F0-4CD8-9CE0-40494F6B08C7}" type="datetimeFigureOut">
              <a:rPr lang="ar-SA" smtClean="0"/>
              <a:pPr/>
              <a:t>13/04/32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D60EB127-12F0-4CD8-9CE0-40494F6B08C7}" type="datetimeFigureOut">
              <a:rPr lang="ar-SA" smtClean="0"/>
              <a:pPr/>
              <a:t>13/04/32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EB127-12F0-4CD8-9CE0-40494F6B08C7}" type="datetimeFigureOut">
              <a:rPr lang="ar-SA" smtClean="0"/>
              <a:pPr/>
              <a:t>13/04/32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EB127-12F0-4CD8-9CE0-40494F6B08C7}" type="datetimeFigureOut">
              <a:rPr lang="ar-SA" smtClean="0"/>
              <a:pPr/>
              <a:t>13/04/32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EB127-12F0-4CD8-9CE0-40494F6B08C7}" type="datetimeFigureOut">
              <a:rPr lang="ar-SA" smtClean="0"/>
              <a:pPr/>
              <a:t>13/04/32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13/04/32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13/04/32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D60EB127-12F0-4CD8-9CE0-40494F6B08C7}" type="datetimeFigureOut">
              <a:rPr lang="ar-SA" smtClean="0"/>
              <a:pPr/>
              <a:t>13/04/32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3 </a:t>
            </a:r>
            <a:endParaRPr lang="ar-SA" dirty="0"/>
          </a:p>
        </p:txBody>
      </p:sp>
      <p:sp>
        <p:nvSpPr>
          <p:cNvPr id="5" name="Subtitle 5"/>
          <p:cNvSpPr txBox="1">
            <a:spLocks/>
          </p:cNvSpPr>
          <p:nvPr/>
        </p:nvSpPr>
        <p:spPr>
          <a:xfrm>
            <a:off x="620688" y="3707904"/>
            <a:ext cx="5782394" cy="4704523"/>
          </a:xfrm>
          <a:prstGeom prst="rect">
            <a:avLst/>
          </a:prstGeom>
        </p:spPr>
        <p:txBody>
          <a:bodyPr vert="horz" lIns="91440" tIns="45720" rIns="91440" bIns="45720" rtlCol="1">
            <a:normAutofit fontScale="85000" lnSpcReduction="20000"/>
          </a:bodyPr>
          <a:lstStyle/>
          <a:p>
            <a:pPr algn="ctr">
              <a:spcBef>
                <a:spcPct val="20000"/>
              </a:spcBef>
              <a:defRPr/>
            </a:pPr>
            <a:r>
              <a:rPr lang="en-US" sz="3600" b="1" dirty="0" smtClean="0"/>
              <a:t>The Sonnet </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400" b="1" i="0" u="none" strike="noStrike" kern="1200" cap="none" spc="0" normalizeH="0" baseline="0" noProof="0" dirty="0" smtClean="0">
              <a:ln>
                <a:noFill/>
              </a:ln>
              <a:effectLst/>
              <a:uLnTx/>
              <a:uFillTx/>
              <a:latin typeface="+mn-lt"/>
              <a:ea typeface="+mn-ea"/>
              <a:cs typeface="+mn-cs"/>
            </a:endParaRPr>
          </a:p>
          <a:p>
            <a:pPr algn="ctr">
              <a:spcBef>
                <a:spcPct val="20000"/>
              </a:spcBef>
              <a:defRPr/>
            </a:pPr>
            <a:r>
              <a:rPr lang="ar-SA" sz="3300" b="1" dirty="0" err="1" smtClean="0">
                <a:solidFill>
                  <a:srgbClr val="C00000"/>
                </a:solidFill>
                <a:cs typeface="Arial" pitchFamily="34" charset="0"/>
              </a:rPr>
              <a:t>السوناتة</a:t>
            </a:r>
            <a:endParaRPr lang="ar-SA" sz="3300" b="1" dirty="0" smtClean="0">
              <a:solidFill>
                <a:srgbClr val="C00000"/>
              </a:solidFill>
              <a:cs typeface="Arial"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ar-SA" sz="2400" b="1" i="0" u="none" strike="noStrike" kern="1200" cap="none" spc="0" normalizeH="0" baseline="0" noProof="0" dirty="0" smtClean="0">
              <a:ln>
                <a:noFill/>
              </a:ln>
              <a:solidFill>
                <a:srgbClr val="C00000"/>
              </a:solidFill>
              <a:effectLst/>
              <a:uLnTx/>
              <a:uFillTx/>
              <a:latin typeface="+mn-lt"/>
              <a:ea typeface="+mn-ea"/>
              <a:cs typeface="Arial"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lang="ar-SA" sz="5800" b="1" dirty="0" smtClean="0">
              <a:solidFill>
                <a:srgbClr val="C00000"/>
              </a:solidFill>
              <a:cs typeface="Arial" pitchFamily="34" charset="0"/>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1"/>
            <a:ext cx="6172200" cy="1032114"/>
          </a:xfrm>
        </p:spPr>
        <p:txBody>
          <a:bodyPr>
            <a:normAutofit/>
          </a:bodyPr>
          <a:lstStyle/>
          <a:p>
            <a:pPr>
              <a:spcBef>
                <a:spcPct val="20000"/>
              </a:spcBef>
              <a:defRPr/>
            </a:pPr>
            <a:r>
              <a:rPr lang="en-US" sz="2000" b="1" dirty="0" smtClean="0">
                <a:solidFill>
                  <a:srgbClr val="0033CC"/>
                </a:solidFill>
              </a:rPr>
              <a:t>The Sonnet </a:t>
            </a:r>
            <a:br>
              <a:rPr lang="en-US" sz="2000" b="1" dirty="0" smtClean="0">
                <a:solidFill>
                  <a:srgbClr val="0033CC"/>
                </a:solidFill>
              </a:rPr>
            </a:br>
            <a:r>
              <a:rPr lang="ar-SA" sz="2000" b="1" dirty="0" err="1" smtClean="0">
                <a:solidFill>
                  <a:srgbClr val="0033CC"/>
                </a:solidFill>
              </a:rPr>
              <a:t>السوناتة</a:t>
            </a:r>
            <a:r>
              <a:rPr lang="ar-SA" sz="2000" b="1" dirty="0" smtClean="0">
                <a:solidFill>
                  <a:srgbClr val="0033CC"/>
                </a:solidFill>
              </a:rPr>
              <a:t> </a:t>
            </a:r>
            <a:endParaRPr lang="ar-SA" sz="2000" dirty="0">
              <a:solidFill>
                <a:srgbClr val="0033CC"/>
              </a:solidFill>
            </a:endParaRPr>
          </a:p>
        </p:txBody>
      </p:sp>
      <p:sp>
        <p:nvSpPr>
          <p:cNvPr id="6" name="TextBox 5"/>
          <p:cNvSpPr txBox="1"/>
          <p:nvPr/>
        </p:nvSpPr>
        <p:spPr>
          <a:xfrm>
            <a:off x="206642" y="1187624"/>
            <a:ext cx="3078342" cy="1815882"/>
          </a:xfrm>
          <a:prstGeom prst="rect">
            <a:avLst/>
          </a:prstGeom>
          <a:noFill/>
        </p:spPr>
        <p:txBody>
          <a:bodyPr wrap="square" rtlCol="1">
            <a:spAutoFit/>
          </a:bodyPr>
          <a:lstStyle/>
          <a:p>
            <a:pPr algn="l" rtl="0"/>
            <a:r>
              <a:rPr lang="en-US" sz="1400" dirty="0" smtClean="0"/>
              <a:t> A sonnet is a fourteen-line poem in iambic pentameter with a carefully patterned rhyme scheme. Other strict, short poetic forms occur in English poetry (the sestina, the villanelle, and the haiku, for example), but none has been used so successfully by so many different poets. </a:t>
            </a:r>
            <a:endParaRPr lang="ar-SA" sz="1400" dirty="0"/>
          </a:p>
        </p:txBody>
      </p:sp>
      <p:sp>
        <p:nvSpPr>
          <p:cNvPr id="7" name="TextBox 6"/>
          <p:cNvSpPr txBox="1"/>
          <p:nvPr/>
        </p:nvSpPr>
        <p:spPr>
          <a:xfrm>
            <a:off x="188640" y="3263076"/>
            <a:ext cx="3024336" cy="2893100"/>
          </a:xfrm>
          <a:prstGeom prst="rect">
            <a:avLst/>
          </a:prstGeom>
          <a:noFill/>
        </p:spPr>
        <p:txBody>
          <a:bodyPr wrap="square" rtlCol="1">
            <a:spAutoFit/>
          </a:bodyPr>
          <a:lstStyle/>
          <a:p>
            <a:pPr indent="22225" algn="just" rtl="0">
              <a:buNone/>
            </a:pPr>
            <a:r>
              <a:rPr lang="en-US" sz="1400" dirty="0" smtClean="0"/>
              <a:t> The </a:t>
            </a:r>
            <a:r>
              <a:rPr lang="en-US" sz="1400" b="1" dirty="0" smtClean="0"/>
              <a:t>Italian,</a:t>
            </a:r>
            <a:r>
              <a:rPr lang="en-US" sz="1400" dirty="0" smtClean="0"/>
              <a:t> or </a:t>
            </a:r>
            <a:r>
              <a:rPr lang="en-US" sz="1400" b="1" dirty="0" err="1" smtClean="0"/>
              <a:t>Petrarchan</a:t>
            </a:r>
            <a:r>
              <a:rPr lang="en-US" sz="1400" dirty="0" smtClean="0"/>
              <a:t> sonnet, named after Francesco Petrarch (1304-1374), the Italian poet, was introduced into English poetry in the early 16th century by Sir Thomas Wyatt (1503-1542). Its fourteen lines break into </a:t>
            </a:r>
            <a:r>
              <a:rPr lang="en-US" sz="1400" dirty="0" smtClean="0">
                <a:solidFill>
                  <a:srgbClr val="990099"/>
                </a:solidFill>
              </a:rPr>
              <a:t>an </a:t>
            </a:r>
            <a:r>
              <a:rPr lang="en-US" sz="1400" b="1" dirty="0" smtClean="0">
                <a:solidFill>
                  <a:srgbClr val="990099"/>
                </a:solidFill>
              </a:rPr>
              <a:t>octave</a:t>
            </a:r>
            <a:r>
              <a:rPr lang="en-US" sz="1400" dirty="0" smtClean="0">
                <a:solidFill>
                  <a:srgbClr val="990099"/>
                </a:solidFill>
              </a:rPr>
              <a:t> (or </a:t>
            </a:r>
            <a:r>
              <a:rPr lang="en-US" sz="1400" b="1" dirty="0" smtClean="0">
                <a:solidFill>
                  <a:srgbClr val="990099"/>
                </a:solidFill>
              </a:rPr>
              <a:t>octet</a:t>
            </a:r>
            <a:r>
              <a:rPr lang="en-US" sz="1400" dirty="0" smtClean="0">
                <a:solidFill>
                  <a:srgbClr val="990099"/>
                </a:solidFill>
              </a:rPr>
              <a:t>), which usually rhymes </a:t>
            </a:r>
            <a:r>
              <a:rPr lang="en-US" sz="1400" i="1" dirty="0" err="1" smtClean="0">
                <a:solidFill>
                  <a:srgbClr val="990099"/>
                </a:solidFill>
              </a:rPr>
              <a:t>abbaabba</a:t>
            </a:r>
            <a:r>
              <a:rPr lang="en-US" sz="1400" dirty="0" smtClean="0">
                <a:solidFill>
                  <a:srgbClr val="990099"/>
                </a:solidFill>
              </a:rPr>
              <a:t>, but which may sometimes be </a:t>
            </a:r>
            <a:r>
              <a:rPr lang="en-US" sz="1400" i="1" dirty="0" err="1" smtClean="0">
                <a:solidFill>
                  <a:srgbClr val="990099"/>
                </a:solidFill>
              </a:rPr>
              <a:t>abbacddc</a:t>
            </a:r>
            <a:r>
              <a:rPr lang="en-US" sz="1400" dirty="0" smtClean="0">
                <a:solidFill>
                  <a:srgbClr val="990099"/>
                </a:solidFill>
              </a:rPr>
              <a:t> or even (rarely) </a:t>
            </a:r>
            <a:r>
              <a:rPr lang="en-US" sz="1400" i="1" dirty="0" err="1" smtClean="0">
                <a:solidFill>
                  <a:srgbClr val="990099"/>
                </a:solidFill>
              </a:rPr>
              <a:t>abababab</a:t>
            </a:r>
            <a:r>
              <a:rPr lang="en-US" sz="1400" dirty="0" smtClean="0">
                <a:solidFill>
                  <a:srgbClr val="990099"/>
                </a:solidFill>
              </a:rPr>
              <a:t>; and a </a:t>
            </a:r>
            <a:r>
              <a:rPr lang="en-US" sz="1400" b="1" dirty="0" smtClean="0">
                <a:solidFill>
                  <a:srgbClr val="990099"/>
                </a:solidFill>
              </a:rPr>
              <a:t>sestet</a:t>
            </a:r>
            <a:r>
              <a:rPr lang="en-US" sz="1400" dirty="0" smtClean="0">
                <a:solidFill>
                  <a:srgbClr val="990099"/>
                </a:solidFill>
              </a:rPr>
              <a:t>, which may rhyme </a:t>
            </a:r>
            <a:r>
              <a:rPr lang="en-US" sz="1400" i="1" dirty="0" err="1" smtClean="0">
                <a:solidFill>
                  <a:srgbClr val="990099"/>
                </a:solidFill>
              </a:rPr>
              <a:t>xyzxyz</a:t>
            </a:r>
            <a:r>
              <a:rPr lang="en-US" sz="1400" dirty="0" smtClean="0">
                <a:solidFill>
                  <a:srgbClr val="990099"/>
                </a:solidFill>
              </a:rPr>
              <a:t> or </a:t>
            </a:r>
            <a:r>
              <a:rPr lang="en-US" sz="1400" i="1" dirty="0" err="1" smtClean="0">
                <a:solidFill>
                  <a:srgbClr val="990099"/>
                </a:solidFill>
              </a:rPr>
              <a:t>xyxyxy</a:t>
            </a:r>
            <a:r>
              <a:rPr lang="en-US" sz="1400" dirty="0" smtClean="0">
                <a:solidFill>
                  <a:srgbClr val="990099"/>
                </a:solidFill>
              </a:rPr>
              <a:t>, or any of the multiple variations possible using only two or three rhyme-sounds. </a:t>
            </a:r>
          </a:p>
        </p:txBody>
      </p:sp>
      <p:sp>
        <p:nvSpPr>
          <p:cNvPr id="9" name="TextBox 8"/>
          <p:cNvSpPr txBox="1"/>
          <p:nvPr/>
        </p:nvSpPr>
        <p:spPr>
          <a:xfrm>
            <a:off x="3356992" y="3203848"/>
            <a:ext cx="3240360" cy="4247317"/>
          </a:xfrm>
          <a:prstGeom prst="rect">
            <a:avLst/>
          </a:prstGeom>
          <a:noFill/>
        </p:spPr>
        <p:txBody>
          <a:bodyPr wrap="square" rtlCol="1">
            <a:spAutoFit/>
          </a:bodyPr>
          <a:lstStyle/>
          <a:p>
            <a:r>
              <a:rPr lang="ar-SA" dirty="0" smtClean="0">
                <a:solidFill>
                  <a:srgbClr val="C00000"/>
                </a:solidFill>
                <a:cs typeface="DecoType Naskh" pitchFamily="2" charset="-78"/>
              </a:rPr>
              <a:t>سميت </a:t>
            </a:r>
            <a:r>
              <a:rPr lang="ar-SA" dirty="0" err="1" smtClean="0">
                <a:solidFill>
                  <a:srgbClr val="C00000"/>
                </a:solidFill>
                <a:cs typeface="DecoType Naskh" pitchFamily="2" charset="-78"/>
              </a:rPr>
              <a:t>السوناتة</a:t>
            </a:r>
            <a:r>
              <a:rPr lang="ar-SA" dirty="0" smtClean="0">
                <a:solidFill>
                  <a:srgbClr val="C00000"/>
                </a:solidFill>
                <a:cs typeface="DecoType Naskh" pitchFamily="2" charset="-78"/>
              </a:rPr>
              <a:t> الإيطالية ، أو </a:t>
            </a:r>
            <a:r>
              <a:rPr lang="en-US" dirty="0" err="1" smtClean="0">
                <a:solidFill>
                  <a:srgbClr val="C00000"/>
                </a:solidFill>
                <a:cs typeface="DecoType Naskh" pitchFamily="2" charset="-78"/>
              </a:rPr>
              <a:t>Petrarchan</a:t>
            </a:r>
            <a:r>
              <a:rPr lang="ar-SA" dirty="0" smtClean="0">
                <a:solidFill>
                  <a:srgbClr val="C00000"/>
                </a:solidFill>
                <a:cs typeface="DecoType Naskh" pitchFamily="2" charset="-78"/>
              </a:rPr>
              <a:t> باسم الشاعر الإيطالي </a:t>
            </a:r>
            <a:r>
              <a:rPr lang="ar-SA" dirty="0" err="1" smtClean="0">
                <a:solidFill>
                  <a:srgbClr val="C00000"/>
                </a:solidFill>
                <a:cs typeface="DecoType Naskh" pitchFamily="2" charset="-78"/>
              </a:rPr>
              <a:t>فرانشيسكو</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بترارك</a:t>
            </a:r>
            <a:r>
              <a:rPr lang="ar-SA" dirty="0" smtClean="0">
                <a:solidFill>
                  <a:srgbClr val="C00000"/>
                </a:solidFill>
                <a:cs typeface="DecoType Naskh" pitchFamily="2" charset="-78"/>
              </a:rPr>
              <a:t> (1304-1374)</a:t>
            </a:r>
            <a:r>
              <a:rPr lang="en-US" dirty="0" smtClean="0">
                <a:solidFill>
                  <a:srgbClr val="C00000"/>
                </a:solidFill>
                <a:cs typeface="DecoType Naskh" pitchFamily="2" charset="-78"/>
              </a:rPr>
              <a:t>،</a:t>
            </a:r>
            <a:r>
              <a:rPr lang="ar-SA" dirty="0" smtClean="0">
                <a:solidFill>
                  <a:srgbClr val="C00000"/>
                </a:solidFill>
                <a:cs typeface="DecoType Naskh" pitchFamily="2" charset="-78"/>
              </a:rPr>
              <a:t> وقدمت للشعر الإنجليزي في أوائل القرن 16 من قبل السير توماس </a:t>
            </a:r>
            <a:r>
              <a:rPr lang="ar-SA" dirty="0" err="1" smtClean="0">
                <a:solidFill>
                  <a:srgbClr val="C00000"/>
                </a:solidFill>
                <a:cs typeface="DecoType Naskh" pitchFamily="2" charset="-78"/>
              </a:rPr>
              <a:t>وايت</a:t>
            </a:r>
            <a:r>
              <a:rPr lang="ar-SA" dirty="0" smtClean="0">
                <a:solidFill>
                  <a:srgbClr val="C00000"/>
                </a:solidFill>
                <a:cs typeface="DecoType Naskh" pitchFamily="2" charset="-78"/>
              </a:rPr>
              <a:t> (1503-1542).</a:t>
            </a:r>
          </a:p>
          <a:p>
            <a:r>
              <a:rPr lang="ar-SA" dirty="0" smtClean="0">
                <a:solidFill>
                  <a:srgbClr val="C00000"/>
                </a:solidFill>
                <a:cs typeface="DecoType Naskh" pitchFamily="2" charset="-78"/>
              </a:rPr>
              <a:t>القصيدة تتكون من </a:t>
            </a:r>
            <a:r>
              <a:rPr lang="ar-SA" dirty="0" err="1" smtClean="0">
                <a:solidFill>
                  <a:srgbClr val="C00000"/>
                </a:solidFill>
                <a:cs typeface="DecoType Naskh" pitchFamily="2" charset="-78"/>
              </a:rPr>
              <a:t>اربعة</a:t>
            </a:r>
            <a:r>
              <a:rPr lang="ar-SA" dirty="0" smtClean="0">
                <a:solidFill>
                  <a:srgbClr val="C00000"/>
                </a:solidFill>
                <a:cs typeface="DecoType Naskh" pitchFamily="2" charset="-78"/>
              </a:rPr>
              <a:t> عشر بيتاً تقسم إلى ،، </a:t>
            </a:r>
            <a:r>
              <a:rPr lang="ar-SA" dirty="0" smtClean="0">
                <a:solidFill>
                  <a:srgbClr val="0033CC"/>
                </a:solidFill>
                <a:cs typeface="DecoType Naskh" pitchFamily="2" charset="-78"/>
              </a:rPr>
              <a:t>تتألف </a:t>
            </a:r>
            <a:r>
              <a:rPr lang="ar-SA" dirty="0" err="1" smtClean="0">
                <a:solidFill>
                  <a:srgbClr val="0033CC"/>
                </a:solidFill>
                <a:cs typeface="DecoType Naskh" pitchFamily="2" charset="-78"/>
              </a:rPr>
              <a:t>السوناتة</a:t>
            </a:r>
            <a:r>
              <a:rPr lang="ar-SA" dirty="0" smtClean="0">
                <a:solidFill>
                  <a:srgbClr val="0033CC"/>
                </a:solidFill>
                <a:cs typeface="DecoType Naskh" pitchFamily="2" charset="-78"/>
              </a:rPr>
              <a:t> الإيطالية من مقطعين: الأول افتتاحي ويدعى </a:t>
            </a:r>
            <a:r>
              <a:rPr lang="ar-SA" dirty="0" err="1" smtClean="0">
                <a:solidFill>
                  <a:srgbClr val="0033CC"/>
                </a:solidFill>
                <a:cs typeface="DecoType Naskh" pitchFamily="2" charset="-78"/>
              </a:rPr>
              <a:t>أوكتاف</a:t>
            </a:r>
            <a:r>
              <a:rPr lang="ar-SA" dirty="0" smtClean="0">
                <a:solidFill>
                  <a:srgbClr val="0033CC"/>
                </a:solidFill>
                <a:cs typeface="DecoType Naskh" pitchFamily="2" charset="-78"/>
              </a:rPr>
              <a:t>، (أول ثمانية أبيات)، ويعرض فيه الشاعر موضوعه أو تجربته، والثاني ختامي ويدعى </a:t>
            </a:r>
            <a:r>
              <a:rPr lang="ar-SA" dirty="0" err="1" smtClean="0">
                <a:solidFill>
                  <a:srgbClr val="0033CC"/>
                </a:solidFill>
                <a:cs typeface="DecoType Naskh" pitchFamily="2" charset="-78"/>
              </a:rPr>
              <a:t>سستيت</a:t>
            </a:r>
            <a:r>
              <a:rPr lang="ar-SA" dirty="0" smtClean="0">
                <a:solidFill>
                  <a:srgbClr val="0033CC"/>
                </a:solidFill>
                <a:cs typeface="DecoType Naskh" pitchFamily="2" charset="-78"/>
              </a:rPr>
              <a:t>، (آخر ستة أبيات)، وفيها تجاوب مع الافتتاحية: أو تعقيب على موضوعها. ترتيب قوافي الأبيات الافتتاحية </a:t>
            </a:r>
            <a:r>
              <a:rPr lang="ar-SA" dirty="0" err="1" smtClean="0">
                <a:solidFill>
                  <a:srgbClr val="0033CC"/>
                </a:solidFill>
                <a:cs typeface="DecoType Naskh" pitchFamily="2" charset="-78"/>
              </a:rPr>
              <a:t>أ</a:t>
            </a:r>
            <a:r>
              <a:rPr lang="ar-SA" dirty="0" smtClean="0">
                <a:solidFill>
                  <a:srgbClr val="0033CC"/>
                </a:solidFill>
                <a:cs typeface="DecoType Naskh" pitchFamily="2" charset="-78"/>
              </a:rPr>
              <a:t> ب </a:t>
            </a:r>
            <a:r>
              <a:rPr lang="ar-SA" dirty="0" err="1" smtClean="0">
                <a:solidFill>
                  <a:srgbClr val="0033CC"/>
                </a:solidFill>
                <a:cs typeface="DecoType Naskh" pitchFamily="2" charset="-78"/>
              </a:rPr>
              <a:t>ب</a:t>
            </a:r>
            <a:r>
              <a:rPr lang="ar-SA" dirty="0" smtClean="0">
                <a:solidFill>
                  <a:srgbClr val="0033CC"/>
                </a:solidFill>
                <a:cs typeface="DecoType Naskh" pitchFamily="2" charset="-78"/>
              </a:rPr>
              <a:t> أ </a:t>
            </a:r>
            <a:r>
              <a:rPr lang="ar-SA" dirty="0" err="1" smtClean="0">
                <a:solidFill>
                  <a:srgbClr val="0033CC"/>
                </a:solidFill>
                <a:cs typeface="DecoType Naskh" pitchFamily="2" charset="-78"/>
              </a:rPr>
              <a:t>أ</a:t>
            </a:r>
            <a:r>
              <a:rPr lang="ar-SA" dirty="0" smtClean="0">
                <a:solidFill>
                  <a:srgbClr val="0033CC"/>
                </a:solidFill>
                <a:cs typeface="DecoType Naskh" pitchFamily="2" charset="-78"/>
              </a:rPr>
              <a:t> ب </a:t>
            </a:r>
            <a:r>
              <a:rPr lang="ar-SA" dirty="0" err="1" smtClean="0">
                <a:solidFill>
                  <a:srgbClr val="0033CC"/>
                </a:solidFill>
                <a:cs typeface="DecoType Naskh" pitchFamily="2" charset="-78"/>
              </a:rPr>
              <a:t>ب</a:t>
            </a:r>
            <a:r>
              <a:rPr lang="ar-SA" dirty="0" smtClean="0">
                <a:solidFill>
                  <a:srgbClr val="0033CC"/>
                </a:solidFill>
                <a:cs typeface="DecoType Naskh" pitchFamily="2" charset="-78"/>
              </a:rPr>
              <a:t> أ، </a:t>
            </a:r>
            <a:r>
              <a:rPr lang="ar-SA" dirty="0" err="1" smtClean="0">
                <a:solidFill>
                  <a:srgbClr val="0033CC"/>
                </a:solidFill>
                <a:cs typeface="DecoType Naskh" pitchFamily="2" charset="-78"/>
              </a:rPr>
              <a:t>أ</a:t>
            </a:r>
            <a:r>
              <a:rPr lang="ar-SA" dirty="0" smtClean="0">
                <a:solidFill>
                  <a:srgbClr val="0033CC"/>
                </a:solidFill>
                <a:cs typeface="DecoType Naskh" pitchFamily="2" charset="-78"/>
              </a:rPr>
              <a:t>ي أن الأبيات الأول والرابع والخامس والثامن لها قافية، والثاني والثالث، والسادس والسابع، لها قافية أخرى. وغالبًا يكون ترتيب قوافي الأبيات الختامية على نحو </a:t>
            </a:r>
            <a:r>
              <a:rPr lang="ar-SA" dirty="0" err="1" smtClean="0">
                <a:solidFill>
                  <a:srgbClr val="0033CC"/>
                </a:solidFill>
                <a:cs typeface="DecoType Naskh" pitchFamily="2" charset="-78"/>
              </a:rPr>
              <a:t>ج</a:t>
            </a:r>
            <a:r>
              <a:rPr lang="ar-SA" dirty="0" smtClean="0">
                <a:solidFill>
                  <a:srgbClr val="0033CC"/>
                </a:solidFill>
                <a:cs typeface="DecoType Naskh" pitchFamily="2" charset="-78"/>
              </a:rPr>
              <a:t> د هـ </a:t>
            </a:r>
            <a:r>
              <a:rPr lang="ar-SA" dirty="0" err="1" smtClean="0">
                <a:solidFill>
                  <a:srgbClr val="0033CC"/>
                </a:solidFill>
                <a:cs typeface="DecoType Naskh" pitchFamily="2" charset="-78"/>
              </a:rPr>
              <a:t>ج</a:t>
            </a:r>
            <a:r>
              <a:rPr lang="ar-SA" dirty="0" smtClean="0">
                <a:solidFill>
                  <a:srgbClr val="0033CC"/>
                </a:solidFill>
                <a:cs typeface="DecoType Naskh" pitchFamily="2" charset="-78"/>
              </a:rPr>
              <a:t> د هـ.</a:t>
            </a:r>
            <a:endParaRPr lang="ar-SA" dirty="0">
              <a:solidFill>
                <a:srgbClr val="0033CC"/>
              </a:solidFill>
              <a:cs typeface="DecoType Naskh" pitchFamily="2" charset="-78"/>
            </a:endParaRPr>
          </a:p>
        </p:txBody>
      </p:sp>
      <p:sp>
        <p:nvSpPr>
          <p:cNvPr id="10" name="TextBox 9"/>
          <p:cNvSpPr txBox="1"/>
          <p:nvPr/>
        </p:nvSpPr>
        <p:spPr>
          <a:xfrm>
            <a:off x="3501008" y="1187624"/>
            <a:ext cx="3024336" cy="2031325"/>
          </a:xfrm>
          <a:prstGeom prst="rect">
            <a:avLst/>
          </a:prstGeom>
          <a:noFill/>
        </p:spPr>
        <p:txBody>
          <a:bodyPr wrap="square" rtlCol="1">
            <a:spAutoFit/>
          </a:bodyPr>
          <a:lstStyle/>
          <a:p>
            <a:r>
              <a:rPr lang="ar-SA" dirty="0" err="1" smtClean="0">
                <a:solidFill>
                  <a:srgbClr val="008000"/>
                </a:solidFill>
                <a:cs typeface="DecoType Naskh" pitchFamily="2" charset="-78"/>
              </a:rPr>
              <a:t>السوناتة</a:t>
            </a:r>
            <a:r>
              <a:rPr lang="ar-SA" dirty="0" smtClean="0">
                <a:solidFill>
                  <a:srgbClr val="008000"/>
                </a:solidFill>
                <a:cs typeface="DecoType Naskh" pitchFamily="2" charset="-78"/>
              </a:rPr>
              <a:t> هي قصيدة شعرية مكونة من أربعة عشر بيت لها وزن وترتيب قافية ثابتة ومختارة بعناية. بشكل دقيق، أشكال </a:t>
            </a:r>
            <a:r>
              <a:rPr lang="ar-SA" dirty="0" err="1" smtClean="0">
                <a:solidFill>
                  <a:srgbClr val="008000"/>
                </a:solidFill>
                <a:cs typeface="DecoType Naskh" pitchFamily="2" charset="-78"/>
              </a:rPr>
              <a:t>القصائدالشعرية</a:t>
            </a:r>
            <a:r>
              <a:rPr lang="ar-SA" dirty="0" smtClean="0">
                <a:solidFill>
                  <a:srgbClr val="008000"/>
                </a:solidFill>
                <a:cs typeface="DecoType Naskh" pitchFamily="2" charset="-78"/>
              </a:rPr>
              <a:t>  القصيرة في الشعر الانكليزي (على </a:t>
            </a:r>
            <a:r>
              <a:rPr lang="en-US" dirty="0" smtClean="0">
                <a:solidFill>
                  <a:srgbClr val="008000"/>
                </a:solidFill>
                <a:cs typeface="DecoType Naskh" pitchFamily="2" charset="-78"/>
              </a:rPr>
              <a:t>sestina، villanelle، </a:t>
            </a:r>
            <a:r>
              <a:rPr lang="ar-SA" dirty="0" err="1" smtClean="0">
                <a:solidFill>
                  <a:srgbClr val="008000"/>
                </a:solidFill>
                <a:cs typeface="DecoType Naskh" pitchFamily="2" charset="-78"/>
              </a:rPr>
              <a:t>والهايكو</a:t>
            </a:r>
            <a:r>
              <a:rPr lang="ar-SA" dirty="0" smtClean="0">
                <a:solidFill>
                  <a:srgbClr val="008000"/>
                </a:solidFill>
                <a:cs typeface="DecoType Naskh" pitchFamily="2" charset="-78"/>
              </a:rPr>
              <a:t>، على سبيل المثال)، ولكن لا يوجد من استخدمه بنجاح بواسطة مختلف الشعراء.</a:t>
            </a:r>
          </a:p>
        </p:txBody>
      </p:sp>
      <p:sp>
        <p:nvSpPr>
          <p:cNvPr id="13" name="TextBox 12"/>
          <p:cNvSpPr txBox="1"/>
          <p:nvPr/>
        </p:nvSpPr>
        <p:spPr>
          <a:xfrm>
            <a:off x="980728" y="7743254"/>
            <a:ext cx="4968552" cy="1138773"/>
          </a:xfrm>
          <a:prstGeom prst="rect">
            <a:avLst/>
          </a:prstGeom>
          <a:noFill/>
          <a:effectLst>
            <a:innerShdw blurRad="139700">
              <a:prstClr val="black">
                <a:alpha val="99000"/>
              </a:prstClr>
            </a:innerShdw>
          </a:effectLst>
        </p:spPr>
        <p:txBody>
          <a:bodyPr wrap="square" rtlCol="1">
            <a:spAutoFit/>
          </a:bodyPr>
          <a:lstStyle/>
          <a:p>
            <a:pPr algn="ctr"/>
            <a:r>
              <a:rPr lang="ar-SA" sz="1600" dirty="0" smtClean="0">
                <a:cs typeface="AL-Hor" pitchFamily="2" charset="-78"/>
              </a:rPr>
              <a:t>الترجمة باللون  </a:t>
            </a:r>
            <a:r>
              <a:rPr lang="ar-SA" u="sng" dirty="0" smtClean="0">
                <a:solidFill>
                  <a:srgbClr val="0033CC"/>
                </a:solidFill>
                <a:cs typeface="AL-Hor" pitchFamily="2" charset="-78"/>
              </a:rPr>
              <a:t>الأزرق </a:t>
            </a:r>
            <a:r>
              <a:rPr lang="ar-SA" sz="1600" dirty="0" smtClean="0">
                <a:solidFill>
                  <a:srgbClr val="0033CC"/>
                </a:solidFill>
                <a:cs typeface="AL-Hor" pitchFamily="2" charset="-78"/>
              </a:rPr>
              <a:t> </a:t>
            </a:r>
            <a:r>
              <a:rPr lang="ar-SA" sz="1600" dirty="0" smtClean="0">
                <a:cs typeface="AL-Hor" pitchFamily="2" charset="-78"/>
              </a:rPr>
              <a:t>مقتبسة من الرابط </a:t>
            </a:r>
            <a:r>
              <a:rPr lang="en-US" sz="1600" dirty="0" smtClean="0">
                <a:solidFill>
                  <a:srgbClr val="0033CC"/>
                </a:solidFill>
                <a:cs typeface="AL-Hor" pitchFamily="2" charset="-78"/>
              </a:rPr>
              <a:t>http://mousou3a.educdz.com/%D8%A7%D9%84%D8%B3%D9%88%D9%86%D8%A7%D8%AA%D8%A9/</a:t>
            </a:r>
            <a:endParaRPr lang="ar-SA" sz="1600" dirty="0" smtClean="0">
              <a:solidFill>
                <a:srgbClr val="0033CC"/>
              </a:solidFill>
              <a:cs typeface="AL-Hor" pitchFamily="2" charset="-78"/>
            </a:endParaRPr>
          </a:p>
          <a:p>
            <a:pPr algn="ctr"/>
            <a:r>
              <a:rPr lang="ar-SA" sz="1600" dirty="0" smtClean="0">
                <a:cs typeface="AL-Hor" pitchFamily="2" charset="-78"/>
              </a:rPr>
              <a:t>الجزء الأول</a:t>
            </a:r>
            <a:r>
              <a:rPr lang="en-US" sz="1600" dirty="0" smtClean="0">
                <a:cs typeface="AL-Hor" pitchFamily="2" charset="-78"/>
              </a:rPr>
              <a:t> </a:t>
            </a:r>
            <a:r>
              <a:rPr lang="ar-SA" sz="1600" dirty="0" smtClean="0">
                <a:cs typeface="AL-Hor" pitchFamily="2" charset="-78"/>
              </a:rPr>
              <a:t>، لأنها أسهل من الترجمة الحرفية للنص المضلل باللون</a:t>
            </a:r>
            <a:r>
              <a:rPr lang="ar-SA" sz="1600" dirty="0" smtClean="0">
                <a:solidFill>
                  <a:srgbClr val="0033CC"/>
                </a:solidFill>
                <a:cs typeface="AL-Hor" pitchFamily="2" charset="-78"/>
              </a:rPr>
              <a:t>  </a:t>
            </a:r>
            <a:r>
              <a:rPr lang="ar-SA" u="sng" dirty="0" smtClean="0">
                <a:solidFill>
                  <a:srgbClr val="990099"/>
                </a:solidFill>
                <a:cs typeface="AL-Hor" pitchFamily="2" charset="-78"/>
              </a:rPr>
              <a:t>البنفسجي  </a:t>
            </a:r>
            <a:endParaRPr lang="ar-SA" u="sng" dirty="0">
              <a:solidFill>
                <a:srgbClr val="990099"/>
              </a:solidFill>
              <a:cs typeface="AL-Hor" pitchFamily="2" charset="-78"/>
            </a:endParaRPr>
          </a:p>
        </p:txBody>
      </p:sp>
      <p:cxnSp>
        <p:nvCxnSpPr>
          <p:cNvPr id="15" name="Elbow Connector 14"/>
          <p:cNvCxnSpPr/>
          <p:nvPr/>
        </p:nvCxnSpPr>
        <p:spPr>
          <a:xfrm rot="5400000" flipH="1" flipV="1">
            <a:off x="3501005" y="7236295"/>
            <a:ext cx="576068" cy="43204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Elbow Connector 15"/>
          <p:cNvCxnSpPr/>
          <p:nvPr/>
        </p:nvCxnSpPr>
        <p:spPr>
          <a:xfrm rot="16200000" flipV="1">
            <a:off x="-315416" y="7020272"/>
            <a:ext cx="2592288" cy="864096"/>
          </a:xfrm>
          <a:prstGeom prst="bentConnector3">
            <a:avLst>
              <a:gd name="adj1" fmla="val -542"/>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20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heckerboard(across)">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p:cBhvr>
                                        <p:cTn id="36" dur="2000" fill="hold"/>
                                        <p:tgtEl>
                                          <p:spTgt spid="13"/>
                                        </p:tgtEl>
                                        <p:attrNameLst>
                                          <p:attrName>fillcolor</p:attrName>
                                        </p:attrNameLst>
                                      </p:cBhvr>
                                      <p:to>
                                        <a:srgbClr val="FFFF99"/>
                                      </p:to>
                                    </p:animClr>
                                    <p:set>
                                      <p:cBhvr>
                                        <p:cTn id="37" dur="2000" fill="hold"/>
                                        <p:tgtEl>
                                          <p:spTgt spid="13"/>
                                        </p:tgtEl>
                                        <p:attrNameLst>
                                          <p:attrName>fill.type</p:attrName>
                                        </p:attrNameLst>
                                      </p:cBhvr>
                                      <p:to>
                                        <p:strVal val="solid"/>
                                      </p:to>
                                    </p:set>
                                    <p:set>
                                      <p:cBhvr>
                                        <p:cTn id="38" dur="2000" fill="hold"/>
                                        <p:tgtEl>
                                          <p:spTgt spid="13"/>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410052"/>
            <a:ext cx="3021221" cy="1477328"/>
          </a:xfrm>
          <a:prstGeom prst="rect">
            <a:avLst/>
          </a:prstGeom>
          <a:noFill/>
        </p:spPr>
        <p:txBody>
          <a:bodyPr wrap="square" rtlCol="1">
            <a:spAutoFit/>
          </a:bodyPr>
          <a:lstStyle/>
          <a:p>
            <a:pPr algn="just" rtl="0"/>
            <a:r>
              <a:rPr lang="en-US" sz="1500" dirty="0" smtClean="0"/>
              <a:t> The </a:t>
            </a:r>
            <a:r>
              <a:rPr lang="en-US" sz="1500" b="1" dirty="0" smtClean="0"/>
              <a:t>English</a:t>
            </a:r>
            <a:r>
              <a:rPr lang="en-US" sz="1500" dirty="0" smtClean="0"/>
              <a:t> or </a:t>
            </a:r>
            <a:r>
              <a:rPr lang="en-US" sz="1500" b="1" dirty="0" smtClean="0"/>
              <a:t>Shakespearean</a:t>
            </a:r>
            <a:r>
              <a:rPr lang="en-US" sz="1500" dirty="0" smtClean="0"/>
              <a:t> sonnet, developed first by Henry Howard, Earl of Surrey (1517-1547), consists of three quatrains and a couplet--that is, it </a:t>
            </a:r>
            <a:r>
              <a:rPr lang="en-US" sz="1500" dirty="0" smtClean="0"/>
              <a:t>rhymes</a:t>
            </a:r>
          </a:p>
          <a:p>
            <a:pPr algn="just" rtl="0"/>
            <a:r>
              <a:rPr lang="en-US" sz="1500" dirty="0" smtClean="0"/>
              <a:t> </a:t>
            </a:r>
            <a:r>
              <a:rPr lang="en-US" sz="1500" b="1" i="1" dirty="0" err="1" smtClean="0"/>
              <a:t>abab</a:t>
            </a:r>
            <a:r>
              <a:rPr lang="en-US" sz="1500" b="1" i="1" dirty="0" smtClean="0"/>
              <a:t> </a:t>
            </a:r>
            <a:r>
              <a:rPr lang="en-US" sz="1500" b="1" i="1" dirty="0" err="1" smtClean="0"/>
              <a:t>cdcd</a:t>
            </a:r>
            <a:r>
              <a:rPr lang="en-US" sz="1500" b="1" i="1" dirty="0" smtClean="0"/>
              <a:t> </a:t>
            </a:r>
            <a:r>
              <a:rPr lang="en-US" sz="1500" b="1" i="1" dirty="0" err="1" smtClean="0"/>
              <a:t>efef</a:t>
            </a:r>
            <a:r>
              <a:rPr lang="en-US" sz="1500" b="1" i="1" dirty="0" smtClean="0"/>
              <a:t> </a:t>
            </a:r>
            <a:r>
              <a:rPr lang="en-US" sz="1500" b="1" i="1" dirty="0" err="1" smtClean="0"/>
              <a:t>gg</a:t>
            </a:r>
            <a:r>
              <a:rPr lang="en-US" sz="1500" dirty="0" smtClean="0"/>
              <a:t>. </a:t>
            </a:r>
            <a:endParaRPr lang="en-US" sz="1500" dirty="0" smtClean="0">
              <a:latin typeface="Times New Roman" pitchFamily="18" charset="0"/>
              <a:cs typeface="Times New Roman" pitchFamily="18" charset="0"/>
            </a:endParaRPr>
          </a:p>
        </p:txBody>
      </p:sp>
      <p:sp>
        <p:nvSpPr>
          <p:cNvPr id="7" name="TextBox 6"/>
          <p:cNvSpPr txBox="1"/>
          <p:nvPr/>
        </p:nvSpPr>
        <p:spPr>
          <a:xfrm>
            <a:off x="224644" y="2051720"/>
            <a:ext cx="3204356" cy="2893100"/>
          </a:xfrm>
          <a:prstGeom prst="rect">
            <a:avLst/>
          </a:prstGeom>
          <a:noFill/>
        </p:spPr>
        <p:txBody>
          <a:bodyPr wrap="square" rtlCol="1">
            <a:spAutoFit/>
          </a:bodyPr>
          <a:lstStyle/>
          <a:p>
            <a:pPr algn="l"/>
            <a:r>
              <a:rPr lang="en-US" sz="1500" dirty="0" smtClean="0"/>
              <a:t> The form into which a poet puts his or her words is always something of which the reader ought to take conscious note. And when poets have chosen to work within such a strict form, that form and its strictures make up part of what they want to say. In other words, the poet is using the structure of the poem as part of the language act: we will find the "meaning" not only in the words, but partly in their pattern </a:t>
            </a:r>
            <a:r>
              <a:rPr lang="en-US" sz="1500" dirty="0" smtClean="0"/>
              <a:t>as well. </a:t>
            </a:r>
            <a:endParaRPr lang="en-US" sz="1500" dirty="0" smtClean="0"/>
          </a:p>
        </p:txBody>
      </p:sp>
      <p:sp>
        <p:nvSpPr>
          <p:cNvPr id="8" name="TextBox 7"/>
          <p:cNvSpPr txBox="1"/>
          <p:nvPr/>
        </p:nvSpPr>
        <p:spPr>
          <a:xfrm>
            <a:off x="3645024" y="5076056"/>
            <a:ext cx="2952328" cy="3139321"/>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يمكن </a:t>
            </a:r>
            <a:r>
              <a:rPr lang="ar-SA" dirty="0" smtClean="0">
                <a:solidFill>
                  <a:srgbClr val="008000"/>
                </a:solidFill>
                <a:cs typeface="DecoType Naskh" pitchFamily="2" charset="-78"/>
              </a:rPr>
              <a:t>تقسيم </a:t>
            </a:r>
            <a:r>
              <a:rPr lang="ar-SA" dirty="0" err="1" smtClean="0">
                <a:solidFill>
                  <a:srgbClr val="008000"/>
                </a:solidFill>
                <a:cs typeface="DecoType Naskh" pitchFamily="2" charset="-78"/>
              </a:rPr>
              <a:t>السوناتة</a:t>
            </a:r>
            <a:r>
              <a:rPr lang="ar-SA" dirty="0" smtClean="0">
                <a:solidFill>
                  <a:srgbClr val="008000"/>
                </a:solidFill>
                <a:cs typeface="DecoType Naskh" pitchFamily="2" charset="-78"/>
              </a:rPr>
              <a:t> موضوعيا إلى قسمين </a:t>
            </a:r>
            <a:r>
              <a:rPr lang="ar-SA" dirty="0" smtClean="0">
                <a:solidFill>
                  <a:srgbClr val="008000"/>
                </a:solidFill>
                <a:cs typeface="DecoType Naskh" pitchFamily="2" charset="-78"/>
              </a:rPr>
              <a:t>:</a:t>
            </a:r>
          </a:p>
          <a:p>
            <a:pPr indent="-76200" algn="just"/>
            <a:endParaRPr lang="ar-SA" dirty="0" smtClean="0">
              <a:solidFill>
                <a:srgbClr val="008000"/>
              </a:solidFill>
              <a:cs typeface="DecoType Naskh" pitchFamily="2" charset="-78"/>
            </a:endParaRPr>
          </a:p>
          <a:p>
            <a:pPr indent="-76200" algn="just">
              <a:buFont typeface="Wingdings" pitchFamily="2" charset="2"/>
              <a:buChar char="Ø"/>
            </a:pPr>
            <a:r>
              <a:rPr lang="ar-SA" dirty="0" smtClean="0">
                <a:solidFill>
                  <a:srgbClr val="008000"/>
                </a:solidFill>
                <a:cs typeface="DecoType Naskh" pitchFamily="2" charset="-78"/>
              </a:rPr>
              <a:t>الأول يعرض موضوع، </a:t>
            </a:r>
            <a:r>
              <a:rPr lang="ar-SA" dirty="0" smtClean="0">
                <a:solidFill>
                  <a:srgbClr val="008000"/>
                </a:solidFill>
                <a:cs typeface="DecoType Naskh" pitchFamily="2" charset="-78"/>
              </a:rPr>
              <a:t>يثير قضية أو شك</a:t>
            </a:r>
            <a:r>
              <a:rPr lang="ar-SA" dirty="0" smtClean="0">
                <a:solidFill>
                  <a:srgbClr val="008000"/>
                </a:solidFill>
                <a:cs typeface="DecoType Naskh" pitchFamily="2" charset="-78"/>
              </a:rPr>
              <a:t>.</a:t>
            </a:r>
          </a:p>
          <a:p>
            <a:pPr indent="-76200" algn="just"/>
            <a:endParaRPr lang="ar-SA" dirty="0" smtClean="0">
              <a:solidFill>
                <a:srgbClr val="008000"/>
              </a:solidFill>
              <a:cs typeface="DecoType Naskh" pitchFamily="2" charset="-78"/>
            </a:endParaRPr>
          </a:p>
          <a:p>
            <a:pPr indent="-76200" algn="just">
              <a:buFont typeface="Wingdings" pitchFamily="2" charset="2"/>
              <a:buChar char="Ø"/>
            </a:pPr>
            <a:r>
              <a:rPr lang="ar-SA" dirty="0" smtClean="0">
                <a:solidFill>
                  <a:srgbClr val="008000"/>
                </a:solidFill>
                <a:cs typeface="DecoType Naskh" pitchFamily="2" charset="-78"/>
              </a:rPr>
              <a:t>القسم الثاني </a:t>
            </a:r>
            <a:r>
              <a:rPr lang="ar-SA" dirty="0" smtClean="0">
                <a:solidFill>
                  <a:srgbClr val="008000"/>
                </a:solidFill>
                <a:cs typeface="DecoType Naskh" pitchFamily="2" charset="-78"/>
              </a:rPr>
              <a:t>يجيب على السؤال، يحل المشكلة ، أو </a:t>
            </a:r>
            <a:r>
              <a:rPr lang="ar-SA" dirty="0" smtClean="0">
                <a:solidFill>
                  <a:srgbClr val="008000"/>
                </a:solidFill>
                <a:cs typeface="DecoType Naskh" pitchFamily="2" charset="-78"/>
              </a:rPr>
              <a:t>يقود إلى نقطة </a:t>
            </a:r>
            <a:r>
              <a:rPr lang="ar-SA" dirty="0" smtClean="0">
                <a:solidFill>
                  <a:srgbClr val="008000"/>
                </a:solidFill>
                <a:cs typeface="DecoType Naskh" pitchFamily="2" charset="-78"/>
              </a:rPr>
              <a:t>البداية في </a:t>
            </a:r>
            <a:r>
              <a:rPr lang="ar-SA" dirty="0" smtClean="0">
                <a:solidFill>
                  <a:srgbClr val="008000"/>
                </a:solidFill>
                <a:cs typeface="DecoType Naskh" pitchFamily="2" charset="-78"/>
              </a:rPr>
              <a:t>القصيدة.</a:t>
            </a:r>
          </a:p>
          <a:p>
            <a:pPr indent="-76200" algn="just"/>
            <a:endParaRPr lang="ar-SA" dirty="0" smtClean="0">
              <a:solidFill>
                <a:srgbClr val="008000"/>
              </a:solidFill>
              <a:cs typeface="DecoType Naskh" pitchFamily="2" charset="-78"/>
            </a:endParaRPr>
          </a:p>
          <a:p>
            <a:pPr indent="-76200" algn="just"/>
            <a:r>
              <a:rPr lang="ar-SA" dirty="0" smtClean="0">
                <a:solidFill>
                  <a:srgbClr val="008000"/>
                </a:solidFill>
                <a:cs typeface="DecoType Naskh" pitchFamily="2" charset="-78"/>
              </a:rPr>
              <a:t>* ويسمى </a:t>
            </a:r>
            <a:r>
              <a:rPr lang="ar-SA" dirty="0" smtClean="0">
                <a:solidFill>
                  <a:srgbClr val="008000"/>
                </a:solidFill>
                <a:cs typeface="DecoType Naskh" pitchFamily="2" charset="-78"/>
              </a:rPr>
              <a:t>هذا التغيير في القصيدة </a:t>
            </a:r>
            <a:r>
              <a:rPr lang="ar-SA" b="1" u="sng" dirty="0" smtClean="0">
                <a:solidFill>
                  <a:srgbClr val="008000"/>
                </a:solidFill>
                <a:cs typeface="DecoType Naskh" pitchFamily="2" charset="-78"/>
              </a:rPr>
              <a:t>العودة</a:t>
            </a:r>
            <a:r>
              <a:rPr lang="ar-SA" dirty="0" smtClean="0">
                <a:solidFill>
                  <a:srgbClr val="008000"/>
                </a:solidFill>
                <a:cs typeface="DecoType Naskh" pitchFamily="2" charset="-78"/>
              </a:rPr>
              <a:t> وهو يساعد </a:t>
            </a:r>
            <a:r>
              <a:rPr lang="ar-SA" dirty="0" smtClean="0">
                <a:solidFill>
                  <a:srgbClr val="008000"/>
                </a:solidFill>
                <a:cs typeface="DecoType Naskh" pitchFamily="2" charset="-78"/>
              </a:rPr>
              <a:t>على المضي قدما في </a:t>
            </a:r>
            <a:r>
              <a:rPr lang="ar-SA" dirty="0" smtClean="0">
                <a:solidFill>
                  <a:srgbClr val="008000"/>
                </a:solidFill>
                <a:cs typeface="DecoType Naskh" pitchFamily="2" charset="-78"/>
              </a:rPr>
              <a:t>حركة العاطفة في القصيدة بشكل سريع.</a:t>
            </a:r>
            <a:endParaRPr lang="ar-SA" dirty="0" smtClean="0">
              <a:solidFill>
                <a:srgbClr val="008000"/>
              </a:solidFill>
              <a:cs typeface="DecoType Naskh" pitchFamily="2" charset="-78"/>
            </a:endParaRPr>
          </a:p>
          <a:p>
            <a:pPr indent="-76200" algn="just"/>
            <a:endParaRPr lang="ar-SA" dirty="0" smtClean="0">
              <a:solidFill>
                <a:srgbClr val="008000"/>
              </a:solidFill>
              <a:cs typeface="DecoType Naskh" pitchFamily="2" charset="-78"/>
            </a:endParaRPr>
          </a:p>
        </p:txBody>
      </p:sp>
      <p:sp>
        <p:nvSpPr>
          <p:cNvPr id="9" name="TextBox 8"/>
          <p:cNvSpPr txBox="1"/>
          <p:nvPr/>
        </p:nvSpPr>
        <p:spPr>
          <a:xfrm>
            <a:off x="3573016" y="2195736"/>
            <a:ext cx="3024336" cy="2585323"/>
          </a:xfrm>
          <a:prstGeom prst="rect">
            <a:avLst/>
          </a:prstGeom>
          <a:noFill/>
        </p:spPr>
        <p:txBody>
          <a:bodyPr wrap="square" rtlCol="1">
            <a:spAutoFit/>
          </a:bodyPr>
          <a:lstStyle/>
          <a:p>
            <a:pPr indent="-76200" algn="just"/>
            <a:r>
              <a:rPr lang="ar-SA" dirty="0" smtClean="0">
                <a:solidFill>
                  <a:srgbClr val="C00000"/>
                </a:solidFill>
                <a:cs typeface="DecoType Naskh" pitchFamily="2" charset="-78"/>
              </a:rPr>
              <a:t>الشكل الذي </a:t>
            </a:r>
            <a:r>
              <a:rPr lang="ar-SA" dirty="0" smtClean="0">
                <a:solidFill>
                  <a:srgbClr val="C00000"/>
                </a:solidFill>
                <a:cs typeface="DecoType Naskh" pitchFamily="2" charset="-78"/>
              </a:rPr>
              <a:t>يضع </a:t>
            </a:r>
            <a:r>
              <a:rPr lang="ar-SA" dirty="0" smtClean="0">
                <a:solidFill>
                  <a:srgbClr val="C00000"/>
                </a:solidFill>
                <a:cs typeface="DecoType Naskh" pitchFamily="2" charset="-78"/>
              </a:rPr>
              <a:t>الشاعر أو الشاعرة كلماتهم فيه هو </a:t>
            </a:r>
            <a:r>
              <a:rPr lang="ar-SA" dirty="0" smtClean="0">
                <a:solidFill>
                  <a:srgbClr val="C00000"/>
                </a:solidFill>
                <a:cs typeface="DecoType Naskh" pitchFamily="2" charset="-78"/>
              </a:rPr>
              <a:t>دائما </a:t>
            </a:r>
            <a:r>
              <a:rPr lang="ar-SA" dirty="0" smtClean="0">
                <a:solidFill>
                  <a:srgbClr val="C00000"/>
                </a:solidFill>
                <a:cs typeface="DecoType Naskh" pitchFamily="2" charset="-78"/>
              </a:rPr>
              <a:t>شيء ينبغي </a:t>
            </a:r>
            <a:r>
              <a:rPr lang="ar-SA" dirty="0" smtClean="0">
                <a:solidFill>
                  <a:srgbClr val="C00000"/>
                </a:solidFill>
                <a:cs typeface="DecoType Naskh" pitchFamily="2" charset="-78"/>
              </a:rPr>
              <a:t>للقارئ </a:t>
            </a:r>
            <a:r>
              <a:rPr lang="ar-SA" dirty="0" smtClean="0">
                <a:solidFill>
                  <a:srgbClr val="C00000"/>
                </a:solidFill>
                <a:cs typeface="DecoType Naskh" pitchFamily="2" charset="-78"/>
              </a:rPr>
              <a:t>أن يأخذ ملاحظة واعية. </a:t>
            </a:r>
            <a:r>
              <a:rPr lang="ar-SA" dirty="0" smtClean="0">
                <a:solidFill>
                  <a:srgbClr val="C00000"/>
                </a:solidFill>
                <a:cs typeface="DecoType Naskh" pitchFamily="2" charset="-78"/>
              </a:rPr>
              <a:t>وعندما </a:t>
            </a:r>
            <a:r>
              <a:rPr lang="ar-SA" dirty="0" smtClean="0">
                <a:solidFill>
                  <a:srgbClr val="C00000"/>
                </a:solidFill>
                <a:cs typeface="DecoType Naskh" pitchFamily="2" charset="-78"/>
              </a:rPr>
              <a:t>يتوجب على الشعراء اختيار </a:t>
            </a:r>
            <a:r>
              <a:rPr lang="ar-SA" dirty="0" smtClean="0">
                <a:solidFill>
                  <a:srgbClr val="C00000"/>
                </a:solidFill>
                <a:cs typeface="DecoType Naskh" pitchFamily="2" charset="-78"/>
              </a:rPr>
              <a:t>للعمل </a:t>
            </a:r>
            <a:r>
              <a:rPr lang="ar-SA" dirty="0" smtClean="0">
                <a:solidFill>
                  <a:srgbClr val="C00000"/>
                </a:solidFill>
                <a:cs typeface="DecoType Naskh" pitchFamily="2" charset="-78"/>
              </a:rPr>
              <a:t>ضمن شكل محدد ومقيد، وهذا الشكل والقيود </a:t>
            </a:r>
            <a:r>
              <a:rPr lang="ar-SA" dirty="0" smtClean="0">
                <a:solidFill>
                  <a:srgbClr val="C00000"/>
                </a:solidFill>
                <a:cs typeface="DecoType Naskh" pitchFamily="2" charset="-78"/>
              </a:rPr>
              <a:t>التي تشكل جزءا من </a:t>
            </a:r>
            <a:r>
              <a:rPr lang="ar-SA" dirty="0" smtClean="0">
                <a:solidFill>
                  <a:srgbClr val="C00000"/>
                </a:solidFill>
                <a:cs typeface="DecoType Naskh" pitchFamily="2" charset="-78"/>
              </a:rPr>
              <a:t>ما يريدون قوله. </a:t>
            </a:r>
            <a:r>
              <a:rPr lang="ar-SA" dirty="0" smtClean="0">
                <a:solidFill>
                  <a:srgbClr val="C00000"/>
                </a:solidFill>
                <a:cs typeface="DecoType Naskh" pitchFamily="2" charset="-78"/>
              </a:rPr>
              <a:t>وبعبارة أخرى، </a:t>
            </a:r>
            <a:r>
              <a:rPr lang="ar-SA" dirty="0" smtClean="0">
                <a:solidFill>
                  <a:srgbClr val="C00000"/>
                </a:solidFill>
                <a:cs typeface="DecoType Naskh" pitchFamily="2" charset="-78"/>
              </a:rPr>
              <a:t>الشاعر </a:t>
            </a:r>
            <a:r>
              <a:rPr lang="ar-SA" dirty="0" smtClean="0">
                <a:solidFill>
                  <a:srgbClr val="C00000"/>
                </a:solidFill>
                <a:cs typeface="DecoType Naskh" pitchFamily="2" charset="-78"/>
              </a:rPr>
              <a:t>يستخدم بنية القصيدة كجزء من قانون اللغة : سوف نجد "معنى" ليس فقط في الكلمات ، ولكن </a:t>
            </a:r>
            <a:r>
              <a:rPr lang="ar-SA" dirty="0" smtClean="0">
                <a:solidFill>
                  <a:srgbClr val="C00000"/>
                </a:solidFill>
                <a:cs typeface="DecoType Naskh" pitchFamily="2" charset="-78"/>
              </a:rPr>
              <a:t>جزئيا </a:t>
            </a:r>
            <a:r>
              <a:rPr lang="ar-SA" dirty="0" smtClean="0">
                <a:solidFill>
                  <a:srgbClr val="C00000"/>
                </a:solidFill>
                <a:cs typeface="DecoType Naskh" pitchFamily="2" charset="-78"/>
              </a:rPr>
              <a:t>في نمط حياتهم أيضا</a:t>
            </a:r>
            <a:r>
              <a:rPr lang="ar-SA" dirty="0" smtClean="0">
                <a:solidFill>
                  <a:srgbClr val="C00000"/>
                </a:solidFill>
                <a:cs typeface="DecoType Naskh" pitchFamily="2" charset="-78"/>
              </a:rPr>
              <a:t>.</a:t>
            </a:r>
            <a:endParaRPr lang="ar-SA" sz="2000" dirty="0" smtClean="0">
              <a:solidFill>
                <a:srgbClr val="C00000"/>
              </a:solidFill>
              <a:cs typeface="DecoType Naskh" pitchFamily="2" charset="-78"/>
            </a:endParaRPr>
          </a:p>
        </p:txBody>
      </p:sp>
      <p:sp>
        <p:nvSpPr>
          <p:cNvPr id="10" name="TextBox 9"/>
          <p:cNvSpPr txBox="1"/>
          <p:nvPr/>
        </p:nvSpPr>
        <p:spPr>
          <a:xfrm>
            <a:off x="3429000" y="467544"/>
            <a:ext cx="3150350" cy="1477328"/>
          </a:xfrm>
          <a:prstGeom prst="rect">
            <a:avLst/>
          </a:prstGeom>
          <a:noFill/>
        </p:spPr>
        <p:txBody>
          <a:bodyPr wrap="square" rtlCol="1">
            <a:spAutoFit/>
          </a:bodyPr>
          <a:lstStyle/>
          <a:p>
            <a:r>
              <a:rPr lang="ar-SA" dirty="0" smtClean="0">
                <a:solidFill>
                  <a:srgbClr val="008000"/>
                </a:solidFill>
                <a:cs typeface="DecoType Naskh" pitchFamily="2" charset="-78"/>
              </a:rPr>
              <a:t>تطورت </a:t>
            </a:r>
            <a:r>
              <a:rPr lang="ar-SA" dirty="0" err="1" smtClean="0">
                <a:solidFill>
                  <a:srgbClr val="008000"/>
                </a:solidFill>
                <a:cs typeface="DecoType Naskh" pitchFamily="2" charset="-78"/>
              </a:rPr>
              <a:t>السوناتة</a:t>
            </a:r>
            <a:r>
              <a:rPr lang="ar-SA" dirty="0" smtClean="0">
                <a:solidFill>
                  <a:srgbClr val="008000"/>
                </a:solidFill>
                <a:cs typeface="DecoType Naskh" pitchFamily="2" charset="-78"/>
              </a:rPr>
              <a:t> الإيطالية الإنجليزية أو </a:t>
            </a:r>
            <a:r>
              <a:rPr lang="ar-SA" dirty="0" err="1" smtClean="0">
                <a:solidFill>
                  <a:srgbClr val="008000"/>
                </a:solidFill>
                <a:cs typeface="DecoType Naskh" pitchFamily="2" charset="-78"/>
              </a:rPr>
              <a:t>السوناتة</a:t>
            </a:r>
            <a:r>
              <a:rPr lang="ar-SA" dirty="0" smtClean="0">
                <a:solidFill>
                  <a:srgbClr val="008000"/>
                </a:solidFill>
                <a:cs typeface="DecoType Naskh" pitchFamily="2" charset="-78"/>
              </a:rPr>
              <a:t> الشكسبيرية، بواسطة هنري </a:t>
            </a:r>
            <a:r>
              <a:rPr lang="ar-SA" dirty="0" err="1" smtClean="0">
                <a:solidFill>
                  <a:srgbClr val="008000"/>
                </a:solidFill>
                <a:cs typeface="DecoType Naskh" pitchFamily="2" charset="-78"/>
              </a:rPr>
              <a:t>هوارد</a:t>
            </a:r>
            <a:r>
              <a:rPr lang="ar-SA" dirty="0" smtClean="0">
                <a:solidFill>
                  <a:srgbClr val="008000"/>
                </a:solidFill>
                <a:cs typeface="DecoType Naskh" pitchFamily="2" charset="-78"/>
              </a:rPr>
              <a:t>، </a:t>
            </a:r>
            <a:r>
              <a:rPr lang="ar-SA" dirty="0" err="1" smtClean="0">
                <a:solidFill>
                  <a:srgbClr val="008000"/>
                </a:solidFill>
                <a:cs typeface="DecoType Naskh" pitchFamily="2" charset="-78"/>
              </a:rPr>
              <a:t>إيرل</a:t>
            </a:r>
            <a:r>
              <a:rPr lang="ar-SA" dirty="0" smtClean="0">
                <a:solidFill>
                  <a:srgbClr val="008000"/>
                </a:solidFill>
                <a:cs typeface="DecoType Naskh" pitchFamily="2" charset="-78"/>
              </a:rPr>
              <a:t> سري (1517-1547)، وتتألف من ثلاث رباعيات وثنائية تسمى (</a:t>
            </a:r>
            <a:r>
              <a:rPr lang="ar-SA" dirty="0" err="1" smtClean="0">
                <a:solidFill>
                  <a:srgbClr val="008000"/>
                </a:solidFill>
                <a:cs typeface="DecoType Naskh" pitchFamily="2" charset="-78"/>
              </a:rPr>
              <a:t>الكوبليت</a:t>
            </a:r>
            <a:r>
              <a:rPr lang="ar-SA" dirty="0" smtClean="0">
                <a:solidFill>
                  <a:srgbClr val="008000"/>
                </a:solidFill>
                <a:cs typeface="DecoType Naskh" pitchFamily="2" charset="-78"/>
              </a:rPr>
              <a:t>) أي أن القوافي تكون مرتبة بهذا </a:t>
            </a:r>
            <a:r>
              <a:rPr lang="ar-SA" dirty="0" smtClean="0">
                <a:solidFill>
                  <a:srgbClr val="008000"/>
                </a:solidFill>
                <a:cs typeface="DecoType Naskh" pitchFamily="2" charset="-78"/>
              </a:rPr>
              <a:t>الشكل   </a:t>
            </a:r>
            <a:r>
              <a:rPr lang="en-US" dirty="0" err="1" smtClean="0">
                <a:solidFill>
                  <a:srgbClr val="008000"/>
                </a:solidFill>
                <a:cs typeface="DecoType Naskh" pitchFamily="2" charset="-78"/>
              </a:rPr>
              <a:t>abab</a:t>
            </a:r>
            <a:r>
              <a:rPr lang="en-US" dirty="0" smtClean="0">
                <a:solidFill>
                  <a:srgbClr val="008000"/>
                </a:solidFill>
                <a:cs typeface="DecoType Naskh" pitchFamily="2" charset="-78"/>
              </a:rPr>
              <a:t> </a:t>
            </a:r>
            <a:r>
              <a:rPr lang="en-US" dirty="0" err="1" smtClean="0">
                <a:solidFill>
                  <a:srgbClr val="008000"/>
                </a:solidFill>
                <a:cs typeface="DecoType Naskh" pitchFamily="2" charset="-78"/>
              </a:rPr>
              <a:t>cdcd</a:t>
            </a:r>
            <a:r>
              <a:rPr lang="en-US" dirty="0" smtClean="0">
                <a:solidFill>
                  <a:srgbClr val="008000"/>
                </a:solidFill>
                <a:cs typeface="DecoType Naskh" pitchFamily="2" charset="-78"/>
              </a:rPr>
              <a:t>  </a:t>
            </a:r>
            <a:r>
              <a:rPr lang="en-US" dirty="0" err="1" smtClean="0">
                <a:solidFill>
                  <a:srgbClr val="008000"/>
                </a:solidFill>
                <a:cs typeface="DecoType Naskh" pitchFamily="2" charset="-78"/>
              </a:rPr>
              <a:t>efef</a:t>
            </a:r>
            <a:r>
              <a:rPr lang="en-US" dirty="0" smtClean="0">
                <a:solidFill>
                  <a:srgbClr val="008000"/>
                </a:solidFill>
                <a:cs typeface="DecoType Naskh" pitchFamily="2" charset="-78"/>
              </a:rPr>
              <a:t> </a:t>
            </a:r>
            <a:r>
              <a:rPr lang="en-US" dirty="0" err="1" smtClean="0">
                <a:solidFill>
                  <a:srgbClr val="008000"/>
                </a:solidFill>
                <a:cs typeface="DecoType Naskh" pitchFamily="2" charset="-78"/>
              </a:rPr>
              <a:t>gg</a:t>
            </a:r>
            <a:endParaRPr lang="en-US" dirty="0" smtClean="0">
              <a:solidFill>
                <a:srgbClr val="008000"/>
              </a:solidFill>
              <a:cs typeface="DecoType Naskh" pitchFamily="2" charset="-78"/>
            </a:endParaRPr>
          </a:p>
        </p:txBody>
      </p:sp>
      <p:sp>
        <p:nvSpPr>
          <p:cNvPr id="11" name="TextBox 10"/>
          <p:cNvSpPr txBox="1"/>
          <p:nvPr/>
        </p:nvSpPr>
        <p:spPr>
          <a:xfrm>
            <a:off x="188640" y="5148064"/>
            <a:ext cx="3240360" cy="3194721"/>
          </a:xfrm>
          <a:prstGeom prst="rect">
            <a:avLst/>
          </a:prstGeom>
          <a:noFill/>
        </p:spPr>
        <p:txBody>
          <a:bodyPr wrap="square" rtlCol="1">
            <a:spAutoFit/>
          </a:bodyPr>
          <a:lstStyle/>
          <a:p>
            <a:pPr algn="just" rtl="0">
              <a:lnSpc>
                <a:spcPct val="90000"/>
              </a:lnSpc>
              <a:defRPr/>
            </a:pPr>
            <a:r>
              <a:rPr lang="en-US" sz="1600" dirty="0" smtClean="0"/>
              <a:t>The </a:t>
            </a:r>
            <a:r>
              <a:rPr lang="en-US" sz="1600" dirty="0" smtClean="0"/>
              <a:t>sonnet can be thematically divided into two sections: </a:t>
            </a:r>
          </a:p>
          <a:p>
            <a:pPr algn="just" rtl="0">
              <a:lnSpc>
                <a:spcPct val="90000"/>
              </a:lnSpc>
              <a:buFont typeface="Wingdings" pitchFamily="2" charset="2"/>
              <a:buChar char="Ø"/>
              <a:defRPr/>
            </a:pPr>
            <a:endParaRPr lang="en-US" sz="1600" dirty="0" smtClean="0"/>
          </a:p>
          <a:p>
            <a:pPr algn="just" rtl="0">
              <a:lnSpc>
                <a:spcPct val="90000"/>
              </a:lnSpc>
              <a:buFont typeface="Wingdings" pitchFamily="2" charset="2"/>
              <a:buChar char="Ø"/>
              <a:defRPr/>
            </a:pPr>
            <a:r>
              <a:rPr lang="en-US" sz="1600" dirty="0" smtClean="0"/>
              <a:t>The first presents </a:t>
            </a:r>
            <a:r>
              <a:rPr lang="en-US" sz="1600" b="1" dirty="0" smtClean="0"/>
              <a:t>the theme</a:t>
            </a:r>
            <a:r>
              <a:rPr lang="en-US" sz="1600" dirty="0" smtClean="0"/>
              <a:t>, raises an issue or doubt.</a:t>
            </a:r>
          </a:p>
          <a:p>
            <a:pPr algn="just" rtl="0">
              <a:lnSpc>
                <a:spcPct val="90000"/>
              </a:lnSpc>
              <a:buFont typeface="Wingdings" pitchFamily="2" charset="2"/>
              <a:buChar char="Ø"/>
              <a:defRPr/>
            </a:pPr>
            <a:endParaRPr lang="en-US" sz="1600" dirty="0" smtClean="0"/>
          </a:p>
          <a:p>
            <a:pPr algn="just" rtl="0">
              <a:lnSpc>
                <a:spcPct val="90000"/>
              </a:lnSpc>
              <a:buFont typeface="Wingdings" pitchFamily="2" charset="2"/>
              <a:buChar char="Ø"/>
              <a:defRPr/>
            </a:pPr>
            <a:r>
              <a:rPr lang="en-US" sz="1600" dirty="0" smtClean="0"/>
              <a:t>The second part </a:t>
            </a:r>
            <a:r>
              <a:rPr lang="en-US" sz="1600" b="1" dirty="0" smtClean="0"/>
              <a:t>answers the question</a:t>
            </a:r>
            <a:r>
              <a:rPr lang="en-US" sz="1600" dirty="0" smtClean="0"/>
              <a:t>, resolves the problem, or drives home the poem's point. </a:t>
            </a:r>
          </a:p>
          <a:p>
            <a:pPr algn="just" rtl="0">
              <a:lnSpc>
                <a:spcPct val="90000"/>
              </a:lnSpc>
              <a:buFont typeface="Wingdings" pitchFamily="2" charset="2"/>
              <a:buChar char="Ø"/>
              <a:defRPr/>
            </a:pPr>
            <a:endParaRPr lang="en-US" sz="1600" dirty="0" smtClean="0"/>
          </a:p>
          <a:p>
            <a:pPr algn="just" rtl="0">
              <a:lnSpc>
                <a:spcPct val="90000"/>
              </a:lnSpc>
              <a:defRPr/>
            </a:pPr>
            <a:r>
              <a:rPr lang="en-US" sz="1600" dirty="0" smtClean="0"/>
              <a:t>* This </a:t>
            </a:r>
            <a:r>
              <a:rPr lang="en-US" sz="1600" dirty="0" smtClean="0"/>
              <a:t>change in the poem is called </a:t>
            </a:r>
            <a:r>
              <a:rPr lang="en-US" sz="1600" b="1" u="sng" dirty="0" smtClean="0"/>
              <a:t>the</a:t>
            </a:r>
            <a:r>
              <a:rPr lang="en-US" sz="1600" u="sng" dirty="0" smtClean="0"/>
              <a:t> </a:t>
            </a:r>
            <a:r>
              <a:rPr lang="en-US" sz="1600" b="1" u="sng" dirty="0" smtClean="0"/>
              <a:t>turn</a:t>
            </a:r>
            <a:r>
              <a:rPr lang="en-US" sz="1600" u="sng" dirty="0" smtClean="0"/>
              <a:t> </a:t>
            </a:r>
            <a:r>
              <a:rPr lang="en-US" sz="1600" dirty="0" smtClean="0"/>
              <a:t>and helps move forward the emotional action of the poem quickly. </a:t>
            </a:r>
            <a:endParaRPr lang="en-US" sz="160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2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Effect transition="in" filter="fade">
                                      <p:cBhvr>
                                        <p:cTn id="37" dur="2000"/>
                                        <p:tgtEl>
                                          <p:spTgt spid="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xEl>
                                              <p:pRg st="4" end="4"/>
                                            </p:txEl>
                                          </p:spTgt>
                                        </p:tgtEl>
                                        <p:attrNameLst>
                                          <p:attrName>style.visibility</p:attrName>
                                        </p:attrNameLst>
                                      </p:cBhvr>
                                      <p:to>
                                        <p:strVal val="visible"/>
                                      </p:to>
                                    </p:set>
                                    <p:animEffect transition="in" filter="fade">
                                      <p:cBhvr>
                                        <p:cTn id="42" dur="2000"/>
                                        <p:tgtEl>
                                          <p:spTgt spid="11">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animEffect transition="in" filter="fade">
                                      <p:cBhvr>
                                        <p:cTn id="47" dur="2000"/>
                                        <p:tgtEl>
                                          <p:spTgt spid="11">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2000"/>
                                        <p:tgtEl>
                                          <p:spTgt spid="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2" end="2"/>
                                            </p:txEl>
                                          </p:spTgt>
                                        </p:tgtEl>
                                        <p:attrNameLst>
                                          <p:attrName>style.visibility</p:attrName>
                                        </p:attrNameLst>
                                      </p:cBhvr>
                                      <p:to>
                                        <p:strVal val="visible"/>
                                      </p:to>
                                    </p:set>
                                    <p:animEffect transition="in" filter="fade">
                                      <p:cBhvr>
                                        <p:cTn id="57" dur="2000"/>
                                        <p:tgtEl>
                                          <p:spTgt spid="8">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xEl>
                                              <p:pRg st="4" end="4"/>
                                            </p:txEl>
                                          </p:spTgt>
                                        </p:tgtEl>
                                        <p:attrNameLst>
                                          <p:attrName>style.visibility</p:attrName>
                                        </p:attrNameLst>
                                      </p:cBhvr>
                                      <p:to>
                                        <p:strVal val="visible"/>
                                      </p:to>
                                    </p:set>
                                    <p:animEffect transition="in" filter="fade">
                                      <p:cBhvr>
                                        <p:cTn id="62" dur="2000"/>
                                        <p:tgtEl>
                                          <p:spTgt spid="8">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
                                            <p:txEl>
                                              <p:pRg st="6" end="6"/>
                                            </p:txEl>
                                          </p:spTgt>
                                        </p:tgtEl>
                                        <p:attrNameLst>
                                          <p:attrName>style.visibility</p:attrName>
                                        </p:attrNameLst>
                                      </p:cBhvr>
                                      <p:to>
                                        <p:strVal val="visible"/>
                                      </p:to>
                                    </p:set>
                                    <p:animEffect transition="in" filter="fade">
                                      <p:cBhvr>
                                        <p:cTn id="67"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62018" y="539552"/>
            <a:ext cx="3483006" cy="1815882"/>
          </a:xfrm>
          <a:prstGeom prst="rect">
            <a:avLst/>
          </a:prstGeom>
          <a:noFill/>
        </p:spPr>
        <p:txBody>
          <a:bodyPr wrap="square" rtlCol="1">
            <a:spAutoFit/>
          </a:bodyPr>
          <a:lstStyle/>
          <a:p>
            <a:pPr algn="l" rtl="0"/>
            <a:r>
              <a:rPr lang="en-US" sz="1600" dirty="0" smtClean="0"/>
              <a:t> The Italian form, in some ways the simpler of the two, usually projects and develops a subject in the </a:t>
            </a:r>
            <a:r>
              <a:rPr lang="en-US" sz="1600" b="1" dirty="0" smtClean="0"/>
              <a:t>octet</a:t>
            </a:r>
            <a:r>
              <a:rPr lang="en-US" sz="1600" dirty="0" smtClean="0"/>
              <a:t>, then executes a </a:t>
            </a:r>
            <a:r>
              <a:rPr lang="en-US" sz="1600" b="1" dirty="0" smtClean="0"/>
              <a:t>turn</a:t>
            </a:r>
            <a:r>
              <a:rPr lang="en-US" sz="1600" dirty="0" smtClean="0"/>
              <a:t> at the beginning of the sestet, so that the sestet can in some way release the tension built up in the </a:t>
            </a:r>
            <a:r>
              <a:rPr lang="en-US" sz="1600" b="1" dirty="0" smtClean="0"/>
              <a:t>octave</a:t>
            </a:r>
            <a:r>
              <a:rPr lang="en-US" sz="1600" dirty="0" smtClean="0"/>
              <a:t>. </a:t>
            </a:r>
            <a:endParaRPr lang="en-US" sz="1500" dirty="0" smtClean="0">
              <a:latin typeface="Times New Roman" pitchFamily="18" charset="0"/>
              <a:cs typeface="Times New Roman" pitchFamily="18" charset="0"/>
            </a:endParaRPr>
          </a:p>
        </p:txBody>
      </p:sp>
      <p:sp>
        <p:nvSpPr>
          <p:cNvPr id="7" name="TextBox 6"/>
          <p:cNvSpPr txBox="1"/>
          <p:nvPr/>
        </p:nvSpPr>
        <p:spPr>
          <a:xfrm>
            <a:off x="116632" y="3275856"/>
            <a:ext cx="6597352" cy="4105739"/>
          </a:xfrm>
          <a:prstGeom prst="rect">
            <a:avLst/>
          </a:prstGeom>
          <a:noFill/>
          <a:ln>
            <a:noFill/>
          </a:ln>
        </p:spPr>
        <p:txBody>
          <a:bodyPr wrap="square" rtlCol="1">
            <a:spAutoFit/>
          </a:bodyPr>
          <a:lstStyle/>
          <a:p>
            <a:pPr algn="ctr" rtl="0">
              <a:lnSpc>
                <a:spcPct val="80000"/>
              </a:lnSpc>
              <a:defRPr/>
            </a:pPr>
            <a:r>
              <a:rPr lang="en-US" sz="1600" b="1" dirty="0" smtClean="0">
                <a:solidFill>
                  <a:srgbClr val="990099"/>
                </a:solidFill>
              </a:rPr>
              <a:t>“Farewell Love and all thy laws for ever”</a:t>
            </a:r>
            <a:r>
              <a:rPr lang="en-US" sz="1600" dirty="0" smtClean="0">
                <a:solidFill>
                  <a:srgbClr val="990099"/>
                </a:solidFill>
              </a:rPr>
              <a:t> </a:t>
            </a:r>
            <a:endParaRPr lang="en-US" sz="1600" dirty="0" smtClean="0">
              <a:solidFill>
                <a:srgbClr val="990099"/>
              </a:solidFill>
            </a:endParaRPr>
          </a:p>
          <a:p>
            <a:pPr algn="ctr" rtl="0">
              <a:lnSpc>
                <a:spcPct val="80000"/>
              </a:lnSpc>
              <a:defRPr/>
            </a:pPr>
            <a:endParaRPr lang="en-US" sz="1600" dirty="0" smtClean="0">
              <a:solidFill>
                <a:srgbClr val="990099"/>
              </a:solidFill>
            </a:endParaRPr>
          </a:p>
          <a:p>
            <a:pPr algn="just" rtl="0">
              <a:lnSpc>
                <a:spcPct val="80000"/>
              </a:lnSpc>
              <a:defRPr/>
            </a:pPr>
            <a:r>
              <a:rPr lang="en-US" sz="1400" dirty="0" smtClean="0"/>
              <a:t>Farewell </a:t>
            </a:r>
            <a:r>
              <a:rPr lang="en-US" sz="1400" dirty="0" smtClean="0"/>
              <a:t>Love and all thy laws for ever, 	</a:t>
            </a:r>
            <a:r>
              <a:rPr lang="en-US" sz="1400" i="1" dirty="0" smtClean="0"/>
              <a:t>a</a:t>
            </a:r>
            <a:r>
              <a:rPr lang="en-US" sz="1400" dirty="0" smtClean="0"/>
              <a:t> </a:t>
            </a:r>
            <a:endParaRPr lang="en-US" sz="1400" dirty="0" smtClean="0"/>
          </a:p>
          <a:p>
            <a:pPr algn="just" rtl="0">
              <a:lnSpc>
                <a:spcPct val="80000"/>
              </a:lnSpc>
              <a:defRPr/>
            </a:pPr>
            <a:r>
              <a:rPr lang="en-US" sz="1400" dirty="0" smtClean="0"/>
              <a:t>Thy baited hooks shall </a:t>
            </a:r>
            <a:r>
              <a:rPr lang="en-US" sz="1400" u="sng" dirty="0" smtClean="0"/>
              <a:t>tangle</a:t>
            </a:r>
            <a:r>
              <a:rPr lang="en-US" sz="1400" dirty="0" smtClean="0"/>
              <a:t> me no more; 	</a:t>
            </a:r>
            <a:r>
              <a:rPr lang="en-US" sz="1400" i="1" dirty="0" smtClean="0"/>
              <a:t>b</a:t>
            </a:r>
            <a:r>
              <a:rPr lang="en-US" sz="1400" dirty="0" smtClean="0"/>
              <a:t>        </a:t>
            </a:r>
            <a:r>
              <a:rPr lang="en-US" sz="1400" dirty="0" smtClean="0"/>
              <a:t>become confused</a:t>
            </a:r>
          </a:p>
          <a:p>
            <a:pPr algn="just" rtl="0">
              <a:lnSpc>
                <a:spcPct val="80000"/>
              </a:lnSpc>
              <a:defRPr/>
            </a:pPr>
            <a:r>
              <a:rPr lang="en-US" sz="1400" u="sng" dirty="0" err="1" smtClean="0"/>
              <a:t>Senec</a:t>
            </a:r>
            <a:r>
              <a:rPr lang="en-US" sz="1400" dirty="0" smtClean="0"/>
              <a:t> and </a:t>
            </a:r>
            <a:r>
              <a:rPr lang="en-US" sz="1400" u="sng" dirty="0" smtClean="0"/>
              <a:t>Plato</a:t>
            </a:r>
            <a:r>
              <a:rPr lang="en-US" sz="1400" dirty="0" smtClean="0"/>
              <a:t> call me from thy </a:t>
            </a:r>
            <a:r>
              <a:rPr lang="en-US" sz="1400" dirty="0" smtClean="0"/>
              <a:t>lore	 	</a:t>
            </a:r>
            <a:r>
              <a:rPr lang="en-US" sz="1400" i="1" dirty="0" smtClean="0"/>
              <a:t>b</a:t>
            </a:r>
            <a:r>
              <a:rPr lang="en-US" sz="1400" dirty="0" smtClean="0"/>
              <a:t>       </a:t>
            </a:r>
            <a:r>
              <a:rPr lang="en-US" sz="1200" dirty="0" smtClean="0"/>
              <a:t>science </a:t>
            </a:r>
            <a:r>
              <a:rPr lang="en-US" sz="1200" dirty="0" smtClean="0"/>
              <a:t>. Plato stands </a:t>
            </a:r>
            <a:r>
              <a:rPr lang="en-US" sz="1200" dirty="0" smtClean="0"/>
              <a:t>for knowledge</a:t>
            </a:r>
            <a:endParaRPr lang="en-US" sz="1200" dirty="0" smtClean="0"/>
          </a:p>
          <a:p>
            <a:pPr algn="just" rtl="0">
              <a:lnSpc>
                <a:spcPct val="80000"/>
              </a:lnSpc>
              <a:defRPr/>
            </a:pPr>
            <a:r>
              <a:rPr lang="en-US" sz="1400" dirty="0" smtClean="0"/>
              <a:t>To perfect wealth my wit for to </a:t>
            </a:r>
            <a:r>
              <a:rPr lang="en-US" sz="1400" u="sng" dirty="0" err="1" smtClean="0"/>
              <a:t>endeavour</a:t>
            </a:r>
            <a:r>
              <a:rPr lang="en-US" sz="1400" dirty="0" smtClean="0"/>
              <a:t>. 	</a:t>
            </a:r>
            <a:r>
              <a:rPr lang="en-US" sz="1400" i="1" dirty="0" smtClean="0"/>
              <a:t>a</a:t>
            </a:r>
            <a:r>
              <a:rPr lang="en-US" sz="1400" dirty="0" smtClean="0"/>
              <a:t>        </a:t>
            </a:r>
            <a:r>
              <a:rPr lang="en-US" sz="1400" dirty="0" smtClean="0"/>
              <a:t>attempt</a:t>
            </a:r>
          </a:p>
          <a:p>
            <a:pPr algn="just" rtl="0">
              <a:lnSpc>
                <a:spcPct val="80000"/>
              </a:lnSpc>
              <a:defRPr/>
            </a:pPr>
            <a:r>
              <a:rPr lang="en-US" sz="1400" dirty="0" smtClean="0"/>
              <a:t>In blind error when I did </a:t>
            </a:r>
            <a:r>
              <a:rPr lang="en-US" sz="1400" dirty="0" err="1" smtClean="0"/>
              <a:t>persever</a:t>
            </a:r>
            <a:r>
              <a:rPr lang="en-US" sz="1400" dirty="0" smtClean="0"/>
              <a:t>, 		</a:t>
            </a:r>
            <a:r>
              <a:rPr lang="en-US" sz="1400" i="1" dirty="0" smtClean="0"/>
              <a:t>a</a:t>
            </a:r>
            <a:r>
              <a:rPr lang="en-US" sz="1400" dirty="0" smtClean="0"/>
              <a:t> </a:t>
            </a:r>
          </a:p>
          <a:p>
            <a:pPr algn="just" rtl="0">
              <a:lnSpc>
                <a:spcPct val="80000"/>
              </a:lnSpc>
              <a:defRPr/>
            </a:pPr>
            <a:r>
              <a:rPr lang="en-US" sz="1400" u="sng" dirty="0" smtClean="0"/>
              <a:t>Thy</a:t>
            </a:r>
            <a:r>
              <a:rPr lang="en-US" sz="1400" dirty="0" smtClean="0"/>
              <a:t> sharp </a:t>
            </a:r>
            <a:r>
              <a:rPr lang="en-US" sz="1400" u="sng" dirty="0" smtClean="0"/>
              <a:t>repulse</a:t>
            </a:r>
            <a:r>
              <a:rPr lang="en-US" sz="1400" dirty="0" smtClean="0"/>
              <a:t>, that </a:t>
            </a:r>
            <a:r>
              <a:rPr lang="en-US" sz="1400" u="sng" dirty="0" err="1" smtClean="0"/>
              <a:t>pricketh</a:t>
            </a:r>
            <a:r>
              <a:rPr lang="en-US" sz="1400" dirty="0" smtClean="0"/>
              <a:t> aye so sore, 	</a:t>
            </a:r>
            <a:r>
              <a:rPr lang="en-US" sz="1400" i="1" dirty="0" smtClean="0"/>
              <a:t>b</a:t>
            </a:r>
            <a:r>
              <a:rPr lang="en-US" sz="1400" dirty="0" smtClean="0"/>
              <a:t>   </a:t>
            </a:r>
            <a:r>
              <a:rPr lang="en-US" sz="1400" dirty="0" smtClean="0"/>
              <a:t>your</a:t>
            </a:r>
            <a:r>
              <a:rPr lang="en-US" sz="1400" dirty="0" smtClean="0"/>
              <a:t>. Rejection. Causes pain, stings</a:t>
            </a:r>
          </a:p>
          <a:p>
            <a:pPr algn="just" rtl="0">
              <a:lnSpc>
                <a:spcPct val="80000"/>
              </a:lnSpc>
              <a:defRPr/>
            </a:pPr>
            <a:r>
              <a:rPr lang="en-US" sz="1400" dirty="0" smtClean="0"/>
              <a:t>Hath taught me to set in trifles no store 	</a:t>
            </a:r>
            <a:r>
              <a:rPr lang="en-US" sz="1400" i="1" dirty="0" smtClean="0"/>
              <a:t>b</a:t>
            </a:r>
            <a:r>
              <a:rPr lang="en-US" sz="1400" dirty="0" smtClean="0"/>
              <a:t> </a:t>
            </a:r>
            <a:endParaRPr lang="en-US" sz="1400" dirty="0" smtClean="0"/>
          </a:p>
          <a:p>
            <a:pPr algn="just" rtl="0">
              <a:lnSpc>
                <a:spcPct val="80000"/>
              </a:lnSpc>
              <a:defRPr/>
            </a:pPr>
            <a:r>
              <a:rPr lang="en-US" sz="1400" dirty="0" smtClean="0"/>
              <a:t>And </a:t>
            </a:r>
            <a:r>
              <a:rPr lang="en-US" sz="1400" u="sng" dirty="0" err="1" smtClean="0"/>
              <a:t>scape</a:t>
            </a:r>
            <a:r>
              <a:rPr lang="en-US" sz="1400" dirty="0" smtClean="0"/>
              <a:t> forth, since liberty is lever. </a:t>
            </a:r>
            <a:r>
              <a:rPr lang="en-US" sz="1400" dirty="0" smtClean="0"/>
              <a:t>	</a:t>
            </a:r>
            <a:r>
              <a:rPr lang="en-US" sz="1400" dirty="0" smtClean="0"/>
              <a:t>	</a:t>
            </a:r>
            <a:r>
              <a:rPr lang="en-US" sz="1400" i="1" dirty="0" smtClean="0"/>
              <a:t>a</a:t>
            </a:r>
            <a:r>
              <a:rPr lang="en-US" sz="1400" dirty="0" smtClean="0"/>
              <a:t>           </a:t>
            </a:r>
            <a:r>
              <a:rPr lang="en-US" sz="1400" dirty="0" smtClean="0"/>
              <a:t>escape.</a:t>
            </a:r>
          </a:p>
          <a:p>
            <a:pPr algn="just" rtl="0">
              <a:lnSpc>
                <a:spcPct val="80000"/>
              </a:lnSpc>
              <a:defRPr/>
            </a:pPr>
            <a:endParaRPr lang="en-US" sz="1400" dirty="0" smtClean="0"/>
          </a:p>
          <a:p>
            <a:pPr algn="just" rtl="0">
              <a:lnSpc>
                <a:spcPct val="80000"/>
              </a:lnSpc>
              <a:defRPr/>
            </a:pPr>
            <a:r>
              <a:rPr lang="en-US" sz="1400" dirty="0" smtClean="0"/>
              <a:t>Therefore farewell; go trouble younger hearts 	</a:t>
            </a:r>
            <a:r>
              <a:rPr lang="en-US" sz="1400" i="1" dirty="0" smtClean="0"/>
              <a:t>c</a:t>
            </a:r>
            <a:r>
              <a:rPr lang="en-US" sz="1400" dirty="0" smtClean="0"/>
              <a:t> </a:t>
            </a:r>
          </a:p>
          <a:p>
            <a:pPr algn="just" rtl="0">
              <a:lnSpc>
                <a:spcPct val="80000"/>
              </a:lnSpc>
              <a:defRPr/>
            </a:pPr>
            <a:r>
              <a:rPr lang="en-US" sz="1400" dirty="0" smtClean="0"/>
              <a:t>And in me claim no more authority; 		</a:t>
            </a:r>
            <a:r>
              <a:rPr lang="en-US" sz="1400" i="1" dirty="0" smtClean="0"/>
              <a:t>d</a:t>
            </a:r>
            <a:r>
              <a:rPr lang="en-US" sz="1400" dirty="0" smtClean="0"/>
              <a:t> </a:t>
            </a:r>
          </a:p>
          <a:p>
            <a:pPr algn="just" rtl="0">
              <a:lnSpc>
                <a:spcPct val="80000"/>
              </a:lnSpc>
              <a:defRPr/>
            </a:pPr>
            <a:r>
              <a:rPr lang="en-US" sz="1400" dirty="0" smtClean="0"/>
              <a:t>With idle youth go use thy property 		</a:t>
            </a:r>
            <a:r>
              <a:rPr lang="en-US" sz="1400" i="1" dirty="0" smtClean="0"/>
              <a:t>d</a:t>
            </a:r>
            <a:r>
              <a:rPr lang="en-US" sz="1400" dirty="0" smtClean="0"/>
              <a:t> </a:t>
            </a:r>
          </a:p>
          <a:p>
            <a:pPr algn="just" rtl="0">
              <a:lnSpc>
                <a:spcPct val="80000"/>
              </a:lnSpc>
              <a:defRPr/>
            </a:pPr>
            <a:r>
              <a:rPr lang="en-US" sz="1400" dirty="0" smtClean="0"/>
              <a:t>And thereon spend thy many </a:t>
            </a:r>
            <a:r>
              <a:rPr lang="en-US" sz="1400" u="sng" dirty="0" smtClean="0"/>
              <a:t>brittle</a:t>
            </a:r>
            <a:r>
              <a:rPr lang="en-US" sz="1400" dirty="0" smtClean="0"/>
              <a:t> darts. 	</a:t>
            </a:r>
            <a:r>
              <a:rPr lang="en-US" sz="1400" i="1" dirty="0" smtClean="0"/>
              <a:t>c</a:t>
            </a:r>
            <a:r>
              <a:rPr lang="en-US" sz="1400" dirty="0" smtClean="0"/>
              <a:t>          </a:t>
            </a:r>
            <a:r>
              <a:rPr lang="en-US" sz="1400" dirty="0" smtClean="0"/>
              <a:t>hard but easily broken</a:t>
            </a:r>
          </a:p>
          <a:p>
            <a:pPr algn="just" rtl="0">
              <a:lnSpc>
                <a:spcPct val="80000"/>
              </a:lnSpc>
              <a:defRPr/>
            </a:pPr>
            <a:r>
              <a:rPr lang="en-US" sz="1400" dirty="0" smtClean="0"/>
              <a:t>For hitherto though I have lost all my time, 	</a:t>
            </a:r>
            <a:r>
              <a:rPr lang="en-US" sz="1400" i="1" dirty="0" smtClean="0"/>
              <a:t>e</a:t>
            </a:r>
            <a:r>
              <a:rPr lang="en-US" sz="1400" dirty="0" smtClean="0"/>
              <a:t> </a:t>
            </a:r>
            <a:endParaRPr lang="en-US" sz="1400" dirty="0" smtClean="0"/>
          </a:p>
          <a:p>
            <a:pPr algn="just" rtl="0">
              <a:lnSpc>
                <a:spcPct val="80000"/>
              </a:lnSpc>
              <a:defRPr/>
            </a:pPr>
            <a:r>
              <a:rPr lang="en-US" sz="1400" dirty="0" smtClean="0"/>
              <a:t>Me </a:t>
            </a:r>
            <a:r>
              <a:rPr lang="en-US" sz="1400" dirty="0" err="1" smtClean="0"/>
              <a:t>lusteth</a:t>
            </a:r>
            <a:r>
              <a:rPr lang="en-US" sz="1400" dirty="0" smtClean="0"/>
              <a:t> no longer rotten boughs to climb. 	</a:t>
            </a:r>
            <a:r>
              <a:rPr lang="en-US" sz="1400" i="1" dirty="0" smtClean="0"/>
              <a:t>e</a:t>
            </a:r>
            <a:r>
              <a:rPr lang="en-US" sz="1400" dirty="0" smtClean="0"/>
              <a:t> </a:t>
            </a:r>
          </a:p>
          <a:p>
            <a:pPr algn="just" rtl="0">
              <a:lnSpc>
                <a:spcPct val="80000"/>
              </a:lnSpc>
              <a:defRPr/>
            </a:pPr>
            <a:r>
              <a:rPr lang="en-US" sz="1400" dirty="0" smtClean="0">
                <a:solidFill>
                  <a:schemeClr val="accent1"/>
                </a:solidFill>
              </a:rPr>
              <a:t>________________________________________________________________________</a:t>
            </a:r>
          </a:p>
          <a:p>
            <a:pPr algn="just" rtl="0">
              <a:lnSpc>
                <a:spcPct val="80000"/>
              </a:lnSpc>
              <a:defRPr/>
            </a:pPr>
            <a:endParaRPr lang="en-US" sz="1400" dirty="0" smtClean="0"/>
          </a:p>
          <a:p>
            <a:pPr algn="just" rtl="0">
              <a:lnSpc>
                <a:spcPct val="80000"/>
              </a:lnSpc>
              <a:defRPr/>
            </a:pPr>
            <a:r>
              <a:rPr lang="en-US" sz="1400" dirty="0" smtClean="0"/>
              <a:t>			</a:t>
            </a:r>
          </a:p>
          <a:p>
            <a:pPr algn="just" rtl="0">
              <a:lnSpc>
                <a:spcPct val="80000"/>
              </a:lnSpc>
              <a:buFontTx/>
              <a:buChar char="-"/>
              <a:defRPr/>
            </a:pPr>
            <a:r>
              <a:rPr lang="en-US" sz="1400" dirty="0" smtClean="0"/>
              <a:t>Wyatt </a:t>
            </a:r>
            <a:r>
              <a:rPr lang="en-US" sz="1400" dirty="0" smtClean="0"/>
              <a:t>Devonshire (1557) (This sonnet will be explained later in this lecture</a:t>
            </a:r>
            <a:r>
              <a:rPr lang="en-US" sz="1400" dirty="0" smtClean="0"/>
              <a:t>.)</a:t>
            </a:r>
          </a:p>
          <a:p>
            <a:pPr algn="just" rtl="0">
              <a:lnSpc>
                <a:spcPct val="80000"/>
              </a:lnSpc>
              <a:buFontTx/>
              <a:buChar char="-"/>
              <a:defRPr/>
            </a:pPr>
            <a:endParaRPr lang="en-US" sz="1400" dirty="0" smtClean="0"/>
          </a:p>
          <a:p>
            <a:pPr rtl="0">
              <a:lnSpc>
                <a:spcPct val="80000"/>
              </a:lnSpc>
              <a:buFontTx/>
              <a:buChar char="-"/>
              <a:defRPr/>
            </a:pPr>
            <a:r>
              <a:rPr lang="ar-SA" sz="1400" dirty="0" smtClean="0">
                <a:solidFill>
                  <a:srgbClr val="008000"/>
                </a:solidFill>
                <a:cs typeface="DecoType Naskh" pitchFamily="2" charset="-78"/>
              </a:rPr>
              <a:t>- </a:t>
            </a:r>
            <a:r>
              <a:rPr lang="ar-SA" sz="1400" dirty="0" err="1" smtClean="0">
                <a:solidFill>
                  <a:srgbClr val="008000"/>
                </a:solidFill>
                <a:cs typeface="DecoType Naskh" pitchFamily="2" charset="-78"/>
              </a:rPr>
              <a:t>وايت</a:t>
            </a:r>
            <a:r>
              <a:rPr lang="ar-SA" sz="1400" dirty="0" smtClean="0">
                <a:solidFill>
                  <a:srgbClr val="008000"/>
                </a:solidFill>
                <a:cs typeface="DecoType Naskh" pitchFamily="2" charset="-78"/>
              </a:rPr>
              <a:t> </a:t>
            </a:r>
            <a:r>
              <a:rPr lang="ar-SA" sz="1400" dirty="0" err="1" smtClean="0">
                <a:solidFill>
                  <a:srgbClr val="008000"/>
                </a:solidFill>
                <a:cs typeface="DecoType Naskh" pitchFamily="2" charset="-78"/>
              </a:rPr>
              <a:t>ديفونشاير</a:t>
            </a:r>
            <a:r>
              <a:rPr lang="ar-SA" sz="1400" dirty="0" smtClean="0">
                <a:solidFill>
                  <a:srgbClr val="008000"/>
                </a:solidFill>
                <a:cs typeface="DecoType Naskh" pitchFamily="2" charset="-78"/>
              </a:rPr>
              <a:t> (1557) (سيتم شرح هذه </a:t>
            </a:r>
            <a:r>
              <a:rPr lang="ar-SA" sz="1400" dirty="0" err="1" smtClean="0">
                <a:solidFill>
                  <a:srgbClr val="008000"/>
                </a:solidFill>
                <a:cs typeface="DecoType Naskh" pitchFamily="2" charset="-78"/>
              </a:rPr>
              <a:t>السوناتة</a:t>
            </a:r>
            <a:r>
              <a:rPr lang="ar-SA" sz="1400" dirty="0" smtClean="0">
                <a:solidFill>
                  <a:srgbClr val="008000"/>
                </a:solidFill>
                <a:cs typeface="DecoType Naskh" pitchFamily="2" charset="-78"/>
              </a:rPr>
              <a:t> في وقت لاحق في هذه المحاضرة</a:t>
            </a:r>
            <a:r>
              <a:rPr lang="ar-SA" sz="1400" dirty="0" smtClean="0">
                <a:solidFill>
                  <a:srgbClr val="008000"/>
                </a:solidFill>
                <a:cs typeface="DecoType Naskh" pitchFamily="2" charset="-78"/>
              </a:rPr>
              <a:t>.)</a:t>
            </a:r>
            <a:endParaRPr lang="ar-SA" sz="1400" dirty="0" smtClean="0">
              <a:solidFill>
                <a:srgbClr val="008000"/>
              </a:solidFill>
              <a:cs typeface="DecoType Naskh" pitchFamily="2" charset="-78"/>
            </a:endParaRPr>
          </a:p>
        </p:txBody>
      </p:sp>
      <p:sp>
        <p:nvSpPr>
          <p:cNvPr id="10" name="TextBox 9"/>
          <p:cNvSpPr txBox="1"/>
          <p:nvPr/>
        </p:nvSpPr>
        <p:spPr>
          <a:xfrm>
            <a:off x="3645024" y="574392"/>
            <a:ext cx="2952328" cy="1477328"/>
          </a:xfrm>
          <a:prstGeom prst="rect">
            <a:avLst/>
          </a:prstGeom>
          <a:noFill/>
        </p:spPr>
        <p:txBody>
          <a:bodyPr wrap="square" rtlCol="1">
            <a:spAutoFit/>
          </a:bodyPr>
          <a:lstStyle/>
          <a:p>
            <a:r>
              <a:rPr lang="ar-SA" dirty="0" smtClean="0">
                <a:solidFill>
                  <a:srgbClr val="C00000"/>
                </a:solidFill>
                <a:cs typeface="DecoType Naskh" pitchFamily="2" charset="-78"/>
              </a:rPr>
              <a:t>النموذج </a:t>
            </a:r>
            <a:r>
              <a:rPr lang="ar-SA" dirty="0" smtClean="0">
                <a:solidFill>
                  <a:srgbClr val="C00000"/>
                </a:solidFill>
                <a:cs typeface="DecoType Naskh" pitchFamily="2" charset="-78"/>
              </a:rPr>
              <a:t>الإيطالي، في بعض </a:t>
            </a:r>
            <a:r>
              <a:rPr lang="ar-SA" dirty="0" smtClean="0">
                <a:solidFill>
                  <a:srgbClr val="C00000"/>
                </a:solidFill>
                <a:cs typeface="DecoType Naskh" pitchFamily="2" charset="-78"/>
              </a:rPr>
              <a:t>الطرق أبسط </a:t>
            </a:r>
            <a:r>
              <a:rPr lang="ar-SA" dirty="0" smtClean="0">
                <a:solidFill>
                  <a:srgbClr val="C00000"/>
                </a:solidFill>
                <a:cs typeface="DecoType Naskh" pitchFamily="2" charset="-78"/>
              </a:rPr>
              <a:t>من </a:t>
            </a:r>
            <a:r>
              <a:rPr lang="ar-SA" dirty="0" smtClean="0">
                <a:solidFill>
                  <a:srgbClr val="C00000"/>
                </a:solidFill>
                <a:cs typeface="DecoType Naskh" pitchFamily="2" charset="-78"/>
              </a:rPr>
              <a:t>الاثنين</a:t>
            </a:r>
            <a:r>
              <a:rPr lang="ar-SA" dirty="0" smtClean="0">
                <a:solidFill>
                  <a:srgbClr val="C00000"/>
                </a:solidFill>
                <a:cs typeface="DecoType Naskh" pitchFamily="2" charset="-78"/>
              </a:rPr>
              <a:t>، </a:t>
            </a:r>
            <a:r>
              <a:rPr lang="ar-SA" dirty="0" smtClean="0">
                <a:solidFill>
                  <a:srgbClr val="C00000"/>
                </a:solidFill>
                <a:cs typeface="DecoType Naskh" pitchFamily="2" charset="-78"/>
              </a:rPr>
              <a:t>المشاريع عادة وتطوير الموضوع تكون  </a:t>
            </a:r>
            <a:r>
              <a:rPr lang="ar-SA" dirty="0" smtClean="0">
                <a:solidFill>
                  <a:srgbClr val="C00000"/>
                </a:solidFill>
                <a:cs typeface="DecoType Naskh" pitchFamily="2" charset="-78"/>
              </a:rPr>
              <a:t>في </a:t>
            </a:r>
            <a:r>
              <a:rPr lang="ar-SA" dirty="0" smtClean="0">
                <a:solidFill>
                  <a:srgbClr val="C00000"/>
                </a:solidFill>
                <a:cs typeface="DecoType Naskh" pitchFamily="2" charset="-78"/>
              </a:rPr>
              <a:t>الثماني </a:t>
            </a:r>
            <a:r>
              <a:rPr lang="en-US" dirty="0" smtClean="0">
                <a:solidFill>
                  <a:srgbClr val="C00000"/>
                </a:solidFill>
                <a:cs typeface="DecoType Naskh" pitchFamily="2" charset="-78"/>
              </a:rPr>
              <a:t>octet</a:t>
            </a:r>
            <a:r>
              <a:rPr lang="ar-SA" dirty="0" smtClean="0">
                <a:solidFill>
                  <a:srgbClr val="C00000"/>
                </a:solidFill>
                <a:cs typeface="DecoType Naskh" pitchFamily="2" charset="-78"/>
              </a:rPr>
              <a:t>، </a:t>
            </a:r>
            <a:r>
              <a:rPr lang="ar-SA" dirty="0" smtClean="0">
                <a:solidFill>
                  <a:srgbClr val="C00000"/>
                </a:solidFill>
                <a:cs typeface="DecoType Naskh" pitchFamily="2" charset="-78"/>
              </a:rPr>
              <a:t>ثم </a:t>
            </a:r>
            <a:r>
              <a:rPr lang="ar-SA" dirty="0" smtClean="0">
                <a:solidFill>
                  <a:srgbClr val="C00000"/>
                </a:solidFill>
                <a:cs typeface="DecoType Naskh" pitchFamily="2" charset="-78"/>
              </a:rPr>
              <a:t>تطبق </a:t>
            </a:r>
            <a:r>
              <a:rPr lang="ar-SA" b="1" u="sng" dirty="0" smtClean="0">
                <a:solidFill>
                  <a:srgbClr val="C00000"/>
                </a:solidFill>
                <a:cs typeface="DecoType Naskh" pitchFamily="2" charset="-78"/>
              </a:rPr>
              <a:t>العودة</a:t>
            </a:r>
            <a:r>
              <a:rPr lang="ar-SA" dirty="0" smtClean="0">
                <a:solidFill>
                  <a:srgbClr val="C00000"/>
                </a:solidFill>
                <a:cs typeface="DecoType Naskh" pitchFamily="2" charset="-78"/>
              </a:rPr>
              <a:t> </a:t>
            </a:r>
            <a:r>
              <a:rPr lang="ar-SA" dirty="0" smtClean="0">
                <a:solidFill>
                  <a:srgbClr val="C00000"/>
                </a:solidFill>
                <a:cs typeface="DecoType Naskh" pitchFamily="2" charset="-78"/>
              </a:rPr>
              <a:t>في بداية </a:t>
            </a:r>
            <a:r>
              <a:rPr lang="en-US" dirty="0" smtClean="0">
                <a:solidFill>
                  <a:srgbClr val="C00000"/>
                </a:solidFill>
                <a:cs typeface="DecoType Naskh" pitchFamily="2" charset="-78"/>
              </a:rPr>
              <a:t>sestet، </a:t>
            </a:r>
            <a:r>
              <a:rPr lang="ar-SA" dirty="0" smtClean="0">
                <a:solidFill>
                  <a:srgbClr val="C00000"/>
                </a:solidFill>
                <a:cs typeface="DecoType Naskh" pitchFamily="2" charset="-78"/>
              </a:rPr>
              <a:t>حيت أن  </a:t>
            </a:r>
            <a:r>
              <a:rPr lang="en-US" dirty="0" smtClean="0">
                <a:solidFill>
                  <a:srgbClr val="C00000"/>
                </a:solidFill>
                <a:cs typeface="DecoType Naskh" pitchFamily="2" charset="-78"/>
              </a:rPr>
              <a:t>sestet</a:t>
            </a:r>
            <a:r>
              <a:rPr lang="ar-SA" dirty="0" smtClean="0">
                <a:solidFill>
                  <a:srgbClr val="C00000"/>
                </a:solidFill>
                <a:cs typeface="DecoType Naskh" pitchFamily="2" charset="-78"/>
              </a:rPr>
              <a:t> في بعض الطرق تفك التوتر الذي تراكم </a:t>
            </a:r>
            <a:r>
              <a:rPr lang="ar-SA" dirty="0" smtClean="0">
                <a:solidFill>
                  <a:srgbClr val="C00000"/>
                </a:solidFill>
                <a:cs typeface="DecoType Naskh" pitchFamily="2" charset="-78"/>
              </a:rPr>
              <a:t>في </a:t>
            </a:r>
            <a:r>
              <a:rPr lang="en-US" dirty="0" smtClean="0">
                <a:solidFill>
                  <a:srgbClr val="C00000"/>
                </a:solidFill>
                <a:cs typeface="DecoType Naskh" pitchFamily="2" charset="-78"/>
              </a:rPr>
              <a:t>octave</a:t>
            </a:r>
            <a:r>
              <a:rPr lang="ar-SA" dirty="0" smtClean="0">
                <a:solidFill>
                  <a:srgbClr val="C00000"/>
                </a:solidFill>
                <a:cs typeface="DecoType Naskh" pitchFamily="2" charset="-78"/>
              </a:rPr>
              <a:t>.</a:t>
            </a:r>
            <a:endParaRPr lang="ar-SA" dirty="0" smtClean="0">
              <a:solidFill>
                <a:srgbClr val="C00000"/>
              </a:solidFill>
              <a:cs typeface="DecoType Naskh" pitchFamily="2" charset="-78"/>
            </a:endParaRPr>
          </a:p>
        </p:txBody>
      </p:sp>
      <p:sp>
        <p:nvSpPr>
          <p:cNvPr id="11" name="TextBox 10"/>
          <p:cNvSpPr txBox="1"/>
          <p:nvPr/>
        </p:nvSpPr>
        <p:spPr>
          <a:xfrm>
            <a:off x="1412776" y="7884368"/>
            <a:ext cx="3816424" cy="923330"/>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للقصيدة في المحاضرة والاستماع لها</a:t>
            </a:r>
          </a:p>
          <a:p>
            <a:pPr algn="ctr">
              <a:buFont typeface="Arial" pitchFamily="34" charset="0"/>
              <a:buChar char="•"/>
            </a:pPr>
            <a:r>
              <a:rPr lang="ar-SA" dirty="0" smtClean="0">
                <a:solidFill>
                  <a:srgbClr val="0033CC"/>
                </a:solidFill>
                <a:cs typeface="AL-Hor" pitchFamily="2" charset="-78"/>
              </a:rPr>
              <a:t>لأن مالها فائدة الترجمة هنا... المطلوب معرفة القافية </a:t>
            </a:r>
            <a:r>
              <a:rPr lang="ar-SA" dirty="0" err="1" smtClean="0">
                <a:solidFill>
                  <a:srgbClr val="0033CC"/>
                </a:solidFill>
                <a:cs typeface="AL-Hor" pitchFamily="2" charset="-78"/>
              </a:rPr>
              <a:t>للسوناتة</a:t>
            </a:r>
            <a:r>
              <a:rPr lang="ar-SA" dirty="0" smtClean="0">
                <a:solidFill>
                  <a:srgbClr val="0033CC"/>
                </a:solidFill>
                <a:cs typeface="AL-Hor" pitchFamily="2" charset="-78"/>
              </a:rPr>
              <a:t>   </a:t>
            </a:r>
            <a:r>
              <a:rPr lang="ar-SA" dirty="0" smtClean="0">
                <a:solidFill>
                  <a:srgbClr val="0033CC"/>
                </a:solidFill>
                <a:cs typeface="AL-Hor" pitchFamily="2" charset="-78"/>
                <a:sym typeface="Wingdings" pitchFamily="2" charset="2"/>
              </a:rPr>
              <a:t> </a:t>
            </a:r>
            <a:endParaRPr lang="ar-SA" dirty="0">
              <a:solidFill>
                <a:srgbClr val="0033CC"/>
              </a:solidFill>
              <a:cs typeface="AL-Hor" pitchFamily="2" charset="-78"/>
            </a:endParaRPr>
          </a:p>
        </p:txBody>
      </p:sp>
      <p:pic>
        <p:nvPicPr>
          <p:cNvPr id="1026" name="Picture 2" descr="C:\Users\hp\Documents\رموز\question.gif"/>
          <p:cNvPicPr>
            <a:picLocks noChangeAspect="1" noChangeArrowheads="1"/>
          </p:cNvPicPr>
          <p:nvPr/>
        </p:nvPicPr>
        <p:blipFill>
          <a:blip r:embed="rId3" cstate="print"/>
          <a:srcRect/>
          <a:stretch>
            <a:fillRect/>
          </a:stretch>
        </p:blipFill>
        <p:spPr bwMode="auto">
          <a:xfrm>
            <a:off x="908720" y="8244408"/>
            <a:ext cx="457200" cy="457200"/>
          </a:xfrm>
          <a:prstGeom prst="rect">
            <a:avLst/>
          </a:prstGeom>
          <a:noFill/>
        </p:spPr>
      </p:pic>
      <p:sp>
        <p:nvSpPr>
          <p:cNvPr id="12" name="Right Brace 11"/>
          <p:cNvSpPr/>
          <p:nvPr/>
        </p:nvSpPr>
        <p:spPr>
          <a:xfrm rot="16200000">
            <a:off x="3154660" y="-94828"/>
            <a:ext cx="504056" cy="6525344"/>
          </a:xfrm>
          <a:prstGeom prst="rightBrace">
            <a:avLst>
              <a:gd name="adj1" fmla="val 8333"/>
              <a:gd name="adj2" fmla="val 50297"/>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TextBox 12"/>
          <p:cNvSpPr txBox="1"/>
          <p:nvPr/>
        </p:nvSpPr>
        <p:spPr>
          <a:xfrm>
            <a:off x="2924944" y="2555776"/>
            <a:ext cx="1008112" cy="369332"/>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القصيدة</a:t>
            </a:r>
            <a:endParaRPr lang="ar-SA" dirty="0">
              <a:solidFill>
                <a:srgbClr val="0033CC"/>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20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20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20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20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20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2000"/>
                                        <p:tgtEl>
                                          <p:spTgt spid="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8" end="8"/>
                                            </p:txEl>
                                          </p:spTgt>
                                        </p:tgtEl>
                                        <p:attrNameLst>
                                          <p:attrName>style.visibility</p:attrName>
                                        </p:attrNameLst>
                                      </p:cBhvr>
                                      <p:to>
                                        <p:strVal val="visible"/>
                                      </p:to>
                                    </p:set>
                                    <p:animEffect transition="in" filter="fade">
                                      <p:cBhvr>
                                        <p:cTn id="52" dur="2000"/>
                                        <p:tgtEl>
                                          <p:spTgt spid="7">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xEl>
                                              <p:pRg st="9" end="9"/>
                                            </p:txEl>
                                          </p:spTgt>
                                        </p:tgtEl>
                                        <p:attrNameLst>
                                          <p:attrName>style.visibility</p:attrName>
                                        </p:attrNameLst>
                                      </p:cBhvr>
                                      <p:to>
                                        <p:strVal val="visible"/>
                                      </p:to>
                                    </p:set>
                                    <p:animEffect transition="in" filter="fade">
                                      <p:cBhvr>
                                        <p:cTn id="57" dur="2000"/>
                                        <p:tgtEl>
                                          <p:spTgt spid="7">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xEl>
                                              <p:pRg st="11" end="11"/>
                                            </p:txEl>
                                          </p:spTgt>
                                        </p:tgtEl>
                                        <p:attrNameLst>
                                          <p:attrName>style.visibility</p:attrName>
                                        </p:attrNameLst>
                                      </p:cBhvr>
                                      <p:to>
                                        <p:strVal val="visible"/>
                                      </p:to>
                                    </p:set>
                                    <p:animEffect transition="in" filter="fade">
                                      <p:cBhvr>
                                        <p:cTn id="62" dur="2000"/>
                                        <p:tgtEl>
                                          <p:spTgt spid="7">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xEl>
                                              <p:pRg st="12" end="12"/>
                                            </p:txEl>
                                          </p:spTgt>
                                        </p:tgtEl>
                                        <p:attrNameLst>
                                          <p:attrName>style.visibility</p:attrName>
                                        </p:attrNameLst>
                                      </p:cBhvr>
                                      <p:to>
                                        <p:strVal val="visible"/>
                                      </p:to>
                                    </p:set>
                                    <p:animEffect transition="in" filter="fade">
                                      <p:cBhvr>
                                        <p:cTn id="67" dur="2000"/>
                                        <p:tgtEl>
                                          <p:spTgt spid="7">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txEl>
                                              <p:pRg st="13" end="13"/>
                                            </p:txEl>
                                          </p:spTgt>
                                        </p:tgtEl>
                                        <p:attrNameLst>
                                          <p:attrName>style.visibility</p:attrName>
                                        </p:attrNameLst>
                                      </p:cBhvr>
                                      <p:to>
                                        <p:strVal val="visible"/>
                                      </p:to>
                                    </p:set>
                                    <p:animEffect transition="in" filter="fade">
                                      <p:cBhvr>
                                        <p:cTn id="72" dur="2000"/>
                                        <p:tgtEl>
                                          <p:spTgt spid="7">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
                                            <p:txEl>
                                              <p:pRg st="14" end="14"/>
                                            </p:txEl>
                                          </p:spTgt>
                                        </p:tgtEl>
                                        <p:attrNameLst>
                                          <p:attrName>style.visibility</p:attrName>
                                        </p:attrNameLst>
                                      </p:cBhvr>
                                      <p:to>
                                        <p:strVal val="visible"/>
                                      </p:to>
                                    </p:set>
                                    <p:animEffect transition="in" filter="fade">
                                      <p:cBhvr>
                                        <p:cTn id="77" dur="2000"/>
                                        <p:tgtEl>
                                          <p:spTgt spid="7">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
                                            <p:txEl>
                                              <p:pRg st="15" end="15"/>
                                            </p:txEl>
                                          </p:spTgt>
                                        </p:tgtEl>
                                        <p:attrNameLst>
                                          <p:attrName>style.visibility</p:attrName>
                                        </p:attrNameLst>
                                      </p:cBhvr>
                                      <p:to>
                                        <p:strVal val="visible"/>
                                      </p:to>
                                    </p:set>
                                    <p:animEffect transition="in" filter="fade">
                                      <p:cBhvr>
                                        <p:cTn id="82" dur="2000"/>
                                        <p:tgtEl>
                                          <p:spTgt spid="7">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
                                            <p:txEl>
                                              <p:pRg st="16" end="16"/>
                                            </p:txEl>
                                          </p:spTgt>
                                        </p:tgtEl>
                                        <p:attrNameLst>
                                          <p:attrName>style.visibility</p:attrName>
                                        </p:attrNameLst>
                                      </p:cBhvr>
                                      <p:to>
                                        <p:strVal val="visible"/>
                                      </p:to>
                                    </p:set>
                                    <p:animEffect transition="in" filter="fade">
                                      <p:cBhvr>
                                        <p:cTn id="87" dur="2000"/>
                                        <p:tgtEl>
                                          <p:spTgt spid="7">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
                                            <p:txEl>
                                              <p:pRg st="17" end="17"/>
                                            </p:txEl>
                                          </p:spTgt>
                                        </p:tgtEl>
                                        <p:attrNameLst>
                                          <p:attrName>style.visibility</p:attrName>
                                        </p:attrNameLst>
                                      </p:cBhvr>
                                      <p:to>
                                        <p:strVal val="visible"/>
                                      </p:to>
                                    </p:set>
                                    <p:animEffect transition="in" filter="fade">
                                      <p:cBhvr>
                                        <p:cTn id="92" dur="2000"/>
                                        <p:tgtEl>
                                          <p:spTgt spid="7">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
                                            <p:txEl>
                                              <p:pRg st="19" end="19"/>
                                            </p:txEl>
                                          </p:spTgt>
                                        </p:tgtEl>
                                        <p:attrNameLst>
                                          <p:attrName>style.visibility</p:attrName>
                                        </p:attrNameLst>
                                      </p:cBhvr>
                                      <p:to>
                                        <p:strVal val="visible"/>
                                      </p:to>
                                    </p:set>
                                    <p:animEffect transition="in" filter="fade">
                                      <p:cBhvr>
                                        <p:cTn id="97" dur="2000"/>
                                        <p:tgtEl>
                                          <p:spTgt spid="7">
                                            <p:txEl>
                                              <p:pRg st="19" end="19"/>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7">
                                            <p:txEl>
                                              <p:pRg st="20" end="20"/>
                                            </p:txEl>
                                          </p:spTgt>
                                        </p:tgtEl>
                                        <p:attrNameLst>
                                          <p:attrName>style.visibility</p:attrName>
                                        </p:attrNameLst>
                                      </p:cBhvr>
                                      <p:to>
                                        <p:strVal val="visible"/>
                                      </p:to>
                                    </p:set>
                                    <p:animEffect transition="in" filter="fade">
                                      <p:cBhvr>
                                        <p:cTn id="102" dur="2000"/>
                                        <p:tgtEl>
                                          <p:spTgt spid="7">
                                            <p:txEl>
                                              <p:pRg st="20" end="2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7">
                                            <p:txEl>
                                              <p:pRg st="22" end="22"/>
                                            </p:txEl>
                                          </p:spTgt>
                                        </p:tgtEl>
                                        <p:attrNameLst>
                                          <p:attrName>style.visibility</p:attrName>
                                        </p:attrNameLst>
                                      </p:cBhvr>
                                      <p:to>
                                        <p:strVal val="visible"/>
                                      </p:to>
                                    </p:set>
                                    <p:animEffect transition="in" filter="fade">
                                      <p:cBhvr>
                                        <p:cTn id="107" dur="2000"/>
                                        <p:tgtEl>
                                          <p:spTgt spid="7">
                                            <p:txEl>
                                              <p:pRg st="22" end="22"/>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 presetClass="entr" presetSubtype="10" fill="hold" grpId="0" nodeType="click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checkerboard(across)">
                                      <p:cBhvr>
                                        <p:cTn id="112" dur="500"/>
                                        <p:tgtEl>
                                          <p:spTgt spid="11"/>
                                        </p:tgtEl>
                                      </p:cBhvr>
                                    </p:animEffect>
                                  </p:childTnLst>
                                </p:cTn>
                              </p:par>
                            </p:childTnLst>
                          </p:cTn>
                        </p:par>
                      </p:childTnLst>
                    </p:cTn>
                  </p:par>
                  <p:par>
                    <p:cTn id="113" fill="hold">
                      <p:stCondLst>
                        <p:cond delay="indefinite"/>
                      </p:stCondLst>
                      <p:childTnLst>
                        <p:par>
                          <p:cTn id="114" fill="hold">
                            <p:stCondLst>
                              <p:cond delay="0"/>
                            </p:stCondLst>
                            <p:childTnLst>
                              <p:par>
                                <p:cTn id="115" presetID="1" presetClass="emph" presetSubtype="2" fill="hold" nodeType="clickEffect">
                                  <p:stCondLst>
                                    <p:cond delay="0"/>
                                  </p:stCondLst>
                                  <p:childTnLst>
                                    <p:animClr clrSpc="rgb">
                                      <p:cBhvr>
                                        <p:cTn id="116" dur="2000" fill="hold"/>
                                        <p:tgtEl>
                                          <p:spTgt spid="11"/>
                                        </p:tgtEl>
                                        <p:attrNameLst>
                                          <p:attrName>fillcolor</p:attrName>
                                        </p:attrNameLst>
                                      </p:cBhvr>
                                      <p:to>
                                        <a:srgbClr val="FFFF99"/>
                                      </p:to>
                                    </p:animClr>
                                    <p:set>
                                      <p:cBhvr>
                                        <p:cTn id="117" dur="2000" fill="hold"/>
                                        <p:tgtEl>
                                          <p:spTgt spid="11"/>
                                        </p:tgtEl>
                                        <p:attrNameLst>
                                          <p:attrName>fill.type</p:attrName>
                                        </p:attrNameLst>
                                      </p:cBhvr>
                                      <p:to>
                                        <p:strVal val="solid"/>
                                      </p:to>
                                    </p:set>
                                    <p:set>
                                      <p:cBhvr>
                                        <p:cTn id="118" dur="2000" fill="hold"/>
                                        <p:tgtEl>
                                          <p:spTgt spid="11"/>
                                        </p:tgtEl>
                                        <p:attrNameLst>
                                          <p:attrName>fill.on</p:attrName>
                                        </p:attrNameLst>
                                      </p:cBhvr>
                                      <p:to>
                                        <p:strVal val="true"/>
                                      </p:to>
                                    </p:set>
                                  </p:childTnLst>
                                </p:cTn>
                              </p:par>
                            </p:childTnLst>
                          </p:cTn>
                        </p:par>
                      </p:childTnLst>
                    </p:cTn>
                  </p:par>
                  <p:par>
                    <p:cTn id="119" fill="hold">
                      <p:stCondLst>
                        <p:cond delay="indefinite"/>
                      </p:stCondLst>
                      <p:childTnLst>
                        <p:par>
                          <p:cTn id="120" fill="hold">
                            <p:stCondLst>
                              <p:cond delay="0"/>
                            </p:stCondLst>
                            <p:childTnLst>
                              <p:par>
                                <p:cTn id="121" presetID="22" presetClass="entr" presetSubtype="4" fill="hold" nodeType="clickEffect">
                                  <p:stCondLst>
                                    <p:cond delay="0"/>
                                  </p:stCondLst>
                                  <p:childTnLst>
                                    <p:set>
                                      <p:cBhvr>
                                        <p:cTn id="122" dur="1" fill="hold">
                                          <p:stCondLst>
                                            <p:cond delay="0"/>
                                          </p:stCondLst>
                                        </p:cTn>
                                        <p:tgtEl>
                                          <p:spTgt spid="1026"/>
                                        </p:tgtEl>
                                        <p:attrNameLst>
                                          <p:attrName>style.visibility</p:attrName>
                                        </p:attrNameLst>
                                      </p:cBhvr>
                                      <p:to>
                                        <p:strVal val="visible"/>
                                      </p:to>
                                    </p:set>
                                    <p:animEffect transition="in" filter="wipe(down)">
                                      <p:cBhvr>
                                        <p:cTn id="123" dur="500"/>
                                        <p:tgtEl>
                                          <p:spTgt spid="1026"/>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12"/>
                                        </p:tgtEl>
                                        <p:attrNameLst>
                                          <p:attrName>style.visibility</p:attrName>
                                        </p:attrNameLst>
                                      </p:cBhvr>
                                      <p:to>
                                        <p:strVal val="visible"/>
                                      </p:to>
                                    </p:set>
                                    <p:animEffect transition="in" filter="fade">
                                      <p:cBhvr>
                                        <p:cTn id="128" dur="2000"/>
                                        <p:tgtEl>
                                          <p:spTgt spid="12"/>
                                        </p:tgtEl>
                                      </p:cBhvr>
                                    </p:animEffect>
                                  </p:childTnLst>
                                </p:cTn>
                              </p:par>
                            </p:childTnLst>
                          </p:cTn>
                        </p:par>
                      </p:childTnLst>
                    </p:cTn>
                  </p:par>
                  <p:par>
                    <p:cTn id="129" fill="hold">
                      <p:stCondLst>
                        <p:cond delay="indefinite"/>
                      </p:stCondLst>
                      <p:childTnLst>
                        <p:par>
                          <p:cTn id="130" fill="hold">
                            <p:stCondLst>
                              <p:cond delay="0"/>
                            </p:stCondLst>
                            <p:childTnLst>
                              <p:par>
                                <p:cTn id="131" presetID="5" presetClass="entr" presetSubtype="10" fill="hold" grpId="0" nodeType="clickEffect">
                                  <p:stCondLst>
                                    <p:cond delay="0"/>
                                  </p:stCondLst>
                                  <p:childTnLst>
                                    <p:set>
                                      <p:cBhvr>
                                        <p:cTn id="132" dur="1" fill="hold">
                                          <p:stCondLst>
                                            <p:cond delay="0"/>
                                          </p:stCondLst>
                                        </p:cTn>
                                        <p:tgtEl>
                                          <p:spTgt spid="13"/>
                                        </p:tgtEl>
                                        <p:attrNameLst>
                                          <p:attrName>style.visibility</p:attrName>
                                        </p:attrNameLst>
                                      </p:cBhvr>
                                      <p:to>
                                        <p:strVal val="visible"/>
                                      </p:to>
                                    </p:set>
                                    <p:animEffect transition="in" filter="checkerboard(across)">
                                      <p:cBhvr>
                                        <p:cTn id="133" dur="500"/>
                                        <p:tgtEl>
                                          <p:spTgt spid="13"/>
                                        </p:tgtEl>
                                      </p:cBhvr>
                                    </p:animEffect>
                                  </p:childTnLst>
                                </p:cTn>
                              </p:par>
                            </p:childTnLst>
                          </p:cTn>
                        </p:par>
                      </p:childTnLst>
                    </p:cTn>
                  </p:par>
                  <p:par>
                    <p:cTn id="134" fill="hold">
                      <p:stCondLst>
                        <p:cond delay="indefinite"/>
                      </p:stCondLst>
                      <p:childTnLst>
                        <p:par>
                          <p:cTn id="135" fill="hold">
                            <p:stCondLst>
                              <p:cond delay="0"/>
                            </p:stCondLst>
                            <p:childTnLst>
                              <p:par>
                                <p:cTn id="136" presetID="1" presetClass="emph" presetSubtype="2" fill="hold" nodeType="clickEffect">
                                  <p:stCondLst>
                                    <p:cond delay="0"/>
                                  </p:stCondLst>
                                  <p:childTnLst>
                                    <p:animClr clrSpc="rgb">
                                      <p:cBhvr>
                                        <p:cTn id="137" dur="2000" fill="hold"/>
                                        <p:tgtEl>
                                          <p:spTgt spid="13"/>
                                        </p:tgtEl>
                                        <p:attrNameLst>
                                          <p:attrName>fillcolor</p:attrName>
                                        </p:attrNameLst>
                                      </p:cBhvr>
                                      <p:to>
                                        <a:srgbClr val="FFFF99"/>
                                      </p:to>
                                    </p:animClr>
                                    <p:set>
                                      <p:cBhvr>
                                        <p:cTn id="138" dur="2000" fill="hold"/>
                                        <p:tgtEl>
                                          <p:spTgt spid="13"/>
                                        </p:tgtEl>
                                        <p:attrNameLst>
                                          <p:attrName>fill.type</p:attrName>
                                        </p:attrNameLst>
                                      </p:cBhvr>
                                      <p:to>
                                        <p:strVal val="solid"/>
                                      </p:to>
                                    </p:set>
                                    <p:set>
                                      <p:cBhvr>
                                        <p:cTn id="139" dur="20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10" grpId="0" build="p"/>
      <p:bldP spid="11" grpId="0"/>
      <p:bldP spid="12"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88640" y="513849"/>
            <a:ext cx="3240360" cy="1384995"/>
          </a:xfrm>
          <a:prstGeom prst="rect">
            <a:avLst/>
          </a:prstGeom>
          <a:noFill/>
        </p:spPr>
        <p:txBody>
          <a:bodyPr wrap="square" rtlCol="1">
            <a:spAutoFit/>
          </a:bodyPr>
          <a:lstStyle/>
          <a:p>
            <a:pPr algn="just" rtl="0"/>
            <a:r>
              <a:rPr lang="en-US" sz="1400" dirty="0" smtClean="0"/>
              <a:t> The Shakespearean sonnet has a wider range of possibilities. One pattern introduces an idea in the first quatrain, complicates it in the second, complicates it still further in the third, and resolves the whole thing in the final couplet. </a:t>
            </a:r>
            <a:endParaRPr lang="en-US" sz="1450" dirty="0" smtClean="0">
              <a:latin typeface="Times New Roman" pitchFamily="18" charset="0"/>
              <a:cs typeface="Times New Roman" pitchFamily="18" charset="0"/>
            </a:endParaRPr>
          </a:p>
        </p:txBody>
      </p:sp>
      <p:sp>
        <p:nvSpPr>
          <p:cNvPr id="10" name="TextBox 9"/>
          <p:cNvSpPr txBox="1"/>
          <p:nvPr/>
        </p:nvSpPr>
        <p:spPr>
          <a:xfrm>
            <a:off x="3645024" y="539552"/>
            <a:ext cx="2988332" cy="1477328"/>
          </a:xfrm>
          <a:prstGeom prst="rect">
            <a:avLst/>
          </a:prstGeom>
          <a:noFill/>
        </p:spPr>
        <p:txBody>
          <a:bodyPr wrap="square" rtlCol="1">
            <a:spAutoFit/>
          </a:bodyPr>
          <a:lstStyle/>
          <a:p>
            <a:r>
              <a:rPr lang="ar-SA" dirty="0" smtClean="0">
                <a:solidFill>
                  <a:srgbClr val="C00000"/>
                </a:solidFill>
                <a:cs typeface="DecoType Naskh" pitchFamily="2" charset="-78"/>
              </a:rPr>
              <a:t> </a:t>
            </a:r>
            <a:r>
              <a:rPr lang="ar-SA" dirty="0" err="1" smtClean="0">
                <a:solidFill>
                  <a:srgbClr val="C00000"/>
                </a:solidFill>
                <a:cs typeface="DecoType Naskh" pitchFamily="2" charset="-78"/>
              </a:rPr>
              <a:t>السوناتة</a:t>
            </a:r>
            <a:r>
              <a:rPr lang="ar-SA" dirty="0" smtClean="0">
                <a:solidFill>
                  <a:srgbClr val="C00000"/>
                </a:solidFill>
                <a:cs typeface="DecoType Naskh" pitchFamily="2" charset="-78"/>
              </a:rPr>
              <a:t> </a:t>
            </a:r>
            <a:r>
              <a:rPr lang="ar-SA" dirty="0" smtClean="0">
                <a:solidFill>
                  <a:srgbClr val="C00000"/>
                </a:solidFill>
                <a:cs typeface="DecoType Naskh" pitchFamily="2" charset="-78"/>
              </a:rPr>
              <a:t>الشكسبيرية لها مجموعة </a:t>
            </a:r>
            <a:r>
              <a:rPr lang="ar-SA" dirty="0" smtClean="0">
                <a:solidFill>
                  <a:srgbClr val="C00000"/>
                </a:solidFill>
                <a:cs typeface="DecoType Naskh" pitchFamily="2" charset="-78"/>
              </a:rPr>
              <a:t>واسعة من الاحتمالات. نمط واحد يقدم فكرة في </a:t>
            </a:r>
            <a:r>
              <a:rPr lang="ar-SA" dirty="0" smtClean="0">
                <a:solidFill>
                  <a:srgbClr val="C00000"/>
                </a:solidFill>
                <a:cs typeface="DecoType Naskh" pitchFamily="2" charset="-78"/>
              </a:rPr>
              <a:t>الرباعية الأولى، </a:t>
            </a:r>
            <a:r>
              <a:rPr lang="ar-SA" dirty="0" smtClean="0">
                <a:solidFill>
                  <a:srgbClr val="C00000"/>
                </a:solidFill>
                <a:cs typeface="DecoType Naskh" pitchFamily="2" charset="-78"/>
              </a:rPr>
              <a:t>ويعقد في الثانية، لا يزال يعقد مرة أخرى في </a:t>
            </a:r>
            <a:r>
              <a:rPr lang="ar-SA" dirty="0" smtClean="0">
                <a:solidFill>
                  <a:srgbClr val="C00000"/>
                </a:solidFill>
                <a:cs typeface="DecoType Naskh" pitchFamily="2" charset="-78"/>
              </a:rPr>
              <a:t>الثالثة </a:t>
            </a:r>
            <a:r>
              <a:rPr lang="ar-SA" dirty="0" smtClean="0">
                <a:solidFill>
                  <a:srgbClr val="C00000"/>
                </a:solidFill>
                <a:cs typeface="DecoType Naskh" pitchFamily="2" charset="-78"/>
              </a:rPr>
              <a:t>، </a:t>
            </a:r>
            <a:r>
              <a:rPr lang="ar-SA" dirty="0" smtClean="0">
                <a:solidFill>
                  <a:srgbClr val="C00000"/>
                </a:solidFill>
                <a:cs typeface="DecoType Naskh" pitchFamily="2" charset="-78"/>
              </a:rPr>
              <a:t>ثم يحل </a:t>
            </a:r>
            <a:r>
              <a:rPr lang="ar-SA" dirty="0" smtClean="0">
                <a:solidFill>
                  <a:srgbClr val="C00000"/>
                </a:solidFill>
                <a:cs typeface="DecoType Naskh" pitchFamily="2" charset="-78"/>
              </a:rPr>
              <a:t>كل شيء في </a:t>
            </a:r>
            <a:r>
              <a:rPr lang="ar-SA" dirty="0" err="1" smtClean="0">
                <a:solidFill>
                  <a:srgbClr val="C00000"/>
                </a:solidFill>
                <a:cs typeface="DecoType Naskh" pitchFamily="2" charset="-78"/>
              </a:rPr>
              <a:t>الكوبليت</a:t>
            </a:r>
            <a:r>
              <a:rPr lang="ar-SA" dirty="0" smtClean="0">
                <a:solidFill>
                  <a:srgbClr val="C00000"/>
                </a:solidFill>
                <a:cs typeface="DecoType Naskh" pitchFamily="2" charset="-78"/>
              </a:rPr>
              <a:t> </a:t>
            </a:r>
            <a:r>
              <a:rPr lang="en-US" dirty="0" smtClean="0">
                <a:solidFill>
                  <a:srgbClr val="C00000"/>
                </a:solidFill>
                <a:cs typeface="DecoType Naskh" pitchFamily="2" charset="-78"/>
              </a:rPr>
              <a:t>couplet </a:t>
            </a:r>
            <a:r>
              <a:rPr lang="ar-SA" dirty="0" smtClean="0">
                <a:solidFill>
                  <a:srgbClr val="C00000"/>
                </a:solidFill>
                <a:cs typeface="DecoType Naskh" pitchFamily="2" charset="-78"/>
              </a:rPr>
              <a:t> الأخير.</a:t>
            </a:r>
            <a:endParaRPr lang="ar-SA" dirty="0" smtClean="0">
              <a:solidFill>
                <a:srgbClr val="C00000"/>
              </a:solidFill>
              <a:cs typeface="DecoType Naskh" pitchFamily="2" charset="-78"/>
            </a:endParaRPr>
          </a:p>
        </p:txBody>
      </p:sp>
      <p:sp>
        <p:nvSpPr>
          <p:cNvPr id="8" name="TextBox 7"/>
          <p:cNvSpPr txBox="1"/>
          <p:nvPr/>
        </p:nvSpPr>
        <p:spPr>
          <a:xfrm>
            <a:off x="116632" y="2350082"/>
            <a:ext cx="6597352" cy="4598182"/>
          </a:xfrm>
          <a:prstGeom prst="rect">
            <a:avLst/>
          </a:prstGeom>
          <a:noFill/>
          <a:ln>
            <a:noFill/>
          </a:ln>
        </p:spPr>
        <p:txBody>
          <a:bodyPr wrap="square" rtlCol="1">
            <a:spAutoFit/>
          </a:bodyPr>
          <a:lstStyle/>
          <a:p>
            <a:pPr algn="ctr" rtl="0">
              <a:lnSpc>
                <a:spcPct val="80000"/>
              </a:lnSpc>
              <a:defRPr/>
            </a:pPr>
            <a:r>
              <a:rPr lang="en-US" sz="1600" dirty="0" smtClean="0">
                <a:solidFill>
                  <a:srgbClr val="990099"/>
                </a:solidFill>
              </a:rPr>
              <a:t>“Sonnet 138” or “When My Love Swears that She is Made of </a:t>
            </a:r>
            <a:r>
              <a:rPr lang="en-US" sz="1600" dirty="0" smtClean="0">
                <a:solidFill>
                  <a:srgbClr val="990099"/>
                </a:solidFill>
              </a:rPr>
              <a:t>Truth” </a:t>
            </a:r>
          </a:p>
          <a:p>
            <a:pPr algn="ctr" rtl="0">
              <a:lnSpc>
                <a:spcPct val="80000"/>
              </a:lnSpc>
              <a:defRPr/>
            </a:pPr>
            <a:endParaRPr lang="en-US" sz="1600" dirty="0" smtClean="0">
              <a:solidFill>
                <a:srgbClr val="990099"/>
              </a:solidFill>
            </a:endParaRPr>
          </a:p>
          <a:p>
            <a:pPr algn="ctr" rtl="0">
              <a:lnSpc>
                <a:spcPct val="80000"/>
              </a:lnSpc>
              <a:defRPr/>
            </a:pPr>
            <a:endParaRPr lang="en-US" sz="1600" dirty="0" smtClean="0">
              <a:solidFill>
                <a:srgbClr val="990099"/>
              </a:solidFill>
            </a:endParaRPr>
          </a:p>
          <a:p>
            <a:pPr algn="just" rtl="0">
              <a:lnSpc>
                <a:spcPct val="80000"/>
              </a:lnSpc>
              <a:defRPr/>
            </a:pPr>
            <a:r>
              <a:rPr lang="en-US" sz="1600" i="1" dirty="0" smtClean="0"/>
              <a:t>When</a:t>
            </a:r>
            <a:r>
              <a:rPr lang="en-US" sz="1600" dirty="0" smtClean="0"/>
              <a:t> my love swears that she is made of truth		 </a:t>
            </a:r>
            <a:r>
              <a:rPr lang="en-US" sz="1600" i="1" dirty="0" smtClean="0"/>
              <a:t>a</a:t>
            </a:r>
            <a:r>
              <a:rPr lang="en-US" sz="1600" dirty="0" smtClean="0"/>
              <a:t> </a:t>
            </a:r>
          </a:p>
          <a:p>
            <a:pPr algn="just" rtl="0">
              <a:lnSpc>
                <a:spcPct val="80000"/>
              </a:lnSpc>
              <a:defRPr/>
            </a:pPr>
            <a:r>
              <a:rPr lang="en-US" sz="1600" dirty="0" smtClean="0"/>
              <a:t>I do believe her, though I know she lies,			 </a:t>
            </a:r>
            <a:r>
              <a:rPr lang="en-US" sz="1600" i="1" dirty="0" smtClean="0"/>
              <a:t>b</a:t>
            </a:r>
            <a:r>
              <a:rPr lang="en-US" sz="1600" dirty="0" smtClean="0"/>
              <a:t> </a:t>
            </a:r>
          </a:p>
          <a:p>
            <a:pPr algn="just" rtl="0">
              <a:lnSpc>
                <a:spcPct val="80000"/>
              </a:lnSpc>
              <a:defRPr/>
            </a:pPr>
            <a:r>
              <a:rPr lang="en-US" sz="1600" dirty="0" smtClean="0"/>
              <a:t>That she might think me some </a:t>
            </a:r>
            <a:r>
              <a:rPr lang="en-US" sz="1600" dirty="0" err="1" smtClean="0"/>
              <a:t>untutor'd</a:t>
            </a:r>
            <a:r>
              <a:rPr lang="en-US" sz="1600" dirty="0" smtClean="0"/>
              <a:t> youth,		 </a:t>
            </a:r>
            <a:r>
              <a:rPr lang="en-US" sz="1600" i="1" dirty="0" smtClean="0"/>
              <a:t>a</a:t>
            </a:r>
            <a:r>
              <a:rPr lang="en-US" sz="1600" dirty="0" smtClean="0"/>
              <a:t> </a:t>
            </a:r>
          </a:p>
          <a:p>
            <a:pPr algn="just" rtl="0">
              <a:lnSpc>
                <a:spcPct val="80000"/>
              </a:lnSpc>
              <a:defRPr/>
            </a:pPr>
            <a:r>
              <a:rPr lang="en-US" sz="1600" dirty="0" smtClean="0"/>
              <a:t>Unlearned in the world's false subtleties.			 </a:t>
            </a:r>
            <a:r>
              <a:rPr lang="en-US" sz="1600" i="1" dirty="0" smtClean="0"/>
              <a:t>b</a:t>
            </a:r>
            <a:r>
              <a:rPr lang="en-US" sz="1600" dirty="0" smtClean="0"/>
              <a:t> </a:t>
            </a:r>
          </a:p>
          <a:p>
            <a:pPr algn="just" rtl="0">
              <a:lnSpc>
                <a:spcPct val="80000"/>
              </a:lnSpc>
              <a:defRPr/>
            </a:pPr>
            <a:endParaRPr lang="en-US" sz="1600" dirty="0" smtClean="0"/>
          </a:p>
          <a:p>
            <a:pPr algn="just" rtl="0">
              <a:lnSpc>
                <a:spcPct val="80000"/>
              </a:lnSpc>
              <a:defRPr/>
            </a:pPr>
            <a:r>
              <a:rPr lang="en-US" sz="1600" i="1" dirty="0" smtClean="0"/>
              <a:t>Thus</a:t>
            </a:r>
            <a:r>
              <a:rPr lang="en-US" sz="1600" dirty="0" smtClean="0"/>
              <a:t> vainly thinking that she thinks me young,		 </a:t>
            </a:r>
            <a:r>
              <a:rPr lang="en-US" sz="1600" i="1" dirty="0" smtClean="0"/>
              <a:t>c</a:t>
            </a:r>
            <a:r>
              <a:rPr lang="en-US" sz="1600" dirty="0" smtClean="0"/>
              <a:t> </a:t>
            </a:r>
          </a:p>
          <a:p>
            <a:pPr algn="just" rtl="0">
              <a:lnSpc>
                <a:spcPct val="80000"/>
              </a:lnSpc>
              <a:defRPr/>
            </a:pPr>
            <a:r>
              <a:rPr lang="en-US" sz="1600" dirty="0" smtClean="0"/>
              <a:t>Although she knows my days are past the best, 		</a:t>
            </a:r>
            <a:r>
              <a:rPr lang="en-US" sz="1600" i="1" dirty="0" smtClean="0"/>
              <a:t>d</a:t>
            </a:r>
            <a:r>
              <a:rPr lang="en-US" sz="1600" dirty="0" smtClean="0"/>
              <a:t> </a:t>
            </a:r>
          </a:p>
          <a:p>
            <a:pPr algn="just" rtl="0">
              <a:lnSpc>
                <a:spcPct val="80000"/>
              </a:lnSpc>
              <a:defRPr/>
            </a:pPr>
            <a:r>
              <a:rPr lang="en-US" sz="1600" dirty="0" smtClean="0"/>
              <a:t>Simply I credit her false speaking tongue: 			</a:t>
            </a:r>
            <a:r>
              <a:rPr lang="en-US" sz="1600" i="1" dirty="0" smtClean="0"/>
              <a:t>c</a:t>
            </a:r>
            <a:r>
              <a:rPr lang="en-US" sz="1600" dirty="0" smtClean="0"/>
              <a:t> </a:t>
            </a:r>
          </a:p>
          <a:p>
            <a:pPr algn="just" rtl="0">
              <a:lnSpc>
                <a:spcPct val="80000"/>
              </a:lnSpc>
              <a:defRPr/>
            </a:pPr>
            <a:r>
              <a:rPr lang="en-US" sz="1600" dirty="0" smtClean="0"/>
              <a:t>On both sides thus is simple truth </a:t>
            </a:r>
            <a:r>
              <a:rPr lang="en-US" sz="1600" dirty="0" err="1" smtClean="0"/>
              <a:t>suppress'd</a:t>
            </a:r>
            <a:r>
              <a:rPr lang="en-US" sz="1600" dirty="0" smtClean="0"/>
              <a:t>. 		</a:t>
            </a:r>
            <a:r>
              <a:rPr lang="en-US" sz="1600" i="1" dirty="0" smtClean="0"/>
              <a:t>d</a:t>
            </a:r>
            <a:r>
              <a:rPr lang="en-US" sz="1600" dirty="0" smtClean="0"/>
              <a:t> </a:t>
            </a:r>
          </a:p>
          <a:p>
            <a:pPr algn="just" rtl="0">
              <a:lnSpc>
                <a:spcPct val="80000"/>
              </a:lnSpc>
              <a:defRPr/>
            </a:pPr>
            <a:endParaRPr lang="en-US" sz="1600" dirty="0" smtClean="0"/>
          </a:p>
          <a:p>
            <a:pPr algn="just" rtl="0">
              <a:lnSpc>
                <a:spcPct val="80000"/>
              </a:lnSpc>
              <a:defRPr/>
            </a:pPr>
            <a:r>
              <a:rPr lang="en-US" sz="1600" i="1" dirty="0" smtClean="0"/>
              <a:t>But wherefore </a:t>
            </a:r>
            <a:r>
              <a:rPr lang="en-US" sz="1600" dirty="0" smtClean="0"/>
              <a:t>says she not she is unjust?			 </a:t>
            </a:r>
            <a:r>
              <a:rPr lang="en-US" sz="1600" i="1" dirty="0" smtClean="0"/>
              <a:t>e</a:t>
            </a:r>
            <a:r>
              <a:rPr lang="en-US" sz="1600" dirty="0" smtClean="0"/>
              <a:t> </a:t>
            </a:r>
          </a:p>
          <a:p>
            <a:pPr algn="just" rtl="0">
              <a:lnSpc>
                <a:spcPct val="80000"/>
              </a:lnSpc>
              <a:defRPr/>
            </a:pPr>
            <a:r>
              <a:rPr lang="en-US" sz="1600" dirty="0" smtClean="0"/>
              <a:t>And wherefore say not I that I am old?			 </a:t>
            </a:r>
            <a:r>
              <a:rPr lang="en-US" sz="1600" i="1" dirty="0" smtClean="0"/>
              <a:t>f</a:t>
            </a:r>
            <a:r>
              <a:rPr lang="en-US" sz="1600" dirty="0" smtClean="0"/>
              <a:t> </a:t>
            </a:r>
          </a:p>
          <a:p>
            <a:pPr algn="just" rtl="0">
              <a:lnSpc>
                <a:spcPct val="80000"/>
              </a:lnSpc>
              <a:defRPr/>
            </a:pPr>
            <a:r>
              <a:rPr lang="en-US" sz="1600" dirty="0" smtClean="0"/>
              <a:t>O, love's best habit is in seeming trust,			 </a:t>
            </a:r>
            <a:r>
              <a:rPr lang="en-US" sz="1600" i="1" dirty="0" smtClean="0"/>
              <a:t>e</a:t>
            </a:r>
            <a:r>
              <a:rPr lang="en-US" sz="1600" dirty="0" smtClean="0"/>
              <a:t> </a:t>
            </a:r>
          </a:p>
          <a:p>
            <a:pPr algn="just" rtl="0">
              <a:lnSpc>
                <a:spcPct val="80000"/>
              </a:lnSpc>
              <a:defRPr/>
            </a:pPr>
            <a:r>
              <a:rPr lang="en-US" sz="1600" dirty="0" smtClean="0"/>
              <a:t>And age in love loves not to have years told:			 </a:t>
            </a:r>
            <a:r>
              <a:rPr lang="en-US" sz="1600" i="1" dirty="0" smtClean="0"/>
              <a:t>f</a:t>
            </a:r>
            <a:r>
              <a:rPr lang="en-US" sz="1600" dirty="0" smtClean="0"/>
              <a:t> </a:t>
            </a:r>
          </a:p>
          <a:p>
            <a:pPr algn="just" rtl="0">
              <a:lnSpc>
                <a:spcPct val="80000"/>
              </a:lnSpc>
              <a:defRPr/>
            </a:pPr>
            <a:endParaRPr lang="en-US" sz="1600" dirty="0" smtClean="0"/>
          </a:p>
          <a:p>
            <a:pPr algn="just" rtl="0">
              <a:lnSpc>
                <a:spcPct val="80000"/>
              </a:lnSpc>
              <a:defRPr/>
            </a:pPr>
            <a:r>
              <a:rPr lang="en-US" sz="1600" i="1" dirty="0" smtClean="0"/>
              <a:t>Therefore</a:t>
            </a:r>
            <a:r>
              <a:rPr lang="en-US" sz="1600" dirty="0" smtClean="0"/>
              <a:t> I lie with her and she with me, 			</a:t>
            </a:r>
            <a:r>
              <a:rPr lang="en-US" sz="1600" i="1" dirty="0" smtClean="0"/>
              <a:t>g</a:t>
            </a:r>
            <a:r>
              <a:rPr lang="en-US" sz="1600" dirty="0" smtClean="0"/>
              <a:t> </a:t>
            </a:r>
          </a:p>
          <a:p>
            <a:pPr algn="just" rtl="0">
              <a:lnSpc>
                <a:spcPct val="80000"/>
              </a:lnSpc>
              <a:defRPr/>
            </a:pPr>
            <a:r>
              <a:rPr lang="en-US" sz="1600" dirty="0" smtClean="0"/>
              <a:t>And in our faults by lies we </a:t>
            </a:r>
            <a:r>
              <a:rPr lang="en-US" sz="1600" dirty="0" err="1" smtClean="0"/>
              <a:t>flatter'd</a:t>
            </a:r>
            <a:r>
              <a:rPr lang="en-US" sz="1600" dirty="0" smtClean="0"/>
              <a:t> be. 			</a:t>
            </a:r>
            <a:r>
              <a:rPr lang="en-US" sz="1600" i="1" dirty="0" smtClean="0"/>
              <a:t>g</a:t>
            </a:r>
            <a:r>
              <a:rPr lang="en-US" sz="1600" dirty="0" smtClean="0"/>
              <a:t> </a:t>
            </a:r>
          </a:p>
          <a:p>
            <a:pPr algn="just" rtl="0">
              <a:lnSpc>
                <a:spcPct val="80000"/>
              </a:lnSpc>
              <a:defRPr/>
            </a:pPr>
            <a:r>
              <a:rPr lang="en-US" sz="1600" dirty="0" smtClean="0"/>
              <a:t> 			-</a:t>
            </a:r>
          </a:p>
          <a:p>
            <a:pPr algn="just" rtl="0">
              <a:lnSpc>
                <a:spcPct val="80000"/>
              </a:lnSpc>
              <a:defRPr/>
            </a:pPr>
            <a:r>
              <a:rPr lang="en-US" sz="1600" dirty="0" smtClean="0"/>
              <a:t>                -  William Shakespeare</a:t>
            </a:r>
            <a:endParaRPr lang="en-US" sz="1400" dirty="0" smtClean="0"/>
          </a:p>
          <a:p>
            <a:pPr algn="just" rtl="0">
              <a:lnSpc>
                <a:spcPct val="80000"/>
              </a:lnSpc>
              <a:defRPr/>
            </a:pPr>
            <a:r>
              <a:rPr lang="en-US" sz="1400" dirty="0" smtClean="0">
                <a:solidFill>
                  <a:schemeClr val="accent1"/>
                </a:solidFill>
              </a:rPr>
              <a:t>________________________________________________________________________</a:t>
            </a:r>
          </a:p>
        </p:txBody>
      </p:sp>
      <p:sp>
        <p:nvSpPr>
          <p:cNvPr id="11" name="TextBox 10"/>
          <p:cNvSpPr txBox="1"/>
          <p:nvPr/>
        </p:nvSpPr>
        <p:spPr>
          <a:xfrm>
            <a:off x="1412776" y="7452320"/>
            <a:ext cx="3816424" cy="923330"/>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للقصيدة في المحاضرة والاستماع لها</a:t>
            </a:r>
          </a:p>
          <a:p>
            <a:pPr algn="ctr">
              <a:buFont typeface="Arial" pitchFamily="34" charset="0"/>
              <a:buChar char="•"/>
            </a:pPr>
            <a:r>
              <a:rPr lang="ar-SA" dirty="0" smtClean="0">
                <a:solidFill>
                  <a:srgbClr val="0033CC"/>
                </a:solidFill>
                <a:cs typeface="AL-Hor" pitchFamily="2" charset="-78"/>
              </a:rPr>
              <a:t>لأن مالها فائدة الترجمة هنا... المطلوب معرفة القافية </a:t>
            </a:r>
            <a:r>
              <a:rPr lang="ar-SA" dirty="0" err="1" smtClean="0">
                <a:solidFill>
                  <a:srgbClr val="0033CC"/>
                </a:solidFill>
                <a:cs typeface="AL-Hor" pitchFamily="2" charset="-78"/>
              </a:rPr>
              <a:t>للسوناتة</a:t>
            </a:r>
            <a:r>
              <a:rPr lang="ar-SA" dirty="0" smtClean="0">
                <a:solidFill>
                  <a:srgbClr val="0033CC"/>
                </a:solidFill>
                <a:cs typeface="AL-Hor" pitchFamily="2" charset="-78"/>
              </a:rPr>
              <a:t>   </a:t>
            </a:r>
            <a:r>
              <a:rPr lang="ar-SA" smtClean="0">
                <a:solidFill>
                  <a:srgbClr val="0033CC"/>
                </a:solidFill>
                <a:cs typeface="AL-Hor" pitchFamily="2" charset="-78"/>
                <a:sym typeface="Wingdings" pitchFamily="2" charset="2"/>
              </a:rPr>
              <a:t>   ....   </a:t>
            </a:r>
            <a:r>
              <a:rPr lang="ar-SA" dirty="0" smtClean="0">
                <a:solidFill>
                  <a:srgbClr val="FF0000"/>
                </a:solidFill>
                <a:cs typeface="AL-Hor" pitchFamily="2" charset="-78"/>
                <a:sym typeface="Wingdings" pitchFamily="2" charset="2"/>
              </a:rPr>
              <a:t>التكرار  يعلم الشطار </a:t>
            </a:r>
            <a:endParaRPr lang="ar-SA" dirty="0">
              <a:solidFill>
                <a:srgbClr val="FF0000"/>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20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20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20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20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fade">
                                      <p:cBhvr>
                                        <p:cTn id="42" dur="2000"/>
                                        <p:tgtEl>
                                          <p:spTgt spid="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fade">
                                      <p:cBhvr>
                                        <p:cTn id="47" dur="2000"/>
                                        <p:tgtEl>
                                          <p:spTgt spid="8">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fade">
                                      <p:cBhvr>
                                        <p:cTn id="52" dur="2000"/>
                                        <p:tgtEl>
                                          <p:spTgt spid="8">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11" end="11"/>
                                            </p:txEl>
                                          </p:spTgt>
                                        </p:tgtEl>
                                        <p:attrNameLst>
                                          <p:attrName>style.visibility</p:attrName>
                                        </p:attrNameLst>
                                      </p:cBhvr>
                                      <p:to>
                                        <p:strVal val="visible"/>
                                      </p:to>
                                    </p:set>
                                    <p:animEffect transition="in" filter="fade">
                                      <p:cBhvr>
                                        <p:cTn id="57" dur="2000"/>
                                        <p:tgtEl>
                                          <p:spTgt spid="8">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xEl>
                                              <p:pRg st="13" end="13"/>
                                            </p:txEl>
                                          </p:spTgt>
                                        </p:tgtEl>
                                        <p:attrNameLst>
                                          <p:attrName>style.visibility</p:attrName>
                                        </p:attrNameLst>
                                      </p:cBhvr>
                                      <p:to>
                                        <p:strVal val="visible"/>
                                      </p:to>
                                    </p:set>
                                    <p:animEffect transition="in" filter="fade">
                                      <p:cBhvr>
                                        <p:cTn id="62" dur="2000"/>
                                        <p:tgtEl>
                                          <p:spTgt spid="8">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
                                            <p:txEl>
                                              <p:pRg st="14" end="14"/>
                                            </p:txEl>
                                          </p:spTgt>
                                        </p:tgtEl>
                                        <p:attrNameLst>
                                          <p:attrName>style.visibility</p:attrName>
                                        </p:attrNameLst>
                                      </p:cBhvr>
                                      <p:to>
                                        <p:strVal val="visible"/>
                                      </p:to>
                                    </p:set>
                                    <p:animEffect transition="in" filter="fade">
                                      <p:cBhvr>
                                        <p:cTn id="67" dur="2000"/>
                                        <p:tgtEl>
                                          <p:spTgt spid="8">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8">
                                            <p:txEl>
                                              <p:pRg st="15" end="15"/>
                                            </p:txEl>
                                          </p:spTgt>
                                        </p:tgtEl>
                                        <p:attrNameLst>
                                          <p:attrName>style.visibility</p:attrName>
                                        </p:attrNameLst>
                                      </p:cBhvr>
                                      <p:to>
                                        <p:strVal val="visible"/>
                                      </p:to>
                                    </p:set>
                                    <p:animEffect transition="in" filter="fade">
                                      <p:cBhvr>
                                        <p:cTn id="72" dur="2000"/>
                                        <p:tgtEl>
                                          <p:spTgt spid="8">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
                                            <p:txEl>
                                              <p:pRg st="16" end="16"/>
                                            </p:txEl>
                                          </p:spTgt>
                                        </p:tgtEl>
                                        <p:attrNameLst>
                                          <p:attrName>style.visibility</p:attrName>
                                        </p:attrNameLst>
                                      </p:cBhvr>
                                      <p:to>
                                        <p:strVal val="visible"/>
                                      </p:to>
                                    </p:set>
                                    <p:animEffect transition="in" filter="fade">
                                      <p:cBhvr>
                                        <p:cTn id="77" dur="2000"/>
                                        <p:tgtEl>
                                          <p:spTgt spid="8">
                                            <p:txEl>
                                              <p:pRg st="16" end="1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8">
                                            <p:txEl>
                                              <p:pRg st="18" end="18"/>
                                            </p:txEl>
                                          </p:spTgt>
                                        </p:tgtEl>
                                        <p:attrNameLst>
                                          <p:attrName>style.visibility</p:attrName>
                                        </p:attrNameLst>
                                      </p:cBhvr>
                                      <p:to>
                                        <p:strVal val="visible"/>
                                      </p:to>
                                    </p:set>
                                    <p:animEffect transition="in" filter="fade">
                                      <p:cBhvr>
                                        <p:cTn id="82" dur="2000"/>
                                        <p:tgtEl>
                                          <p:spTgt spid="8">
                                            <p:txEl>
                                              <p:pRg st="18" end="1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8">
                                            <p:txEl>
                                              <p:pRg st="19" end="19"/>
                                            </p:txEl>
                                          </p:spTgt>
                                        </p:tgtEl>
                                        <p:attrNameLst>
                                          <p:attrName>style.visibility</p:attrName>
                                        </p:attrNameLst>
                                      </p:cBhvr>
                                      <p:to>
                                        <p:strVal val="visible"/>
                                      </p:to>
                                    </p:set>
                                    <p:animEffect transition="in" filter="fade">
                                      <p:cBhvr>
                                        <p:cTn id="87" dur="2000"/>
                                        <p:tgtEl>
                                          <p:spTgt spid="8">
                                            <p:txEl>
                                              <p:pRg st="19" end="1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
                                            <p:txEl>
                                              <p:pRg st="20" end="20"/>
                                            </p:txEl>
                                          </p:spTgt>
                                        </p:tgtEl>
                                        <p:attrNameLst>
                                          <p:attrName>style.visibility</p:attrName>
                                        </p:attrNameLst>
                                      </p:cBhvr>
                                      <p:to>
                                        <p:strVal val="visible"/>
                                      </p:to>
                                    </p:set>
                                    <p:animEffect transition="in" filter="fade">
                                      <p:cBhvr>
                                        <p:cTn id="92" dur="2000"/>
                                        <p:tgtEl>
                                          <p:spTgt spid="8">
                                            <p:txEl>
                                              <p:pRg st="20" end="2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8">
                                            <p:txEl>
                                              <p:pRg st="21" end="21"/>
                                            </p:txEl>
                                          </p:spTgt>
                                        </p:tgtEl>
                                        <p:attrNameLst>
                                          <p:attrName>style.visibility</p:attrName>
                                        </p:attrNameLst>
                                      </p:cBhvr>
                                      <p:to>
                                        <p:strVal val="visible"/>
                                      </p:to>
                                    </p:set>
                                    <p:animEffect transition="in" filter="fade">
                                      <p:cBhvr>
                                        <p:cTn id="97" dur="2000"/>
                                        <p:tgtEl>
                                          <p:spTgt spid="8">
                                            <p:txEl>
                                              <p:pRg st="21" end="2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
                                            <p:txEl>
                                              <p:pRg st="22" end="22"/>
                                            </p:txEl>
                                          </p:spTgt>
                                        </p:tgtEl>
                                        <p:attrNameLst>
                                          <p:attrName>style.visibility</p:attrName>
                                        </p:attrNameLst>
                                      </p:cBhvr>
                                      <p:to>
                                        <p:strVal val="visible"/>
                                      </p:to>
                                    </p:set>
                                    <p:animEffect transition="in" filter="fade">
                                      <p:cBhvr>
                                        <p:cTn id="102" dur="2000"/>
                                        <p:tgtEl>
                                          <p:spTgt spid="8">
                                            <p:txEl>
                                              <p:pRg st="22" end="2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5" presetClass="entr" presetSubtype="10" fill="hold" grpId="0" nodeType="click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checkerboard(across)">
                                      <p:cBhvr>
                                        <p:cTn id="107" dur="500"/>
                                        <p:tgtEl>
                                          <p:spTgt spid="11"/>
                                        </p:tgtEl>
                                      </p:cBhvr>
                                    </p:animEffect>
                                  </p:childTnLst>
                                </p:cTn>
                              </p:par>
                            </p:childTnLst>
                          </p:cTn>
                        </p:par>
                      </p:childTnLst>
                    </p:cTn>
                  </p:par>
                  <p:par>
                    <p:cTn id="108" fill="hold">
                      <p:stCondLst>
                        <p:cond delay="indefinite"/>
                      </p:stCondLst>
                      <p:childTnLst>
                        <p:par>
                          <p:cTn id="109" fill="hold">
                            <p:stCondLst>
                              <p:cond delay="0"/>
                            </p:stCondLst>
                            <p:childTnLst>
                              <p:par>
                                <p:cTn id="110" presetID="1" presetClass="emph" presetSubtype="2" fill="hold" nodeType="clickEffect">
                                  <p:stCondLst>
                                    <p:cond delay="0"/>
                                  </p:stCondLst>
                                  <p:childTnLst>
                                    <p:animClr clrSpc="rgb">
                                      <p:cBhvr>
                                        <p:cTn id="111" dur="2000" fill="hold"/>
                                        <p:tgtEl>
                                          <p:spTgt spid="11"/>
                                        </p:tgtEl>
                                        <p:attrNameLst>
                                          <p:attrName>fillcolor</p:attrName>
                                        </p:attrNameLst>
                                      </p:cBhvr>
                                      <p:to>
                                        <a:srgbClr val="FFFF99"/>
                                      </p:to>
                                    </p:animClr>
                                    <p:set>
                                      <p:cBhvr>
                                        <p:cTn id="112" dur="2000" fill="hold"/>
                                        <p:tgtEl>
                                          <p:spTgt spid="11"/>
                                        </p:tgtEl>
                                        <p:attrNameLst>
                                          <p:attrName>fill.type</p:attrName>
                                        </p:attrNameLst>
                                      </p:cBhvr>
                                      <p:to>
                                        <p:strVal val="solid"/>
                                      </p:to>
                                    </p:set>
                                    <p:set>
                                      <p:cBhvr>
                                        <p:cTn id="113" dur="20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8" grpId="0" build="p"/>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16632" y="323528"/>
            <a:ext cx="3320988" cy="3108543"/>
          </a:xfrm>
          <a:prstGeom prst="rect">
            <a:avLst/>
          </a:prstGeom>
          <a:noFill/>
        </p:spPr>
        <p:txBody>
          <a:bodyPr wrap="square" rtlCol="1">
            <a:spAutoFit/>
          </a:bodyPr>
          <a:lstStyle/>
          <a:p>
            <a:pPr algn="just" rtl="0"/>
            <a:r>
              <a:rPr lang="en-US" sz="1400" dirty="0" smtClean="0"/>
              <a:t> The poet will leave love and follow a different way. He has had enough from love. The poet discovers that love is like prison. Now he has changed; he has a hard heart, he will no more be controlled by love. So, he says farewell love and all your rules and restrictions forever. Falling in love is likened to baited hooks which attract the fish to come, and then fall in the trap. The poet says that the same thing happens to lovers, inexperienced ones. When they are attracted by the sweetness and beauty of love, knowing nothing about its painful suffering and bitter endings. </a:t>
            </a:r>
            <a:endParaRPr lang="en-US" sz="1400" dirty="0" smtClean="0">
              <a:latin typeface="Times New Roman" pitchFamily="18" charset="0"/>
              <a:cs typeface="Times New Roman" pitchFamily="18" charset="0"/>
            </a:endParaRPr>
          </a:p>
        </p:txBody>
      </p:sp>
      <p:sp>
        <p:nvSpPr>
          <p:cNvPr id="7" name="TextBox 6"/>
          <p:cNvSpPr txBox="1"/>
          <p:nvPr/>
        </p:nvSpPr>
        <p:spPr>
          <a:xfrm>
            <a:off x="188640" y="3702675"/>
            <a:ext cx="3294366" cy="1877437"/>
          </a:xfrm>
          <a:prstGeom prst="rect">
            <a:avLst/>
          </a:prstGeom>
          <a:noFill/>
        </p:spPr>
        <p:txBody>
          <a:bodyPr wrap="square" rtlCol="1">
            <a:spAutoFit/>
          </a:bodyPr>
          <a:lstStyle/>
          <a:p>
            <a:pPr algn="l"/>
            <a:r>
              <a:rPr lang="en-US" sz="1600" b="1" dirty="0" smtClean="0"/>
              <a:t> </a:t>
            </a:r>
            <a:r>
              <a:rPr lang="en-US" sz="1400" dirty="0" smtClean="0"/>
              <a:t>The poet will not be impressed by baited hooks of love anymore. Seneca and Plato are calling him to knowledge and philosophy. He found that he was almost blind when he paid attention to love and was rejected; the thing which painfully hurt him. He knew that love is completely useless.</a:t>
            </a:r>
            <a:r>
              <a:rPr lang="en-US" sz="1600" b="1" dirty="0" smtClean="0"/>
              <a:t> </a:t>
            </a:r>
            <a:endParaRPr lang="en-US" sz="1450" dirty="0" smtClean="0"/>
          </a:p>
        </p:txBody>
      </p:sp>
      <p:sp>
        <p:nvSpPr>
          <p:cNvPr id="8" name="TextBox 7"/>
          <p:cNvSpPr txBox="1"/>
          <p:nvPr/>
        </p:nvSpPr>
        <p:spPr>
          <a:xfrm>
            <a:off x="3717032" y="6069067"/>
            <a:ext cx="2970330" cy="2031325"/>
          </a:xfrm>
          <a:prstGeom prst="rect">
            <a:avLst/>
          </a:prstGeom>
          <a:noFill/>
        </p:spPr>
        <p:txBody>
          <a:bodyPr wrap="square" rtlCol="1">
            <a:spAutoFit/>
          </a:bodyPr>
          <a:lstStyle/>
          <a:p>
            <a:r>
              <a:rPr lang="ar-SA" dirty="0" smtClean="0">
                <a:solidFill>
                  <a:srgbClr val="C00000"/>
                </a:solidFill>
                <a:cs typeface="DecoType Naskh" pitchFamily="2" charset="-78"/>
              </a:rPr>
              <a:t>لكن الآن وجد أن الحل </a:t>
            </a:r>
            <a:r>
              <a:rPr lang="ar-SA" dirty="0" smtClean="0">
                <a:solidFill>
                  <a:srgbClr val="C00000"/>
                </a:solidFill>
                <a:cs typeface="DecoType Naskh" pitchFamily="2" charset="-78"/>
              </a:rPr>
              <a:t>هو الحرية. لذا، يقول مرة أخرى أحب الوداع، </a:t>
            </a:r>
            <a:r>
              <a:rPr lang="ar-SA" dirty="0" smtClean="0">
                <a:solidFill>
                  <a:srgbClr val="C00000"/>
                </a:solidFill>
                <a:cs typeface="DecoType Naskh" pitchFamily="2" charset="-78"/>
              </a:rPr>
              <a:t>اذهب </a:t>
            </a:r>
            <a:r>
              <a:rPr lang="ar-SA" dirty="0" err="1" smtClean="0">
                <a:solidFill>
                  <a:srgbClr val="C00000"/>
                </a:solidFill>
                <a:cs typeface="DecoType Naskh" pitchFamily="2" charset="-78"/>
              </a:rPr>
              <a:t>و</a:t>
            </a:r>
            <a:r>
              <a:rPr lang="ar-SA" dirty="0" smtClean="0">
                <a:solidFill>
                  <a:srgbClr val="C00000"/>
                </a:solidFill>
                <a:cs typeface="DecoType Naskh" pitchFamily="2" charset="-78"/>
              </a:rPr>
              <a:t> كدر الناس من الشباب وعديمين الخبرة. </a:t>
            </a:r>
            <a:r>
              <a:rPr lang="ar-SA" dirty="0" smtClean="0">
                <a:solidFill>
                  <a:srgbClr val="C00000"/>
                </a:solidFill>
                <a:cs typeface="DecoType Naskh" pitchFamily="2" charset="-78"/>
              </a:rPr>
              <a:t>لا يوجد لديك المزيد من السلطة والسيطرة </a:t>
            </a:r>
            <a:r>
              <a:rPr lang="ar-SA" dirty="0" smtClean="0">
                <a:solidFill>
                  <a:srgbClr val="C00000"/>
                </a:solidFill>
                <a:cs typeface="DecoType Naskh" pitchFamily="2" charset="-78"/>
              </a:rPr>
              <a:t>على. اذهب إلى الناس الخاملة واستنفذ سهامك المحطمة البسيطة فيهم ، </a:t>
            </a:r>
            <a:r>
              <a:rPr lang="ar-SA" dirty="0" smtClean="0">
                <a:solidFill>
                  <a:srgbClr val="C00000"/>
                </a:solidFill>
                <a:cs typeface="DecoType Naskh" pitchFamily="2" charset="-78"/>
              </a:rPr>
              <a:t>على الرغم من أنني قد فقدت </a:t>
            </a:r>
            <a:r>
              <a:rPr lang="ar-SA" dirty="0" err="1" smtClean="0">
                <a:solidFill>
                  <a:srgbClr val="C00000"/>
                </a:solidFill>
                <a:cs typeface="DecoType Naskh" pitchFamily="2" charset="-78"/>
              </a:rPr>
              <a:t>و</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اهدرت</a:t>
            </a:r>
            <a:r>
              <a:rPr lang="ar-SA" dirty="0" smtClean="0">
                <a:solidFill>
                  <a:srgbClr val="C00000"/>
                </a:solidFill>
                <a:cs typeface="DecoType Naskh" pitchFamily="2" charset="-78"/>
              </a:rPr>
              <a:t> وقتي</a:t>
            </a:r>
            <a:r>
              <a:rPr lang="ar-SA" dirty="0" smtClean="0">
                <a:solidFill>
                  <a:srgbClr val="C00000"/>
                </a:solidFill>
                <a:cs typeface="DecoType Naskh" pitchFamily="2" charset="-78"/>
              </a:rPr>
              <a:t>، </a:t>
            </a:r>
            <a:r>
              <a:rPr lang="ar-SA" dirty="0" smtClean="0">
                <a:solidFill>
                  <a:srgbClr val="C00000"/>
                </a:solidFill>
                <a:cs typeface="DecoType Naskh" pitchFamily="2" charset="-78"/>
              </a:rPr>
              <a:t>فأنا لن أطيل </a:t>
            </a:r>
            <a:r>
              <a:rPr lang="ar-SA" dirty="0" err="1" smtClean="0">
                <a:solidFill>
                  <a:srgbClr val="C00000"/>
                </a:solidFill>
                <a:cs typeface="DecoType Naskh" pitchFamily="2" charset="-78"/>
              </a:rPr>
              <a:t>اتباعي</a:t>
            </a:r>
            <a:r>
              <a:rPr lang="ar-SA" dirty="0" smtClean="0">
                <a:solidFill>
                  <a:srgbClr val="C00000"/>
                </a:solidFill>
                <a:cs typeface="DecoType Naskh" pitchFamily="2" charset="-78"/>
              </a:rPr>
              <a:t> لطريق </a:t>
            </a:r>
            <a:r>
              <a:rPr lang="ar-SA" dirty="0" smtClean="0">
                <a:solidFill>
                  <a:srgbClr val="C00000"/>
                </a:solidFill>
                <a:cs typeface="DecoType Naskh" pitchFamily="2" charset="-78"/>
              </a:rPr>
              <a:t>الحب.</a:t>
            </a:r>
          </a:p>
        </p:txBody>
      </p:sp>
      <p:sp>
        <p:nvSpPr>
          <p:cNvPr id="9" name="TextBox 8"/>
          <p:cNvSpPr txBox="1"/>
          <p:nvPr/>
        </p:nvSpPr>
        <p:spPr>
          <a:xfrm>
            <a:off x="3699030" y="3707904"/>
            <a:ext cx="3024336" cy="1846659"/>
          </a:xfrm>
          <a:prstGeom prst="rect">
            <a:avLst/>
          </a:prstGeom>
          <a:noFill/>
        </p:spPr>
        <p:txBody>
          <a:bodyPr wrap="square" rtlCol="1">
            <a:spAutoFit/>
          </a:bodyPr>
          <a:lstStyle/>
          <a:p>
            <a:pPr algn="just"/>
            <a:r>
              <a:rPr lang="ar-SA" sz="1900" dirty="0" smtClean="0">
                <a:solidFill>
                  <a:srgbClr val="008000"/>
                </a:solidFill>
                <a:cs typeface="DecoType Naskh" pitchFamily="2" charset="-78"/>
              </a:rPr>
              <a:t>الشاعر لمن يكن معجب </a:t>
            </a:r>
            <a:r>
              <a:rPr lang="ar-SA" sz="1900" dirty="0" err="1" smtClean="0">
                <a:solidFill>
                  <a:srgbClr val="008000"/>
                </a:solidFill>
                <a:cs typeface="DecoType Naskh" pitchFamily="2" charset="-78"/>
              </a:rPr>
              <a:t>بصنارات</a:t>
            </a:r>
            <a:r>
              <a:rPr lang="ar-SA" sz="1900" dirty="0" smtClean="0">
                <a:solidFill>
                  <a:srgbClr val="008000"/>
                </a:solidFill>
                <a:cs typeface="DecoType Naskh" pitchFamily="2" charset="-78"/>
              </a:rPr>
              <a:t> </a:t>
            </a:r>
            <a:r>
              <a:rPr lang="ar-SA" sz="1900" dirty="0" smtClean="0">
                <a:solidFill>
                  <a:srgbClr val="008000"/>
                </a:solidFill>
                <a:cs typeface="DecoType Naskh" pitchFamily="2" charset="-78"/>
              </a:rPr>
              <a:t>الطعم ل</a:t>
            </a:r>
            <a:r>
              <a:rPr lang="ar-SA" sz="1900" dirty="0" smtClean="0">
                <a:solidFill>
                  <a:srgbClr val="008000"/>
                </a:solidFill>
                <a:cs typeface="DecoType Naskh" pitchFamily="2" charset="-78"/>
              </a:rPr>
              <a:t>لحب </a:t>
            </a:r>
            <a:r>
              <a:rPr lang="ar-SA" sz="1900" dirty="0" smtClean="0">
                <a:solidFill>
                  <a:srgbClr val="008000"/>
                </a:solidFill>
                <a:cs typeface="DecoType Naskh" pitchFamily="2" charset="-78"/>
              </a:rPr>
              <a:t>بعد الآن. </a:t>
            </a:r>
            <a:r>
              <a:rPr lang="ar-SA" sz="1900" dirty="0" err="1" smtClean="0">
                <a:solidFill>
                  <a:srgbClr val="008000"/>
                </a:solidFill>
                <a:cs typeface="DecoType Naskh" pitchFamily="2" charset="-78"/>
              </a:rPr>
              <a:t>سينيكا</a:t>
            </a:r>
            <a:r>
              <a:rPr lang="ar-SA" sz="1900" dirty="0" smtClean="0">
                <a:solidFill>
                  <a:srgbClr val="008000"/>
                </a:solidFill>
                <a:cs typeface="DecoType Naskh" pitchFamily="2" charset="-78"/>
              </a:rPr>
              <a:t> وأفلاطون </a:t>
            </a:r>
            <a:r>
              <a:rPr lang="ar-SA" sz="1900" dirty="0" smtClean="0">
                <a:solidFill>
                  <a:srgbClr val="008000"/>
                </a:solidFill>
                <a:cs typeface="DecoType Naskh" pitchFamily="2" charset="-78"/>
              </a:rPr>
              <a:t>ويدعونه للمعرفة </a:t>
            </a:r>
            <a:r>
              <a:rPr lang="ar-SA" sz="1900" dirty="0" smtClean="0">
                <a:solidFill>
                  <a:srgbClr val="008000"/>
                </a:solidFill>
                <a:cs typeface="DecoType Naskh" pitchFamily="2" charset="-78"/>
              </a:rPr>
              <a:t>والفلسفة. وقال انه وجد أنه كان أعمى تقريبا عندما </a:t>
            </a:r>
            <a:r>
              <a:rPr lang="ar-SA" sz="1900" dirty="0" smtClean="0">
                <a:solidFill>
                  <a:srgbClr val="008000"/>
                </a:solidFill>
                <a:cs typeface="DecoType Naskh" pitchFamily="2" charset="-78"/>
              </a:rPr>
              <a:t>انتبه إلى </a:t>
            </a:r>
            <a:r>
              <a:rPr lang="ar-SA" sz="1900" dirty="0" smtClean="0">
                <a:solidFill>
                  <a:srgbClr val="008000"/>
                </a:solidFill>
                <a:cs typeface="DecoType Naskh" pitchFamily="2" charset="-78"/>
              </a:rPr>
              <a:t>الحب وقوبل بالرفض، والشيء الذي يضر بشكل مؤلم له. وكان يعلم أن </a:t>
            </a:r>
            <a:r>
              <a:rPr lang="ar-SA" sz="1900" dirty="0" smtClean="0">
                <a:solidFill>
                  <a:srgbClr val="008000"/>
                </a:solidFill>
                <a:cs typeface="DecoType Naskh" pitchFamily="2" charset="-78"/>
              </a:rPr>
              <a:t>الحب عديم </a:t>
            </a:r>
            <a:r>
              <a:rPr lang="ar-SA" sz="1900" dirty="0" smtClean="0">
                <a:solidFill>
                  <a:srgbClr val="008000"/>
                </a:solidFill>
                <a:cs typeface="DecoType Naskh" pitchFamily="2" charset="-78"/>
              </a:rPr>
              <a:t>الفائدة تماما</a:t>
            </a:r>
            <a:r>
              <a:rPr lang="ar-SA" sz="1900" dirty="0" smtClean="0">
                <a:solidFill>
                  <a:srgbClr val="008000"/>
                </a:solidFill>
                <a:cs typeface="DecoType Naskh" pitchFamily="2" charset="-78"/>
              </a:rPr>
              <a:t>.</a:t>
            </a:r>
            <a:endParaRPr lang="ar-SA" sz="1900" dirty="0" smtClean="0">
              <a:solidFill>
                <a:srgbClr val="008000"/>
              </a:solidFill>
              <a:cs typeface="DecoType Naskh" pitchFamily="2" charset="-78"/>
            </a:endParaRPr>
          </a:p>
        </p:txBody>
      </p:sp>
      <p:sp>
        <p:nvSpPr>
          <p:cNvPr id="10" name="TextBox 9"/>
          <p:cNvSpPr txBox="1"/>
          <p:nvPr/>
        </p:nvSpPr>
        <p:spPr>
          <a:xfrm>
            <a:off x="3537012" y="395536"/>
            <a:ext cx="3132348" cy="3170099"/>
          </a:xfrm>
          <a:prstGeom prst="rect">
            <a:avLst/>
          </a:prstGeom>
          <a:noFill/>
        </p:spPr>
        <p:txBody>
          <a:bodyPr wrap="square" rtlCol="1">
            <a:spAutoFit/>
          </a:bodyPr>
          <a:lstStyle/>
          <a:p>
            <a:pPr algn="just"/>
            <a:r>
              <a:rPr lang="ar-SA" dirty="0" smtClean="0">
                <a:solidFill>
                  <a:srgbClr val="C00000"/>
                </a:solidFill>
                <a:cs typeface="DecoType Naskh" pitchFamily="2" charset="-78"/>
              </a:rPr>
              <a:t>الشاعر سوف يترك الحب ويتبع طريقة مختلفة. </a:t>
            </a:r>
            <a:r>
              <a:rPr lang="ar-SA" dirty="0" smtClean="0">
                <a:solidFill>
                  <a:srgbClr val="C00000"/>
                </a:solidFill>
                <a:cs typeface="DecoType Naskh" pitchFamily="2" charset="-78"/>
              </a:rPr>
              <a:t>وقد كان لديه ما يكفي من الحب. </a:t>
            </a:r>
            <a:r>
              <a:rPr lang="ar-SA" dirty="0" smtClean="0">
                <a:solidFill>
                  <a:srgbClr val="C00000"/>
                </a:solidFill>
                <a:cs typeface="DecoType Naskh" pitchFamily="2" charset="-78"/>
              </a:rPr>
              <a:t>اكتشف الشاعر </a:t>
            </a:r>
            <a:r>
              <a:rPr lang="ar-SA" dirty="0" smtClean="0">
                <a:solidFill>
                  <a:srgbClr val="C00000"/>
                </a:solidFill>
                <a:cs typeface="DecoType Naskh" pitchFamily="2" charset="-78"/>
              </a:rPr>
              <a:t>أن الحب مثل السجن. الآن </a:t>
            </a:r>
            <a:r>
              <a:rPr lang="ar-SA" dirty="0" smtClean="0">
                <a:solidFill>
                  <a:srgbClr val="C00000"/>
                </a:solidFill>
                <a:cs typeface="DecoType Naskh" pitchFamily="2" charset="-78"/>
              </a:rPr>
              <a:t>تغير ؛ </a:t>
            </a:r>
            <a:r>
              <a:rPr lang="ar-SA" dirty="0" smtClean="0">
                <a:solidFill>
                  <a:srgbClr val="C00000"/>
                </a:solidFill>
                <a:cs typeface="DecoType Naskh" pitchFamily="2" charset="-78"/>
              </a:rPr>
              <a:t>لديه قلب </a:t>
            </a:r>
            <a:r>
              <a:rPr lang="ar-SA" dirty="0" smtClean="0">
                <a:solidFill>
                  <a:srgbClr val="C00000"/>
                </a:solidFill>
                <a:cs typeface="DecoType Naskh" pitchFamily="2" charset="-78"/>
              </a:rPr>
              <a:t>صلب ، لن يكون مسيطر أكثر على الحب. </a:t>
            </a:r>
            <a:r>
              <a:rPr lang="ar-SA" dirty="0" smtClean="0">
                <a:solidFill>
                  <a:srgbClr val="C00000"/>
                </a:solidFill>
                <a:cs typeface="DecoType Naskh" pitchFamily="2" charset="-78"/>
              </a:rPr>
              <a:t>لذا، يقول حب وداع وكافة القواعد والقيود إلى الأبد. وشبهت الوقوع في الحب </a:t>
            </a:r>
            <a:r>
              <a:rPr lang="ar-SA" dirty="0" err="1" smtClean="0">
                <a:solidFill>
                  <a:srgbClr val="C00000"/>
                </a:solidFill>
                <a:cs typeface="DecoType Naskh" pitchFamily="2" charset="-78"/>
              </a:rPr>
              <a:t>لصنارات</a:t>
            </a:r>
            <a:r>
              <a:rPr lang="ar-SA" dirty="0" smtClean="0">
                <a:solidFill>
                  <a:srgbClr val="C00000"/>
                </a:solidFill>
                <a:cs typeface="DecoType Naskh" pitchFamily="2" charset="-78"/>
              </a:rPr>
              <a:t> الطعم الذي جذب الأسماك القادمة، </a:t>
            </a:r>
            <a:r>
              <a:rPr lang="ar-SA" dirty="0" err="1" smtClean="0">
                <a:solidFill>
                  <a:srgbClr val="C00000"/>
                </a:solidFill>
                <a:cs typeface="DecoType Naskh" pitchFamily="2" charset="-78"/>
              </a:rPr>
              <a:t>و</a:t>
            </a:r>
            <a:r>
              <a:rPr lang="ar-SA" dirty="0" smtClean="0">
                <a:solidFill>
                  <a:srgbClr val="C00000"/>
                </a:solidFill>
                <a:cs typeface="DecoType Naskh" pitchFamily="2" charset="-78"/>
              </a:rPr>
              <a:t> من ثم في الفخ. </a:t>
            </a:r>
            <a:r>
              <a:rPr lang="ar-SA" dirty="0" smtClean="0">
                <a:solidFill>
                  <a:srgbClr val="C00000"/>
                </a:solidFill>
                <a:cs typeface="DecoType Naskh" pitchFamily="2" charset="-78"/>
              </a:rPr>
              <a:t>ويقول الشاعر أن الشيء نفسه يحدث للعشاق، </a:t>
            </a:r>
            <a:r>
              <a:rPr lang="ar-SA" dirty="0" smtClean="0">
                <a:solidFill>
                  <a:srgbClr val="C00000"/>
                </a:solidFill>
                <a:cs typeface="DecoType Naskh" pitchFamily="2" charset="-78"/>
              </a:rPr>
              <a:t>لقليلين الخبرة. </a:t>
            </a:r>
            <a:r>
              <a:rPr lang="ar-SA" dirty="0" smtClean="0">
                <a:solidFill>
                  <a:srgbClr val="C00000"/>
                </a:solidFill>
                <a:cs typeface="DecoType Naskh" pitchFamily="2" charset="-78"/>
              </a:rPr>
              <a:t>عندما </a:t>
            </a:r>
            <a:r>
              <a:rPr lang="ar-SA" dirty="0" smtClean="0">
                <a:solidFill>
                  <a:srgbClr val="C00000"/>
                </a:solidFill>
                <a:cs typeface="DecoType Naskh" pitchFamily="2" charset="-78"/>
              </a:rPr>
              <a:t>ينجذبون من </a:t>
            </a:r>
            <a:r>
              <a:rPr lang="ar-SA" dirty="0" smtClean="0">
                <a:solidFill>
                  <a:srgbClr val="C00000"/>
                </a:solidFill>
                <a:cs typeface="DecoType Naskh" pitchFamily="2" charset="-78"/>
              </a:rPr>
              <a:t>قبل حلاوة وجمال الحب، لا </a:t>
            </a:r>
            <a:r>
              <a:rPr lang="ar-SA" dirty="0" smtClean="0">
                <a:solidFill>
                  <a:srgbClr val="C00000"/>
                </a:solidFill>
                <a:cs typeface="DecoType Naskh" pitchFamily="2" charset="-78"/>
              </a:rPr>
              <a:t>يعرفون </a:t>
            </a:r>
            <a:r>
              <a:rPr lang="ar-SA" dirty="0" smtClean="0">
                <a:solidFill>
                  <a:srgbClr val="C00000"/>
                </a:solidFill>
                <a:cs typeface="DecoType Naskh" pitchFamily="2" charset="-78"/>
              </a:rPr>
              <a:t>شيئا عن المعاناة الأليمة والنهايات المريرة.</a:t>
            </a:r>
          </a:p>
          <a:p>
            <a:pPr algn="just"/>
            <a:endParaRPr lang="ar-SA" sz="2000" dirty="0" smtClean="0">
              <a:solidFill>
                <a:srgbClr val="C00000"/>
              </a:solidFill>
              <a:cs typeface="DecoType Naskh" pitchFamily="2" charset="-78"/>
            </a:endParaRPr>
          </a:p>
        </p:txBody>
      </p:sp>
      <p:sp>
        <p:nvSpPr>
          <p:cNvPr id="11" name="TextBox 10"/>
          <p:cNvSpPr txBox="1"/>
          <p:nvPr/>
        </p:nvSpPr>
        <p:spPr>
          <a:xfrm>
            <a:off x="188640" y="6084168"/>
            <a:ext cx="3312368" cy="1815882"/>
          </a:xfrm>
          <a:prstGeom prst="rect">
            <a:avLst/>
          </a:prstGeom>
          <a:noFill/>
        </p:spPr>
        <p:txBody>
          <a:bodyPr wrap="square" rtlCol="1">
            <a:spAutoFit/>
          </a:bodyPr>
          <a:lstStyle/>
          <a:p>
            <a:pPr algn="just" rtl="0" fontAlgn="auto">
              <a:spcAft>
                <a:spcPts val="0"/>
              </a:spcAft>
              <a:buClr>
                <a:schemeClr val="accent3"/>
              </a:buClr>
              <a:defRPr/>
            </a:pPr>
            <a:r>
              <a:rPr lang="en-US" sz="1400" dirty="0" smtClean="0"/>
              <a:t> But now he found the solution which is liberty. So, he again says farewell love, go and trouble people who are young and inexperienced. You have no more authority and control on me. Go to idle people and spend your easily broken arrows on them, although I have wasted and lost my time, I will no longer follow the way of love.</a:t>
            </a:r>
            <a:endParaRPr lang="en-US" sz="140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32656" y="395536"/>
            <a:ext cx="2952328" cy="3410164"/>
          </a:xfrm>
          <a:prstGeom prst="rect">
            <a:avLst/>
          </a:prstGeom>
          <a:noFill/>
        </p:spPr>
        <p:txBody>
          <a:bodyPr wrap="square" rtlCol="1">
            <a:spAutoFit/>
          </a:bodyPr>
          <a:lstStyle/>
          <a:p>
            <a:pPr algn="just" rtl="0">
              <a:lnSpc>
                <a:spcPct val="80000"/>
              </a:lnSpc>
              <a:buFont typeface="Wingdings" pitchFamily="2" charset="2"/>
              <a:buChar char="Ø"/>
            </a:pPr>
            <a:r>
              <a:rPr lang="en-US" sz="1400" b="1" i="1" dirty="0" smtClean="0"/>
              <a:t>First quatrain</a:t>
            </a:r>
            <a:r>
              <a:rPr lang="en-US" sz="1400" i="1" dirty="0" smtClean="0"/>
              <a:t>; note the puns and the intellectual games: [I know she lies, so I believe her so that she will believe me to be young and untutored]</a:t>
            </a:r>
            <a:r>
              <a:rPr lang="en-US" sz="1400" dirty="0" smtClean="0"/>
              <a:t> </a:t>
            </a:r>
          </a:p>
          <a:p>
            <a:pPr algn="just" rtl="0">
              <a:lnSpc>
                <a:spcPct val="80000"/>
              </a:lnSpc>
              <a:buFont typeface="Wingdings" pitchFamily="2" charset="2"/>
              <a:buChar char="Ø"/>
            </a:pPr>
            <a:r>
              <a:rPr lang="en-US" sz="1400" b="1" i="1" dirty="0" smtClean="0"/>
              <a:t>Second quatrain</a:t>
            </a:r>
            <a:r>
              <a:rPr lang="en-US" sz="1400" i="1" dirty="0" smtClean="0"/>
              <a:t>: [Well of course I know that she doesn't really think I'm young, but I have to pretend to believe her so that she will pretend that I'm young]</a:t>
            </a:r>
            <a:r>
              <a:rPr lang="en-US" sz="1400" dirty="0" smtClean="0"/>
              <a:t> </a:t>
            </a:r>
          </a:p>
          <a:p>
            <a:pPr algn="just" rtl="0">
              <a:lnSpc>
                <a:spcPct val="80000"/>
              </a:lnSpc>
              <a:buFont typeface="Wingdings" pitchFamily="2" charset="2"/>
              <a:buChar char="Ø"/>
            </a:pPr>
            <a:r>
              <a:rPr lang="en-US" sz="1400" b="1" i="1" dirty="0" smtClean="0"/>
              <a:t>Third quatrain</a:t>
            </a:r>
            <a:r>
              <a:rPr lang="en-US" sz="1400" i="1" dirty="0" smtClean="0"/>
              <a:t>: [so why don't we both fess up? because love depends upon trust and upon youth]</a:t>
            </a:r>
            <a:r>
              <a:rPr lang="en-US" sz="1400" dirty="0" smtClean="0"/>
              <a:t> </a:t>
            </a:r>
          </a:p>
          <a:p>
            <a:pPr algn="just" rtl="0">
              <a:buFont typeface="Wingdings" pitchFamily="2" charset="2"/>
              <a:buChar char="Ø"/>
            </a:pPr>
            <a:r>
              <a:rPr lang="en-US" sz="1400" b="1" i="1" dirty="0" smtClean="0"/>
              <a:t>Final couplet</a:t>
            </a:r>
            <a:r>
              <a:rPr lang="en-US" sz="1400" i="1" dirty="0" smtClean="0"/>
              <a:t>, and resolution: </a:t>
            </a:r>
          </a:p>
          <a:p>
            <a:pPr algn="just" rtl="0"/>
            <a:r>
              <a:rPr lang="en-US" sz="1400" i="1" dirty="0" smtClean="0"/>
              <a:t>     [we lie to ourselves and to each other, so that we may flatter ourselves that we are young, honest, and in love]. Note especially the puns]</a:t>
            </a:r>
            <a:r>
              <a:rPr lang="en-US" sz="1400" dirty="0" smtClean="0"/>
              <a:t>.</a:t>
            </a:r>
            <a:endParaRPr lang="en-US" sz="1400" dirty="0" smtClean="0"/>
          </a:p>
        </p:txBody>
      </p:sp>
      <p:sp>
        <p:nvSpPr>
          <p:cNvPr id="7" name="TextBox 6"/>
          <p:cNvSpPr txBox="1"/>
          <p:nvPr/>
        </p:nvSpPr>
        <p:spPr>
          <a:xfrm>
            <a:off x="260648" y="4716016"/>
            <a:ext cx="3080460" cy="3539430"/>
          </a:xfrm>
          <a:prstGeom prst="rect">
            <a:avLst/>
          </a:prstGeom>
          <a:noFill/>
        </p:spPr>
        <p:txBody>
          <a:bodyPr wrap="square" rtlCol="1">
            <a:spAutoFit/>
          </a:bodyPr>
          <a:lstStyle/>
          <a:p>
            <a:pPr algn="l"/>
            <a:r>
              <a:rPr lang="en-US" sz="1400" dirty="0" smtClean="0"/>
              <a:t> </a:t>
            </a:r>
            <a:r>
              <a:rPr lang="en-US" sz="1400" dirty="0" smtClean="0"/>
              <a:t>You can see how this form would attract writers of great technical skill who are fascinated with intellectual puzzles and intrigued by the complexity of human emotions, which become especially tangled when it comes to dealing with the sonnet's traditional subjects, love and faith. </a:t>
            </a:r>
          </a:p>
          <a:p>
            <a:pPr algn="l"/>
            <a:endParaRPr lang="en-US" sz="1400" dirty="0" smtClean="0"/>
          </a:p>
          <a:p>
            <a:pPr algn="l"/>
            <a:r>
              <a:rPr lang="en-US" sz="1400" dirty="0" smtClean="0"/>
              <a:t>    Pay close attention to line-end punctuation, especially at lines four, eight, and twelve, and to connective words like and, or, but, as, so, if, then, when, or which at the beginnings of lines (especially lines five, nine, and thirteen). </a:t>
            </a:r>
            <a:endParaRPr lang="en-US" sz="1400" dirty="0" smtClean="0"/>
          </a:p>
        </p:txBody>
      </p:sp>
      <p:sp>
        <p:nvSpPr>
          <p:cNvPr id="9" name="TextBox 8"/>
          <p:cNvSpPr txBox="1"/>
          <p:nvPr/>
        </p:nvSpPr>
        <p:spPr>
          <a:xfrm>
            <a:off x="3555014" y="4716016"/>
            <a:ext cx="3042338" cy="3416320"/>
          </a:xfrm>
          <a:prstGeom prst="rect">
            <a:avLst/>
          </a:prstGeom>
          <a:noFill/>
        </p:spPr>
        <p:txBody>
          <a:bodyPr wrap="square" rtlCol="1">
            <a:spAutoFit/>
          </a:bodyPr>
          <a:lstStyle/>
          <a:p>
            <a:r>
              <a:rPr lang="ar-SA" dirty="0" smtClean="0">
                <a:solidFill>
                  <a:srgbClr val="C00000"/>
                </a:solidFill>
                <a:cs typeface="DecoType Naskh" pitchFamily="2" charset="-78"/>
              </a:rPr>
              <a:t>يمكنك </a:t>
            </a:r>
            <a:r>
              <a:rPr lang="ar-SA" dirty="0" smtClean="0">
                <a:solidFill>
                  <a:srgbClr val="C00000"/>
                </a:solidFill>
                <a:cs typeface="DecoType Naskh" pitchFamily="2" charset="-78"/>
              </a:rPr>
              <a:t>أن ترى كيف سيكون شكل هذا الكتاب من جذب المهارات الفنية العظيمة التي هي مفتونة مع الألغاز الفكرية ومفتون </a:t>
            </a:r>
            <a:r>
              <a:rPr lang="ar-SA" dirty="0" err="1" smtClean="0">
                <a:solidFill>
                  <a:srgbClr val="C00000"/>
                </a:solidFill>
                <a:cs typeface="DecoType Naskh" pitchFamily="2" charset="-78"/>
              </a:rPr>
              <a:t>بها</a:t>
            </a:r>
            <a:r>
              <a:rPr lang="ar-SA" dirty="0" smtClean="0">
                <a:solidFill>
                  <a:srgbClr val="C00000"/>
                </a:solidFill>
                <a:cs typeface="DecoType Naskh" pitchFamily="2" charset="-78"/>
              </a:rPr>
              <a:t> تعقيد العواطف البشرية، والتي أصبحت متشابكة وخصوصا عندما يتعلق الأمر بالتعامل مع </a:t>
            </a:r>
            <a:r>
              <a:rPr lang="ar-SA" dirty="0" err="1" smtClean="0">
                <a:solidFill>
                  <a:srgbClr val="C00000"/>
                </a:solidFill>
                <a:cs typeface="DecoType Naskh" pitchFamily="2" charset="-78"/>
              </a:rPr>
              <a:t>السوناتة</a:t>
            </a:r>
            <a:r>
              <a:rPr lang="ar-SA" dirty="0" smtClean="0">
                <a:solidFill>
                  <a:srgbClr val="C00000"/>
                </a:solidFill>
                <a:cs typeface="DecoType Naskh" pitchFamily="2" charset="-78"/>
              </a:rPr>
              <a:t> التقليدي الحب ، والمواضيع والإيمان.</a:t>
            </a:r>
            <a:br>
              <a:rPr lang="ar-SA" dirty="0" smtClean="0">
                <a:solidFill>
                  <a:srgbClr val="C00000"/>
                </a:solidFill>
                <a:cs typeface="DecoType Naskh" pitchFamily="2" charset="-78"/>
              </a:rPr>
            </a:br>
            <a:r>
              <a:rPr lang="ar-SA" dirty="0" smtClean="0">
                <a:solidFill>
                  <a:srgbClr val="C00000"/>
                </a:solidFill>
                <a:cs typeface="DecoType Naskh" pitchFamily="2" charset="-78"/>
              </a:rPr>
              <a:t/>
            </a:r>
            <a:br>
              <a:rPr lang="ar-SA" dirty="0" smtClean="0">
                <a:solidFill>
                  <a:srgbClr val="C00000"/>
                </a:solidFill>
                <a:cs typeface="DecoType Naskh" pitchFamily="2" charset="-78"/>
              </a:rPr>
            </a:br>
            <a:r>
              <a:rPr lang="ar-SA" dirty="0" smtClean="0">
                <a:solidFill>
                  <a:srgbClr val="C00000"/>
                </a:solidFill>
                <a:cs typeface="DecoType Naskh" pitchFamily="2" charset="-78"/>
              </a:rPr>
              <a:t> </a:t>
            </a:r>
            <a:r>
              <a:rPr lang="ar-SA" dirty="0" err="1" smtClean="0">
                <a:solidFill>
                  <a:srgbClr val="C00000"/>
                </a:solidFill>
                <a:cs typeface="DecoType Naskh" pitchFamily="2" charset="-78"/>
              </a:rPr>
              <a:t>إيلاء</a:t>
            </a:r>
            <a:r>
              <a:rPr lang="ar-SA" dirty="0" smtClean="0">
                <a:solidFill>
                  <a:srgbClr val="C00000"/>
                </a:solidFill>
                <a:cs typeface="DecoType Naskh" pitchFamily="2" charset="-78"/>
              </a:rPr>
              <a:t> اهتمام وثيق للترقيم خط النهاية، وخصوصا في أربعة أسطر، وثمانية واثني عشر، وإلى كلمات مثل </a:t>
            </a:r>
            <a:r>
              <a:rPr lang="ar-SA" dirty="0" err="1" smtClean="0">
                <a:solidFill>
                  <a:srgbClr val="C00000"/>
                </a:solidFill>
                <a:cs typeface="DecoType Naskh" pitchFamily="2" charset="-78"/>
              </a:rPr>
              <a:t>الضامة</a:t>
            </a:r>
            <a:r>
              <a:rPr lang="ar-SA" dirty="0" smtClean="0">
                <a:solidFill>
                  <a:srgbClr val="C00000"/>
                </a:solidFill>
                <a:cs typeface="DecoType Naskh" pitchFamily="2" charset="-78"/>
              </a:rPr>
              <a:t> و، أو، ولكن كما، لذلك، </a:t>
            </a:r>
            <a:r>
              <a:rPr lang="ar-SA" dirty="0" err="1" smtClean="0">
                <a:solidFill>
                  <a:srgbClr val="C00000"/>
                </a:solidFill>
                <a:cs typeface="DecoType Naskh" pitchFamily="2" charset="-78"/>
              </a:rPr>
              <a:t>اذا</a:t>
            </a:r>
            <a:r>
              <a:rPr lang="ar-SA" dirty="0" smtClean="0">
                <a:solidFill>
                  <a:srgbClr val="C00000"/>
                </a:solidFill>
                <a:cs typeface="DecoType Naskh" pitchFamily="2" charset="-78"/>
              </a:rPr>
              <a:t> ، بعد ذلك، عندما، أو التي في بدايات خطوط (وخاصة خطوط خمسة وتسعة، وثلاثة عشر</a:t>
            </a:r>
            <a:r>
              <a:rPr lang="ar-SA" dirty="0" smtClean="0">
                <a:solidFill>
                  <a:srgbClr val="C00000"/>
                </a:solidFill>
                <a:cs typeface="DecoType Naskh" pitchFamily="2" charset="-78"/>
              </a:rPr>
              <a:t>).</a:t>
            </a:r>
            <a:endParaRPr lang="ar-SA" dirty="0" smtClean="0">
              <a:solidFill>
                <a:srgbClr val="C00000"/>
              </a:solidFill>
              <a:cs typeface="DecoType Naskh" pitchFamily="2" charset="-78"/>
            </a:endParaRPr>
          </a:p>
        </p:txBody>
      </p:sp>
      <p:sp>
        <p:nvSpPr>
          <p:cNvPr id="10" name="TextBox 9"/>
          <p:cNvSpPr txBox="1"/>
          <p:nvPr/>
        </p:nvSpPr>
        <p:spPr>
          <a:xfrm>
            <a:off x="3501008" y="395536"/>
            <a:ext cx="3096344" cy="3970318"/>
          </a:xfrm>
          <a:prstGeom prst="rect">
            <a:avLst/>
          </a:prstGeom>
          <a:noFill/>
        </p:spPr>
        <p:txBody>
          <a:bodyPr wrap="square" rtlCol="1">
            <a:spAutoFit/>
          </a:bodyPr>
          <a:lstStyle/>
          <a:p>
            <a:pPr indent="-76200">
              <a:buFont typeface="Wingdings" pitchFamily="2" charset="2"/>
              <a:buChar char="Ø"/>
            </a:pPr>
            <a:r>
              <a:rPr lang="ar-SA" dirty="0" smtClean="0">
                <a:solidFill>
                  <a:srgbClr val="008000"/>
                </a:solidFill>
                <a:cs typeface="DecoType Naskh" pitchFamily="2" charset="-78"/>
              </a:rPr>
              <a:t>الرباعية الأولى: ملاحظة </a:t>
            </a:r>
            <a:r>
              <a:rPr lang="ar-SA" dirty="0" smtClean="0">
                <a:solidFill>
                  <a:srgbClr val="008000"/>
                </a:solidFill>
                <a:cs typeface="DecoType Naskh" pitchFamily="2" charset="-78"/>
              </a:rPr>
              <a:t>التورية والألعاب الفكرية : [وأنا أعلم أنها تقع، لذلك أعتقد أن لها بحيث </a:t>
            </a:r>
            <a:r>
              <a:rPr lang="ar-SA" dirty="0" err="1" smtClean="0">
                <a:solidFill>
                  <a:srgbClr val="008000"/>
                </a:solidFill>
                <a:cs typeface="DecoType Naskh" pitchFamily="2" charset="-78"/>
              </a:rPr>
              <a:t>انها</a:t>
            </a:r>
            <a:r>
              <a:rPr lang="ar-SA" dirty="0" smtClean="0">
                <a:solidFill>
                  <a:srgbClr val="008000"/>
                </a:solidFill>
                <a:cs typeface="DecoType Naskh" pitchFamily="2" charset="-78"/>
              </a:rPr>
              <a:t> سوف صدقوني أن الشباب وعلى الرغم من سذاجتها</a:t>
            </a:r>
            <a:r>
              <a:rPr lang="ar-SA" dirty="0" smtClean="0">
                <a:solidFill>
                  <a:srgbClr val="008000"/>
                </a:solidFill>
                <a:cs typeface="DecoType Naskh" pitchFamily="2" charset="-78"/>
              </a:rPr>
              <a:t>]</a:t>
            </a:r>
          </a:p>
          <a:p>
            <a:pPr indent="-76200">
              <a:buFont typeface="Wingdings" pitchFamily="2" charset="2"/>
              <a:buChar char="Ø"/>
            </a:pPr>
            <a:r>
              <a:rPr lang="ar-SA" dirty="0" smtClean="0">
                <a:solidFill>
                  <a:srgbClr val="008000"/>
                </a:solidFill>
                <a:cs typeface="DecoType Naskh" pitchFamily="2" charset="-78"/>
              </a:rPr>
              <a:t>الرباعية </a:t>
            </a:r>
            <a:r>
              <a:rPr lang="ar-SA" dirty="0" smtClean="0">
                <a:solidFill>
                  <a:srgbClr val="008000"/>
                </a:solidFill>
                <a:cs typeface="DecoType Naskh" pitchFamily="2" charset="-78"/>
              </a:rPr>
              <a:t>الثانية : [حسنا بالطبع أنا أعرف أنها لا تعتقد حقا أنا شاب، ولكن لا بد لي من التظاهر ليصدقها حتى </a:t>
            </a:r>
            <a:r>
              <a:rPr lang="ar-SA" dirty="0" err="1" smtClean="0">
                <a:solidFill>
                  <a:srgbClr val="008000"/>
                </a:solidFill>
                <a:cs typeface="DecoType Naskh" pitchFamily="2" charset="-78"/>
              </a:rPr>
              <a:t>انها</a:t>
            </a:r>
            <a:r>
              <a:rPr lang="ar-SA" dirty="0" smtClean="0">
                <a:solidFill>
                  <a:srgbClr val="008000"/>
                </a:solidFill>
                <a:cs typeface="DecoType Naskh" pitchFamily="2" charset="-78"/>
              </a:rPr>
              <a:t> سوف نتظاهر بأن ابن الشباب</a:t>
            </a:r>
            <a:r>
              <a:rPr lang="ar-SA" dirty="0" smtClean="0">
                <a:solidFill>
                  <a:srgbClr val="008000"/>
                </a:solidFill>
                <a:cs typeface="DecoType Naskh" pitchFamily="2" charset="-78"/>
              </a:rPr>
              <a:t>]</a:t>
            </a:r>
          </a:p>
          <a:p>
            <a:pPr indent="-76200">
              <a:buFont typeface="Wingdings" pitchFamily="2" charset="2"/>
              <a:buChar char="Ø"/>
            </a:pPr>
            <a:r>
              <a:rPr lang="ar-SA" dirty="0" smtClean="0">
                <a:solidFill>
                  <a:srgbClr val="008000"/>
                </a:solidFill>
                <a:cs typeface="DecoType Naskh" pitchFamily="2" charset="-78"/>
              </a:rPr>
              <a:t>الرباعية </a:t>
            </a:r>
            <a:r>
              <a:rPr lang="ar-SA" dirty="0" smtClean="0">
                <a:solidFill>
                  <a:srgbClr val="008000"/>
                </a:solidFill>
                <a:cs typeface="DecoType Naskh" pitchFamily="2" charset="-78"/>
              </a:rPr>
              <a:t>الثالثة : [لماذا إذن لا كلانا </a:t>
            </a:r>
            <a:r>
              <a:rPr lang="en-US" dirty="0" smtClean="0">
                <a:solidFill>
                  <a:srgbClr val="008000"/>
                </a:solidFill>
                <a:cs typeface="DecoType Naskh" pitchFamily="2" charset="-78"/>
              </a:rPr>
              <a:t>fess </a:t>
            </a:r>
            <a:r>
              <a:rPr lang="ar-SA" dirty="0" smtClean="0">
                <a:solidFill>
                  <a:srgbClr val="008000"/>
                </a:solidFill>
                <a:cs typeface="DecoType Naskh" pitchFamily="2" charset="-78"/>
              </a:rPr>
              <a:t>بالتسجيل؟ لأن الحب يعتمد على الثقة وعليه] </a:t>
            </a:r>
            <a:r>
              <a:rPr lang="ar-SA" dirty="0" smtClean="0">
                <a:solidFill>
                  <a:srgbClr val="008000"/>
                </a:solidFill>
                <a:cs typeface="DecoType Naskh" pitchFamily="2" charset="-78"/>
              </a:rPr>
              <a:t>الشباب</a:t>
            </a:r>
          </a:p>
          <a:p>
            <a:pPr indent="-76200">
              <a:buFont typeface="Wingdings" pitchFamily="2" charset="2"/>
              <a:buChar char="Ø"/>
            </a:pPr>
            <a:r>
              <a:rPr lang="ar-SA" dirty="0" smtClean="0">
                <a:solidFill>
                  <a:srgbClr val="008000"/>
                </a:solidFill>
                <a:cs typeface="DecoType Naskh" pitchFamily="2" charset="-78"/>
              </a:rPr>
              <a:t>الاثنان </a:t>
            </a:r>
            <a:r>
              <a:rPr lang="ar-SA" dirty="0" smtClean="0">
                <a:solidFill>
                  <a:srgbClr val="008000"/>
                </a:solidFill>
                <a:cs typeface="DecoType Naskh" pitchFamily="2" charset="-78"/>
              </a:rPr>
              <a:t>النهائي، والقرار </a:t>
            </a:r>
            <a:r>
              <a:rPr lang="ar-SA" dirty="0" smtClean="0">
                <a:solidFill>
                  <a:srgbClr val="008000"/>
                </a:solidFill>
                <a:cs typeface="DecoType Naskh" pitchFamily="2" charset="-78"/>
              </a:rPr>
              <a:t>:</a:t>
            </a:r>
          </a:p>
          <a:p>
            <a:pPr indent="-76200"/>
            <a:r>
              <a:rPr lang="ar-SA" dirty="0" smtClean="0">
                <a:solidFill>
                  <a:srgbClr val="008000"/>
                </a:solidFill>
                <a:cs typeface="DecoType Naskh" pitchFamily="2" charset="-78"/>
              </a:rPr>
              <a:t>[</a:t>
            </a:r>
            <a:r>
              <a:rPr lang="ar-SA" dirty="0" smtClean="0">
                <a:solidFill>
                  <a:srgbClr val="008000"/>
                </a:solidFill>
                <a:cs typeface="DecoType Naskh" pitchFamily="2" charset="-78"/>
              </a:rPr>
              <a:t>ونحن نكذب على أنفسنا وعلى بعضنا البعض، بحيث أننا قد تملق أنفسنا بأننا الشباب ونزيهة، والحب]. ملاحظة خاصة] التورية</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
        <p:nvSpPr>
          <p:cNvPr id="8" name="TextBox 7"/>
          <p:cNvSpPr txBox="1"/>
          <p:nvPr/>
        </p:nvSpPr>
        <p:spPr>
          <a:xfrm>
            <a:off x="1556792" y="8379132"/>
            <a:ext cx="3744416" cy="369332"/>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a:t>
            </a:r>
            <a:r>
              <a:rPr lang="ar-SA" dirty="0" err="1" smtClean="0">
                <a:solidFill>
                  <a:srgbClr val="0033CC"/>
                </a:solidFill>
                <a:cs typeface="AL-Hor" pitchFamily="2" charset="-78"/>
              </a:rPr>
              <a:t>لامانع</a:t>
            </a:r>
            <a:r>
              <a:rPr lang="ar-SA" dirty="0" smtClean="0">
                <a:solidFill>
                  <a:srgbClr val="0033CC"/>
                </a:solidFill>
                <a:cs typeface="AL-Hor" pitchFamily="2" charset="-78"/>
              </a:rPr>
              <a:t> تتأكدون من بعض الكلمات لو ما </a:t>
            </a:r>
            <a:r>
              <a:rPr lang="ar-SA" dirty="0" err="1" smtClean="0">
                <a:solidFill>
                  <a:srgbClr val="0033CC"/>
                </a:solidFill>
                <a:cs typeface="AL-Hor" pitchFamily="2" charset="-78"/>
              </a:rPr>
              <a:t>فهمتوا</a:t>
            </a:r>
            <a:r>
              <a:rPr lang="ar-SA" dirty="0" smtClean="0">
                <a:solidFill>
                  <a:srgbClr val="0033CC"/>
                </a:solidFill>
                <a:cs typeface="AL-Hor" pitchFamily="2" charset="-78"/>
              </a:rPr>
              <a:t> المعنى ...  </a:t>
            </a:r>
            <a:r>
              <a:rPr lang="ar-SA" dirty="0" smtClean="0">
                <a:solidFill>
                  <a:srgbClr val="0033CC"/>
                </a:solidFill>
                <a:cs typeface="AL-Hor" pitchFamily="2" charset="-78"/>
                <a:sym typeface="Wingdings" pitchFamily="2" charset="2"/>
              </a:rPr>
              <a:t></a:t>
            </a:r>
            <a:endParaRPr lang="ar-SA" dirty="0">
              <a:solidFill>
                <a:srgbClr val="0033CC"/>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2000"/>
                                        <p:tgtEl>
                                          <p:spTgt spid="1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Effect transition="in" filter="fade">
                                      <p:cBhvr>
                                        <p:cTn id="37" dur="2000"/>
                                        <p:tgtEl>
                                          <p:spTgt spid="1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2" end="2"/>
                                            </p:txEl>
                                          </p:spTgt>
                                        </p:tgtEl>
                                        <p:attrNameLst>
                                          <p:attrName>style.visibility</p:attrName>
                                        </p:attrNameLst>
                                      </p:cBhvr>
                                      <p:to>
                                        <p:strVal val="visible"/>
                                      </p:to>
                                    </p:set>
                                    <p:animEffect transition="in" filter="fade">
                                      <p:cBhvr>
                                        <p:cTn id="42" dur="2000"/>
                                        <p:tgtEl>
                                          <p:spTgt spid="10">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Effect transition="in" filter="fade">
                                      <p:cBhvr>
                                        <p:cTn id="47" dur="2000"/>
                                        <p:tgtEl>
                                          <p:spTgt spid="10">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xEl>
                                              <p:pRg st="4" end="4"/>
                                            </p:txEl>
                                          </p:spTgt>
                                        </p:tgtEl>
                                        <p:attrNameLst>
                                          <p:attrName>style.visibility</p:attrName>
                                        </p:attrNameLst>
                                      </p:cBhvr>
                                      <p:to>
                                        <p:strVal val="visible"/>
                                      </p:to>
                                    </p:set>
                                    <p:animEffect transition="in" filter="fade">
                                      <p:cBhvr>
                                        <p:cTn id="52" dur="2000"/>
                                        <p:tgtEl>
                                          <p:spTgt spid="10">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xEl>
                                              <p:pRg st="0" end="0"/>
                                            </p:txEl>
                                          </p:spTgt>
                                        </p:tgtEl>
                                        <p:attrNameLst>
                                          <p:attrName>style.visibility</p:attrName>
                                        </p:attrNameLst>
                                      </p:cBhvr>
                                      <p:to>
                                        <p:strVal val="visible"/>
                                      </p:to>
                                    </p:set>
                                    <p:animEffect transition="in" filter="fade">
                                      <p:cBhvr>
                                        <p:cTn id="57" dur="2000"/>
                                        <p:tgtEl>
                                          <p:spTgt spid="9">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checkerboard(across)">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mph" presetSubtype="2" fill="hold" nodeType="clickEffect">
                                  <p:stCondLst>
                                    <p:cond delay="0"/>
                                  </p:stCondLst>
                                  <p:childTnLst>
                                    <p:animClr clrSpc="rgb">
                                      <p:cBhvr>
                                        <p:cTn id="66" dur="2000" fill="hold"/>
                                        <p:tgtEl>
                                          <p:spTgt spid="8"/>
                                        </p:tgtEl>
                                        <p:attrNameLst>
                                          <p:attrName>fillcolor</p:attrName>
                                        </p:attrNameLst>
                                      </p:cBhvr>
                                      <p:to>
                                        <a:srgbClr val="FFFF99"/>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build="p"/>
      <p:bldP spid="10" grpId="0" build="p"/>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1"/>
            <a:ext cx="6172200" cy="816089"/>
          </a:xfrm>
        </p:spPr>
        <p:txBody>
          <a:bodyPr>
            <a:normAutofit/>
          </a:bodyPr>
          <a:lstStyle/>
          <a:p>
            <a:pPr>
              <a:spcBef>
                <a:spcPct val="20000"/>
              </a:spcBef>
              <a:defRPr/>
            </a:pPr>
            <a:r>
              <a:rPr lang="en-US" sz="2000" b="1" dirty="0" smtClean="0">
                <a:solidFill>
                  <a:srgbClr val="0033CC"/>
                </a:solidFill>
              </a:rPr>
              <a:t>Review </a:t>
            </a:r>
            <a:r>
              <a:rPr lang="en-US" sz="2000" b="1" dirty="0" smtClean="0">
                <a:solidFill>
                  <a:srgbClr val="0033CC"/>
                </a:solidFill>
              </a:rPr>
              <a:t> </a:t>
            </a:r>
            <a:br>
              <a:rPr lang="en-US" sz="2000" b="1" dirty="0" smtClean="0">
                <a:solidFill>
                  <a:srgbClr val="0033CC"/>
                </a:solidFill>
              </a:rPr>
            </a:br>
            <a:r>
              <a:rPr lang="ar-SA" sz="2000" b="1" dirty="0" smtClean="0">
                <a:solidFill>
                  <a:srgbClr val="0033CC"/>
                </a:solidFill>
              </a:rPr>
              <a:t>مراجعة</a:t>
            </a:r>
            <a:endParaRPr lang="ar-SA" sz="2000" dirty="0">
              <a:solidFill>
                <a:srgbClr val="0033CC"/>
              </a:solidFill>
            </a:endParaRPr>
          </a:p>
        </p:txBody>
      </p:sp>
      <p:sp>
        <p:nvSpPr>
          <p:cNvPr id="6" name="TextBox 5"/>
          <p:cNvSpPr txBox="1"/>
          <p:nvPr/>
        </p:nvSpPr>
        <p:spPr>
          <a:xfrm>
            <a:off x="206642" y="971600"/>
            <a:ext cx="3078342" cy="2751522"/>
          </a:xfrm>
          <a:prstGeom prst="rect">
            <a:avLst/>
          </a:prstGeom>
          <a:noFill/>
        </p:spPr>
        <p:txBody>
          <a:bodyPr wrap="square" rtlCol="1">
            <a:spAutoFit/>
          </a:bodyPr>
          <a:lstStyle/>
          <a:p>
            <a:pPr algn="just" rtl="0">
              <a:lnSpc>
                <a:spcPct val="80000"/>
              </a:lnSpc>
              <a:defRPr/>
            </a:pPr>
            <a:r>
              <a:rPr lang="en-US" sz="1400" dirty="0" smtClean="0"/>
              <a:t>The </a:t>
            </a:r>
            <a:r>
              <a:rPr lang="en-US" sz="1400" b="1" dirty="0" smtClean="0"/>
              <a:t>Italian,</a:t>
            </a:r>
            <a:r>
              <a:rPr lang="en-US" sz="1400" dirty="0" smtClean="0"/>
              <a:t> or </a:t>
            </a:r>
            <a:r>
              <a:rPr lang="en-US" sz="1400" b="1" dirty="0" err="1" smtClean="0"/>
              <a:t>Petrarchan</a:t>
            </a:r>
            <a:r>
              <a:rPr lang="en-US" sz="1400" dirty="0" smtClean="0"/>
              <a:t> sonnet:</a:t>
            </a:r>
          </a:p>
          <a:p>
            <a:pPr algn="just" rtl="0">
              <a:lnSpc>
                <a:spcPct val="80000"/>
              </a:lnSpc>
              <a:defRPr/>
            </a:pPr>
            <a:r>
              <a:rPr lang="en-US" sz="1400" dirty="0" smtClean="0"/>
              <a:t>Fourteen lines </a:t>
            </a:r>
          </a:p>
          <a:p>
            <a:pPr algn="just" rtl="0">
              <a:lnSpc>
                <a:spcPct val="80000"/>
              </a:lnSpc>
              <a:defRPr/>
            </a:pPr>
            <a:r>
              <a:rPr lang="en-US" sz="1400" dirty="0" smtClean="0"/>
              <a:t>Iambic pentameter</a:t>
            </a:r>
          </a:p>
          <a:p>
            <a:pPr algn="just" rtl="0">
              <a:lnSpc>
                <a:spcPct val="80000"/>
              </a:lnSpc>
              <a:defRPr/>
            </a:pPr>
            <a:r>
              <a:rPr lang="en-US" sz="1400" dirty="0" smtClean="0"/>
              <a:t>Consists of an </a:t>
            </a:r>
            <a:r>
              <a:rPr lang="en-US" sz="1400" b="1" dirty="0" smtClean="0"/>
              <a:t>octet </a:t>
            </a:r>
            <a:r>
              <a:rPr lang="en-US" sz="1400" dirty="0" smtClean="0"/>
              <a:t>(eight lines) of two envelope quatrains</a:t>
            </a:r>
          </a:p>
          <a:p>
            <a:pPr algn="just" rtl="0">
              <a:lnSpc>
                <a:spcPct val="80000"/>
              </a:lnSpc>
              <a:defRPr/>
            </a:pPr>
            <a:r>
              <a:rPr lang="en-US" sz="1400" dirty="0" smtClean="0"/>
              <a:t>Usually </a:t>
            </a:r>
            <a:r>
              <a:rPr lang="en-US" sz="1400" b="1" i="1" dirty="0" err="1" smtClean="0"/>
              <a:t>abba</a:t>
            </a:r>
            <a:r>
              <a:rPr lang="en-US" sz="1400" b="1" i="1" dirty="0" smtClean="0"/>
              <a:t> </a:t>
            </a:r>
            <a:r>
              <a:rPr lang="en-US" sz="1400" b="1" i="1" dirty="0" err="1" smtClean="0"/>
              <a:t>abba</a:t>
            </a:r>
            <a:r>
              <a:rPr lang="en-US" sz="1400" dirty="0" smtClean="0"/>
              <a:t>, </a:t>
            </a:r>
          </a:p>
          <a:p>
            <a:pPr algn="just" rtl="0">
              <a:lnSpc>
                <a:spcPct val="80000"/>
              </a:lnSpc>
              <a:defRPr/>
            </a:pPr>
            <a:r>
              <a:rPr lang="en-US" sz="1400" dirty="0" smtClean="0"/>
              <a:t>Sometimes </a:t>
            </a:r>
            <a:r>
              <a:rPr lang="en-US" sz="1400" b="1" i="1" dirty="0" err="1" smtClean="0"/>
              <a:t>abba</a:t>
            </a:r>
            <a:r>
              <a:rPr lang="en-US" sz="1400" b="1" i="1" dirty="0" smtClean="0"/>
              <a:t> </a:t>
            </a:r>
            <a:r>
              <a:rPr lang="en-US" sz="1400" b="1" i="1" dirty="0" err="1" smtClean="0"/>
              <a:t>cddc</a:t>
            </a:r>
            <a:r>
              <a:rPr lang="en-US" sz="1400" i="1" dirty="0" smtClean="0"/>
              <a:t>,</a:t>
            </a:r>
            <a:r>
              <a:rPr lang="en-US" sz="1400" dirty="0" smtClean="0"/>
              <a:t> </a:t>
            </a:r>
          </a:p>
          <a:p>
            <a:pPr algn="just" rtl="0">
              <a:lnSpc>
                <a:spcPct val="80000"/>
              </a:lnSpc>
              <a:defRPr/>
            </a:pPr>
            <a:r>
              <a:rPr lang="en-US" sz="1400" dirty="0" smtClean="0"/>
              <a:t>Or rarely </a:t>
            </a:r>
            <a:r>
              <a:rPr lang="en-US" sz="1400" b="1" i="1" dirty="0" err="1" smtClean="0"/>
              <a:t>abab</a:t>
            </a:r>
            <a:r>
              <a:rPr lang="en-US" sz="1400" b="1" i="1" dirty="0" smtClean="0"/>
              <a:t> </a:t>
            </a:r>
            <a:r>
              <a:rPr lang="en-US" sz="1400" b="1" i="1" dirty="0" err="1" smtClean="0"/>
              <a:t>abab</a:t>
            </a:r>
            <a:r>
              <a:rPr lang="en-US" sz="1400" dirty="0" smtClean="0"/>
              <a:t>; </a:t>
            </a:r>
          </a:p>
          <a:p>
            <a:pPr algn="just" rtl="0">
              <a:lnSpc>
                <a:spcPct val="80000"/>
              </a:lnSpc>
              <a:defRPr/>
            </a:pPr>
            <a:r>
              <a:rPr lang="en-US" sz="1400" dirty="0" smtClean="0"/>
              <a:t>The turn occurs at the end of the octet and is developed and closed in the sestet.</a:t>
            </a:r>
          </a:p>
          <a:p>
            <a:pPr algn="just" rtl="0">
              <a:lnSpc>
                <a:spcPct val="80000"/>
              </a:lnSpc>
              <a:defRPr/>
            </a:pPr>
            <a:r>
              <a:rPr lang="en-US" sz="1400" dirty="0" smtClean="0"/>
              <a:t>And a </a:t>
            </a:r>
            <a:r>
              <a:rPr lang="en-US" sz="1400" b="1" dirty="0" smtClean="0"/>
              <a:t>sestet</a:t>
            </a:r>
            <a:r>
              <a:rPr lang="en-US" sz="1400" dirty="0" smtClean="0"/>
              <a:t> (six lines)</a:t>
            </a:r>
          </a:p>
          <a:p>
            <a:pPr algn="just" rtl="0">
              <a:lnSpc>
                <a:spcPct val="80000"/>
              </a:lnSpc>
              <a:defRPr/>
            </a:pPr>
            <a:r>
              <a:rPr lang="en-US" sz="1400" dirty="0" smtClean="0"/>
              <a:t>Which may rhyme </a:t>
            </a:r>
            <a:r>
              <a:rPr lang="en-US" sz="1400" b="1" i="1" dirty="0" err="1" smtClean="0"/>
              <a:t>xyzxyz</a:t>
            </a:r>
            <a:r>
              <a:rPr lang="en-US" sz="1400" b="1" dirty="0" smtClean="0"/>
              <a:t> </a:t>
            </a:r>
          </a:p>
          <a:p>
            <a:pPr algn="just" rtl="0">
              <a:lnSpc>
                <a:spcPct val="80000"/>
              </a:lnSpc>
              <a:defRPr/>
            </a:pPr>
            <a:r>
              <a:rPr lang="en-US" sz="1400" dirty="0" smtClean="0"/>
              <a:t>Or </a:t>
            </a:r>
            <a:r>
              <a:rPr lang="en-US" sz="1400" b="1" i="1" dirty="0" err="1" smtClean="0"/>
              <a:t>xyxyxy</a:t>
            </a:r>
            <a:endParaRPr lang="en-US" sz="1400" dirty="0" smtClean="0"/>
          </a:p>
          <a:p>
            <a:pPr algn="just" rtl="0"/>
            <a:endParaRPr lang="en-US" sz="1100" dirty="0"/>
          </a:p>
        </p:txBody>
      </p:sp>
      <p:sp>
        <p:nvSpPr>
          <p:cNvPr id="7" name="TextBox 6"/>
          <p:cNvSpPr txBox="1"/>
          <p:nvPr/>
        </p:nvSpPr>
        <p:spPr>
          <a:xfrm>
            <a:off x="161256" y="3707904"/>
            <a:ext cx="3267744" cy="1815882"/>
          </a:xfrm>
          <a:prstGeom prst="rect">
            <a:avLst/>
          </a:prstGeom>
          <a:noFill/>
        </p:spPr>
        <p:txBody>
          <a:bodyPr wrap="square" rtlCol="1">
            <a:spAutoFit/>
          </a:bodyPr>
          <a:lstStyle/>
          <a:p>
            <a:pPr algn="l" rtl="0">
              <a:defRPr/>
            </a:pPr>
            <a:r>
              <a:rPr lang="en-US" sz="1400" dirty="0" smtClean="0"/>
              <a:t> </a:t>
            </a:r>
            <a:r>
              <a:rPr lang="en-US" sz="1400" dirty="0" smtClean="0"/>
              <a:t>The </a:t>
            </a:r>
            <a:r>
              <a:rPr lang="en-US" sz="1400" b="1" dirty="0" smtClean="0"/>
              <a:t>English</a:t>
            </a:r>
            <a:r>
              <a:rPr lang="en-US" sz="1400" dirty="0" smtClean="0"/>
              <a:t> or </a:t>
            </a:r>
            <a:r>
              <a:rPr lang="en-US" sz="1400" b="1" dirty="0" smtClean="0"/>
              <a:t>Shakespearean</a:t>
            </a:r>
            <a:r>
              <a:rPr lang="en-US" sz="1400" dirty="0" smtClean="0"/>
              <a:t> sonnet:</a:t>
            </a:r>
          </a:p>
          <a:p>
            <a:pPr marL="0" lvl="2" algn="just" rtl="0">
              <a:defRPr/>
            </a:pPr>
            <a:r>
              <a:rPr lang="en-US" sz="1400" dirty="0" smtClean="0"/>
              <a:t>Fourteen lines </a:t>
            </a:r>
          </a:p>
          <a:p>
            <a:pPr marL="0" lvl="2" algn="just" rtl="0">
              <a:defRPr/>
            </a:pPr>
            <a:r>
              <a:rPr lang="en-US" sz="1400" dirty="0" smtClean="0"/>
              <a:t>Iambic pentameter</a:t>
            </a:r>
          </a:p>
          <a:p>
            <a:pPr marL="0" lvl="2" algn="just" rtl="0">
              <a:defRPr/>
            </a:pPr>
            <a:r>
              <a:rPr lang="en-US" sz="1400" dirty="0" smtClean="0"/>
              <a:t>Consists of </a:t>
            </a:r>
            <a:r>
              <a:rPr lang="en-US" sz="1400" b="1" dirty="0" smtClean="0"/>
              <a:t>three Sicilian quatrains</a:t>
            </a:r>
            <a:r>
              <a:rPr lang="en-US" sz="1400" dirty="0" smtClean="0"/>
              <a:t> (four lines)</a:t>
            </a:r>
          </a:p>
          <a:p>
            <a:pPr marL="0" lvl="2" algn="just" rtl="0">
              <a:defRPr/>
            </a:pPr>
            <a:r>
              <a:rPr lang="en-US" sz="1400" dirty="0" smtClean="0"/>
              <a:t>And a </a:t>
            </a:r>
            <a:r>
              <a:rPr lang="en-US" sz="1400" b="1" dirty="0" smtClean="0"/>
              <a:t>heroic</a:t>
            </a:r>
            <a:r>
              <a:rPr lang="en-US" sz="1400" dirty="0" smtClean="0"/>
              <a:t> </a:t>
            </a:r>
            <a:r>
              <a:rPr lang="en-US" sz="1400" b="1" dirty="0" smtClean="0"/>
              <a:t>couplet</a:t>
            </a:r>
            <a:r>
              <a:rPr lang="en-US" sz="1400" dirty="0" smtClean="0"/>
              <a:t> (two lines)</a:t>
            </a:r>
          </a:p>
          <a:p>
            <a:pPr marL="0" lvl="2" algn="just" rtl="0">
              <a:defRPr/>
            </a:pPr>
            <a:r>
              <a:rPr lang="en-US" sz="1400" dirty="0" smtClean="0"/>
              <a:t>Rhymes: </a:t>
            </a:r>
            <a:r>
              <a:rPr lang="en-US" sz="1400" b="1" i="1" dirty="0" err="1" smtClean="0"/>
              <a:t>abab</a:t>
            </a:r>
            <a:r>
              <a:rPr lang="en-US" sz="1400" b="1" i="1" dirty="0" smtClean="0"/>
              <a:t> </a:t>
            </a:r>
            <a:r>
              <a:rPr lang="en-US" sz="1400" b="1" i="1" dirty="0" err="1" smtClean="0"/>
              <a:t>cdcd</a:t>
            </a:r>
            <a:r>
              <a:rPr lang="en-US" sz="1400" b="1" i="1" dirty="0" smtClean="0"/>
              <a:t> </a:t>
            </a:r>
            <a:r>
              <a:rPr lang="en-US" sz="1400" b="1" i="1" dirty="0" err="1" smtClean="0"/>
              <a:t>efef</a:t>
            </a:r>
            <a:r>
              <a:rPr lang="en-US" sz="1400" b="1" i="1" dirty="0" smtClean="0"/>
              <a:t> </a:t>
            </a:r>
            <a:r>
              <a:rPr lang="en-US" sz="1400" b="1" i="1" dirty="0" err="1" smtClean="0"/>
              <a:t>gg</a:t>
            </a:r>
            <a:endParaRPr lang="en-US" sz="1400" b="1" i="1" dirty="0" smtClean="0"/>
          </a:p>
          <a:p>
            <a:pPr marL="0" lvl="2" algn="just" rtl="0">
              <a:defRPr/>
            </a:pPr>
            <a:r>
              <a:rPr lang="en-US" sz="1400" dirty="0" smtClean="0"/>
              <a:t>The turn comes at or near line </a:t>
            </a:r>
            <a:r>
              <a:rPr lang="en-US" sz="1400" dirty="0" smtClean="0"/>
              <a:t>13</a:t>
            </a:r>
            <a:r>
              <a:rPr lang="en-US" sz="1400" dirty="0" smtClean="0"/>
              <a:t> </a:t>
            </a:r>
          </a:p>
        </p:txBody>
      </p:sp>
      <p:sp>
        <p:nvSpPr>
          <p:cNvPr id="9" name="TextBox 8"/>
          <p:cNvSpPr txBox="1"/>
          <p:nvPr/>
        </p:nvSpPr>
        <p:spPr>
          <a:xfrm>
            <a:off x="3429000" y="3692803"/>
            <a:ext cx="3240360" cy="2031325"/>
          </a:xfrm>
          <a:prstGeom prst="rect">
            <a:avLst/>
          </a:prstGeom>
          <a:noFill/>
        </p:spPr>
        <p:txBody>
          <a:bodyPr wrap="square" rtlCol="1">
            <a:spAutoFit/>
          </a:bodyPr>
          <a:lstStyle/>
          <a:p>
            <a:r>
              <a:rPr lang="ar-SA" dirty="0" err="1" smtClean="0">
                <a:solidFill>
                  <a:srgbClr val="C00000"/>
                </a:solidFill>
                <a:cs typeface="DecoType Naskh" pitchFamily="2" charset="-78"/>
              </a:rPr>
              <a:t>السوناتة</a:t>
            </a:r>
            <a:r>
              <a:rPr lang="ar-SA" dirty="0" smtClean="0">
                <a:solidFill>
                  <a:srgbClr val="C00000"/>
                </a:solidFill>
                <a:cs typeface="DecoType Naskh" pitchFamily="2" charset="-78"/>
              </a:rPr>
              <a:t> </a:t>
            </a:r>
            <a:r>
              <a:rPr lang="ar-SA" dirty="0" smtClean="0">
                <a:solidFill>
                  <a:srgbClr val="C00000"/>
                </a:solidFill>
                <a:cs typeface="DecoType Naskh" pitchFamily="2" charset="-78"/>
              </a:rPr>
              <a:t>الإنجليزية أو شكسبير :</a:t>
            </a:r>
            <a:br>
              <a:rPr lang="ar-SA" dirty="0" smtClean="0">
                <a:solidFill>
                  <a:srgbClr val="C00000"/>
                </a:solidFill>
                <a:cs typeface="DecoType Naskh" pitchFamily="2" charset="-78"/>
              </a:rPr>
            </a:br>
            <a:r>
              <a:rPr lang="ar-SA" dirty="0" smtClean="0">
                <a:solidFill>
                  <a:srgbClr val="C00000"/>
                </a:solidFill>
                <a:cs typeface="DecoType Naskh" pitchFamily="2" charset="-78"/>
              </a:rPr>
              <a:t>خطوط الرابع عشر</a:t>
            </a:r>
            <a:br>
              <a:rPr lang="ar-SA" dirty="0" smtClean="0">
                <a:solidFill>
                  <a:srgbClr val="C00000"/>
                </a:solidFill>
                <a:cs typeface="DecoType Naskh" pitchFamily="2" charset="-78"/>
              </a:rPr>
            </a:br>
            <a:r>
              <a:rPr lang="ar-SA" dirty="0" smtClean="0">
                <a:solidFill>
                  <a:srgbClr val="C00000"/>
                </a:solidFill>
                <a:cs typeface="DecoType Naskh" pitchFamily="2" charset="-78"/>
              </a:rPr>
              <a:t>الخماسي التفاعيل</a:t>
            </a:r>
            <a:br>
              <a:rPr lang="ar-SA" dirty="0" smtClean="0">
                <a:solidFill>
                  <a:srgbClr val="C00000"/>
                </a:solidFill>
                <a:cs typeface="DecoType Naskh" pitchFamily="2" charset="-78"/>
              </a:rPr>
            </a:br>
            <a:r>
              <a:rPr lang="ar-SA" dirty="0" smtClean="0">
                <a:solidFill>
                  <a:srgbClr val="C00000"/>
                </a:solidFill>
                <a:cs typeface="DecoType Naskh" pitchFamily="2" charset="-78"/>
              </a:rPr>
              <a:t>يتكون من ثلاثة الرباعيات صقلية (أربعة خطوط)</a:t>
            </a:r>
            <a:br>
              <a:rPr lang="ar-SA" dirty="0" smtClean="0">
                <a:solidFill>
                  <a:srgbClr val="C00000"/>
                </a:solidFill>
                <a:cs typeface="DecoType Naskh" pitchFamily="2" charset="-78"/>
              </a:rPr>
            </a:br>
            <a:r>
              <a:rPr lang="ar-SA" dirty="0" smtClean="0">
                <a:solidFill>
                  <a:srgbClr val="C00000"/>
                </a:solidFill>
                <a:cs typeface="DecoType Naskh" pitchFamily="2" charset="-78"/>
              </a:rPr>
              <a:t>والبطولي (سطرين)</a:t>
            </a:r>
            <a:r>
              <a:rPr lang="ar-SA" b="1" dirty="0" smtClean="0">
                <a:solidFill>
                  <a:srgbClr val="C00000"/>
                </a:solidFill>
                <a:cs typeface="DecoType Naskh" pitchFamily="2" charset="-78"/>
              </a:rPr>
              <a:t/>
            </a:r>
            <a:br>
              <a:rPr lang="ar-SA" b="1" dirty="0" smtClean="0">
                <a:solidFill>
                  <a:srgbClr val="C00000"/>
                </a:solidFill>
                <a:cs typeface="DecoType Naskh" pitchFamily="2" charset="-78"/>
              </a:rPr>
            </a:br>
            <a:r>
              <a:rPr lang="ar-SA" dirty="0" smtClean="0">
                <a:solidFill>
                  <a:srgbClr val="C00000"/>
                </a:solidFill>
                <a:cs typeface="DecoType Naskh" pitchFamily="2" charset="-78"/>
              </a:rPr>
              <a:t>القوافي</a:t>
            </a:r>
            <a:r>
              <a:rPr lang="ar-SA" b="1" dirty="0" smtClean="0">
                <a:solidFill>
                  <a:srgbClr val="C00000"/>
                </a:solidFill>
                <a:cs typeface="DecoType Naskh" pitchFamily="2" charset="-78"/>
              </a:rPr>
              <a:t> </a:t>
            </a:r>
            <a:r>
              <a:rPr lang="ar-SA" dirty="0" smtClean="0">
                <a:solidFill>
                  <a:srgbClr val="C00000"/>
                </a:solidFill>
                <a:cs typeface="DecoType Naskh" pitchFamily="2" charset="-78"/>
              </a:rPr>
              <a:t>:</a:t>
            </a:r>
            <a:r>
              <a:rPr lang="ar-SA" b="1" dirty="0" smtClean="0">
                <a:solidFill>
                  <a:srgbClr val="C00000"/>
                </a:solidFill>
                <a:cs typeface="DecoType Naskh" pitchFamily="2" charset="-78"/>
              </a:rPr>
              <a:t> </a:t>
            </a:r>
            <a:r>
              <a:rPr lang="en-US" b="1" dirty="0" err="1" smtClean="0">
                <a:solidFill>
                  <a:srgbClr val="C00000"/>
                </a:solidFill>
                <a:cs typeface="DecoType Naskh" pitchFamily="2" charset="-78"/>
              </a:rPr>
              <a:t>abab</a:t>
            </a:r>
            <a:r>
              <a:rPr lang="en-US" b="1" dirty="0" smtClean="0">
                <a:solidFill>
                  <a:srgbClr val="C00000"/>
                </a:solidFill>
                <a:cs typeface="DecoType Naskh" pitchFamily="2" charset="-78"/>
              </a:rPr>
              <a:t> </a:t>
            </a:r>
            <a:r>
              <a:rPr lang="en-US" b="1" dirty="0" err="1" smtClean="0">
                <a:solidFill>
                  <a:srgbClr val="C00000"/>
                </a:solidFill>
                <a:cs typeface="DecoType Naskh" pitchFamily="2" charset="-78"/>
              </a:rPr>
              <a:t>cdcd</a:t>
            </a:r>
            <a:r>
              <a:rPr lang="en-US" b="1" dirty="0" smtClean="0">
                <a:solidFill>
                  <a:srgbClr val="C00000"/>
                </a:solidFill>
                <a:cs typeface="DecoType Naskh" pitchFamily="2" charset="-78"/>
              </a:rPr>
              <a:t> </a:t>
            </a:r>
            <a:r>
              <a:rPr lang="en-US" b="1" dirty="0" err="1" smtClean="0">
                <a:solidFill>
                  <a:srgbClr val="C00000"/>
                </a:solidFill>
                <a:cs typeface="DecoType Naskh" pitchFamily="2" charset="-78"/>
              </a:rPr>
              <a:t>efef</a:t>
            </a:r>
            <a:r>
              <a:rPr lang="en-US" b="1" dirty="0" smtClean="0">
                <a:solidFill>
                  <a:srgbClr val="C00000"/>
                </a:solidFill>
                <a:cs typeface="DecoType Naskh" pitchFamily="2" charset="-78"/>
              </a:rPr>
              <a:t> </a:t>
            </a:r>
            <a:r>
              <a:rPr lang="en-US" b="1" dirty="0" err="1" smtClean="0">
                <a:solidFill>
                  <a:srgbClr val="C00000"/>
                </a:solidFill>
                <a:cs typeface="DecoType Naskh" pitchFamily="2" charset="-78"/>
              </a:rPr>
              <a:t>gg</a:t>
            </a:r>
            <a:r>
              <a:rPr lang="en-US" b="1" dirty="0" smtClean="0">
                <a:solidFill>
                  <a:srgbClr val="C00000"/>
                </a:solidFill>
                <a:cs typeface="DecoType Naskh" pitchFamily="2" charset="-78"/>
              </a:rPr>
              <a:t> </a:t>
            </a:r>
            <a:r>
              <a:rPr lang="ar-SA" dirty="0" smtClean="0">
                <a:solidFill>
                  <a:srgbClr val="C00000"/>
                </a:solidFill>
                <a:cs typeface="DecoType Naskh" pitchFamily="2" charset="-78"/>
              </a:rPr>
              <a:t/>
            </a:r>
            <a:br>
              <a:rPr lang="ar-SA" dirty="0" smtClean="0">
                <a:solidFill>
                  <a:srgbClr val="C00000"/>
                </a:solidFill>
                <a:cs typeface="DecoType Naskh" pitchFamily="2" charset="-78"/>
              </a:rPr>
            </a:br>
            <a:r>
              <a:rPr lang="ar-SA" dirty="0" smtClean="0">
                <a:solidFill>
                  <a:srgbClr val="C00000"/>
                </a:solidFill>
                <a:cs typeface="DecoType Naskh" pitchFamily="2" charset="-78"/>
              </a:rPr>
              <a:t>بدوره يأتي في أو بالقرب من خط </a:t>
            </a:r>
            <a:r>
              <a:rPr lang="ar-SA" dirty="0" smtClean="0">
                <a:solidFill>
                  <a:srgbClr val="C00000"/>
                </a:solidFill>
                <a:cs typeface="DecoType Naskh" pitchFamily="2" charset="-78"/>
              </a:rPr>
              <a:t>13</a:t>
            </a:r>
            <a:endParaRPr lang="ar-SA" dirty="0">
              <a:solidFill>
                <a:srgbClr val="0033CC"/>
              </a:solidFill>
              <a:cs typeface="DecoType Naskh" pitchFamily="2" charset="-78"/>
            </a:endParaRPr>
          </a:p>
        </p:txBody>
      </p:sp>
      <p:sp>
        <p:nvSpPr>
          <p:cNvPr id="10" name="TextBox 9"/>
          <p:cNvSpPr txBox="1"/>
          <p:nvPr/>
        </p:nvSpPr>
        <p:spPr>
          <a:xfrm>
            <a:off x="3501008" y="971600"/>
            <a:ext cx="3168352" cy="2554545"/>
          </a:xfrm>
          <a:prstGeom prst="rect">
            <a:avLst/>
          </a:prstGeom>
          <a:noFill/>
        </p:spPr>
        <p:txBody>
          <a:bodyPr wrap="square" rtlCol="1">
            <a:spAutoFit/>
          </a:bodyPr>
          <a:lstStyle/>
          <a:p>
            <a:r>
              <a:rPr lang="ar-SA" sz="1600" dirty="0" err="1" smtClean="0">
                <a:solidFill>
                  <a:srgbClr val="008000"/>
                </a:solidFill>
                <a:cs typeface="DecoType Naskh" pitchFamily="2" charset="-78"/>
              </a:rPr>
              <a:t>السوناتة</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الإيطالية، أو </a:t>
            </a:r>
            <a:r>
              <a:rPr lang="en-US" sz="1400" dirty="0" err="1" smtClean="0">
                <a:solidFill>
                  <a:srgbClr val="008000"/>
                </a:solidFill>
                <a:cs typeface="DecoType Naskh" pitchFamily="2" charset="-78"/>
              </a:rPr>
              <a:t>Petrarchan</a:t>
            </a:r>
            <a:r>
              <a:rPr lang="en-US" sz="1600" dirty="0" smtClean="0">
                <a:solidFill>
                  <a:srgbClr val="008000"/>
                </a:solidFill>
                <a:cs typeface="DecoType Naskh" pitchFamily="2" charset="-78"/>
              </a:rPr>
              <a:t> :</a:t>
            </a:r>
            <a:br>
              <a:rPr lang="en-US" sz="1600" dirty="0" smtClean="0">
                <a:solidFill>
                  <a:srgbClr val="008000"/>
                </a:solidFill>
                <a:cs typeface="DecoType Naskh" pitchFamily="2" charset="-78"/>
              </a:rPr>
            </a:br>
            <a:r>
              <a:rPr lang="ar-SA" sz="1600" dirty="0" smtClean="0">
                <a:solidFill>
                  <a:srgbClr val="008000"/>
                </a:solidFill>
                <a:cs typeface="DecoType Naskh" pitchFamily="2" charset="-78"/>
              </a:rPr>
              <a:t>خطوط الرابع </a:t>
            </a:r>
            <a:r>
              <a:rPr lang="ar-SA" sz="1600" dirty="0" smtClean="0">
                <a:solidFill>
                  <a:srgbClr val="008000"/>
                </a:solidFill>
                <a:cs typeface="DecoType Naskh" pitchFamily="2" charset="-78"/>
              </a:rPr>
              <a:t>عشر، الخماسي </a:t>
            </a:r>
            <a:r>
              <a:rPr lang="ar-SA" sz="1600" dirty="0" smtClean="0">
                <a:solidFill>
                  <a:srgbClr val="008000"/>
                </a:solidFill>
                <a:cs typeface="DecoType Naskh" pitchFamily="2" charset="-78"/>
              </a:rPr>
              <a:t>التفاعيل</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يتكون من ثمانية (ثمانية أسطر) من الرباعيات </a:t>
            </a:r>
            <a:r>
              <a:rPr lang="ar-SA" sz="1600" dirty="0" smtClean="0">
                <a:solidFill>
                  <a:srgbClr val="008000"/>
                </a:solidFill>
                <a:cs typeface="DecoType Naskh" pitchFamily="2" charset="-78"/>
              </a:rPr>
              <a:t>المنتهية باثنين </a:t>
            </a:r>
            <a:r>
              <a:rPr lang="ar-SA" sz="1600" dirty="0" err="1" smtClean="0">
                <a:solidFill>
                  <a:srgbClr val="008000"/>
                </a:solidFill>
                <a:cs typeface="DecoType Naskh" pitchFamily="2" charset="-78"/>
              </a:rPr>
              <a:t>الكوبليت</a:t>
            </a:r>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عادة </a:t>
            </a:r>
            <a:r>
              <a:rPr lang="en-US" sz="1400" dirty="0" err="1" smtClean="0">
                <a:solidFill>
                  <a:srgbClr val="008000"/>
                </a:solidFill>
                <a:cs typeface="DecoType Naskh" pitchFamily="2" charset="-78"/>
              </a:rPr>
              <a:t>abba</a:t>
            </a:r>
            <a:r>
              <a:rPr lang="en-US" sz="1400" dirty="0" smtClean="0">
                <a:solidFill>
                  <a:srgbClr val="008000"/>
                </a:solidFill>
                <a:cs typeface="DecoType Naskh" pitchFamily="2" charset="-78"/>
              </a:rPr>
              <a:t> </a:t>
            </a:r>
            <a:r>
              <a:rPr lang="en-US" sz="1400" dirty="0" err="1" smtClean="0">
                <a:solidFill>
                  <a:srgbClr val="008000"/>
                </a:solidFill>
                <a:cs typeface="DecoType Naskh" pitchFamily="2" charset="-78"/>
              </a:rPr>
              <a:t>abba</a:t>
            </a:r>
            <a:r>
              <a:rPr lang="ar-SA" sz="1600" dirty="0" smtClean="0">
                <a:solidFill>
                  <a:srgbClr val="008000"/>
                </a:solidFill>
                <a:cs typeface="DecoType Naskh" pitchFamily="2" charset="-78"/>
              </a:rPr>
              <a:t>،أحيانا </a:t>
            </a:r>
            <a:r>
              <a:rPr lang="ar-SA" sz="1600" dirty="0" smtClean="0">
                <a:solidFill>
                  <a:srgbClr val="008000"/>
                </a:solidFill>
                <a:cs typeface="DecoType Naskh" pitchFamily="2" charset="-78"/>
              </a:rPr>
              <a:t>أبا </a:t>
            </a:r>
            <a:r>
              <a:rPr lang="en-US" sz="1400" dirty="0" err="1" smtClean="0">
                <a:solidFill>
                  <a:srgbClr val="008000"/>
                </a:solidFill>
                <a:cs typeface="DecoType Naskh" pitchFamily="2" charset="-78"/>
              </a:rPr>
              <a:t>cddc</a:t>
            </a:r>
            <a:r>
              <a:rPr lang="en-US" sz="1600" dirty="0" smtClean="0">
                <a:solidFill>
                  <a:srgbClr val="008000"/>
                </a:solidFill>
                <a:cs typeface="DecoType Naskh" pitchFamily="2" charset="-78"/>
              </a:rPr>
              <a:t>،</a:t>
            </a:r>
            <a:br>
              <a:rPr lang="en-US" sz="1600" dirty="0" smtClean="0">
                <a:solidFill>
                  <a:srgbClr val="008000"/>
                </a:solidFill>
                <a:cs typeface="DecoType Naskh" pitchFamily="2" charset="-78"/>
              </a:rPr>
            </a:br>
            <a:r>
              <a:rPr lang="en-US" sz="1400" dirty="0" err="1" smtClean="0">
                <a:solidFill>
                  <a:srgbClr val="008000"/>
                </a:solidFill>
                <a:cs typeface="DecoType Naskh" pitchFamily="2" charset="-78"/>
              </a:rPr>
              <a:t>abab abab </a:t>
            </a:r>
            <a:r>
              <a:rPr lang="ar-SA" sz="1600" dirty="0" smtClean="0">
                <a:solidFill>
                  <a:srgbClr val="008000"/>
                </a:solidFill>
                <a:cs typeface="DecoType Naskh" pitchFamily="2" charset="-78"/>
              </a:rPr>
              <a:t>أو نادرا؛</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العودة تحدث </a:t>
            </a:r>
            <a:r>
              <a:rPr lang="ar-SA" sz="1600" dirty="0" smtClean="0">
                <a:solidFill>
                  <a:srgbClr val="008000"/>
                </a:solidFill>
                <a:cs typeface="DecoType Naskh" pitchFamily="2" charset="-78"/>
              </a:rPr>
              <a:t>في نهاية الثماني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التطور والمغلقة </a:t>
            </a:r>
            <a:r>
              <a:rPr lang="ar-SA" sz="1600" dirty="0" smtClean="0">
                <a:solidFill>
                  <a:srgbClr val="008000"/>
                </a:solidFill>
                <a:cs typeface="DecoType Naskh" pitchFamily="2" charset="-78"/>
              </a:rPr>
              <a:t>في </a:t>
            </a:r>
            <a:r>
              <a:rPr lang="en-US" sz="1400" dirty="0" err="1" smtClean="0">
                <a:solidFill>
                  <a:srgbClr val="008000"/>
                </a:solidFill>
                <a:cs typeface="DecoType Naskh" pitchFamily="2" charset="-78"/>
              </a:rPr>
              <a:t>sestet</a:t>
            </a:r>
            <a:r>
              <a:rPr lang="en-US" sz="1600" dirty="0" smtClean="0">
                <a:solidFill>
                  <a:srgbClr val="008000"/>
                </a:solidFill>
                <a:cs typeface="DecoType Naskh" pitchFamily="2" charset="-78"/>
              </a:rPr>
              <a:t>.</a:t>
            </a:r>
            <a:br>
              <a:rPr lang="en-US" sz="1600" dirty="0" smtClean="0">
                <a:solidFill>
                  <a:srgbClr val="008000"/>
                </a:solidFill>
                <a:cs typeface="DecoType Naskh" pitchFamily="2" charset="-78"/>
              </a:rPr>
            </a:br>
            <a:r>
              <a:rPr lang="ar-SA" sz="1600" dirty="0" smtClean="0">
                <a:solidFill>
                  <a:srgbClr val="008000"/>
                </a:solidFill>
                <a:cs typeface="DecoType Naskh" pitchFamily="2" charset="-78"/>
              </a:rPr>
              <a:t>و</a:t>
            </a:r>
            <a:r>
              <a:rPr lang="en-US" sz="1400" dirty="0" err="1" smtClean="0">
                <a:solidFill>
                  <a:srgbClr val="008000"/>
                </a:solidFill>
                <a:cs typeface="DecoType Naskh" pitchFamily="2" charset="-78"/>
              </a:rPr>
              <a:t>sestet</a:t>
            </a:r>
            <a:r>
              <a:rPr lang="en-US" sz="1600" dirty="0" smtClean="0">
                <a:solidFill>
                  <a:srgbClr val="008000"/>
                </a:solidFill>
                <a:cs typeface="DecoType Naskh" pitchFamily="2" charset="-78"/>
              </a:rPr>
              <a:t> (</a:t>
            </a:r>
            <a:r>
              <a:rPr lang="ar-SA" sz="1600" dirty="0" smtClean="0">
                <a:solidFill>
                  <a:srgbClr val="008000"/>
                </a:solidFill>
                <a:cs typeface="DecoType Naskh" pitchFamily="2" charset="-78"/>
              </a:rPr>
              <a:t>ستة خطوط)</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قد أي قافية </a:t>
            </a:r>
            <a:r>
              <a:rPr lang="en-US" sz="1400" dirty="0" err="1" smtClean="0">
                <a:solidFill>
                  <a:srgbClr val="008000"/>
                </a:solidFill>
                <a:cs typeface="DecoType Naskh" pitchFamily="2" charset="-78"/>
              </a:rPr>
              <a:t>xyzxyz</a:t>
            </a:r>
            <a:r>
              <a:rPr lang="en-US" sz="1400" dirty="0" smtClean="0">
                <a:solidFill>
                  <a:srgbClr val="008000"/>
                </a:solidFill>
                <a:cs typeface="DecoType Naskh" pitchFamily="2" charset="-78"/>
              </a:rPr>
              <a:t>    </a:t>
            </a:r>
            <a:r>
              <a:rPr lang="ar-SA" sz="1400" dirty="0" smtClean="0">
                <a:solidFill>
                  <a:srgbClr val="008000"/>
                </a:solidFill>
                <a:cs typeface="DecoType Naskh" pitchFamily="2" charset="-78"/>
              </a:rPr>
              <a:t>  أو </a:t>
            </a:r>
            <a:r>
              <a:rPr lang="en-US" sz="1400" dirty="0" err="1" smtClean="0">
                <a:solidFill>
                  <a:srgbClr val="008000"/>
                </a:solidFill>
                <a:cs typeface="DecoType Naskh" pitchFamily="2" charset="-78"/>
              </a:rPr>
              <a:t>xyxyxy</a:t>
            </a:r>
          </a:p>
        </p:txBody>
      </p:sp>
      <p:sp>
        <p:nvSpPr>
          <p:cNvPr id="11" name="TextBox 10"/>
          <p:cNvSpPr txBox="1"/>
          <p:nvPr/>
        </p:nvSpPr>
        <p:spPr>
          <a:xfrm>
            <a:off x="3645024" y="5997059"/>
            <a:ext cx="2970330" cy="2031325"/>
          </a:xfrm>
          <a:prstGeom prst="rect">
            <a:avLst/>
          </a:prstGeom>
          <a:noFill/>
        </p:spPr>
        <p:txBody>
          <a:bodyPr wrap="square" rtlCol="1">
            <a:spAutoFit/>
          </a:bodyPr>
          <a:lstStyle/>
          <a:p>
            <a:r>
              <a:rPr lang="ar-SA" dirty="0" smtClean="0">
                <a:solidFill>
                  <a:srgbClr val="008000"/>
                </a:solidFill>
                <a:cs typeface="DecoType Naskh" pitchFamily="2" charset="-78"/>
              </a:rPr>
              <a:t>يمكن </a:t>
            </a:r>
            <a:r>
              <a:rPr lang="ar-SA" dirty="0" smtClean="0">
                <a:solidFill>
                  <a:srgbClr val="008000"/>
                </a:solidFill>
                <a:cs typeface="DecoType Naskh" pitchFamily="2" charset="-78"/>
              </a:rPr>
              <a:t>أن تكون </a:t>
            </a:r>
            <a:r>
              <a:rPr lang="ar-SA" dirty="0" err="1" smtClean="0">
                <a:solidFill>
                  <a:srgbClr val="008000"/>
                </a:solidFill>
                <a:cs typeface="DecoType Naskh" pitchFamily="2" charset="-78"/>
              </a:rPr>
              <a:t>السوناتة</a:t>
            </a:r>
            <a:r>
              <a:rPr lang="ar-SA" dirty="0" smtClean="0">
                <a:solidFill>
                  <a:srgbClr val="008000"/>
                </a:solidFill>
                <a:cs typeface="DecoType Naskh" pitchFamily="2" charset="-78"/>
              </a:rPr>
              <a:t> </a:t>
            </a:r>
            <a:r>
              <a:rPr lang="ar-SA" dirty="0" smtClean="0">
                <a:solidFill>
                  <a:srgbClr val="008000"/>
                </a:solidFill>
                <a:cs typeface="DecoType Naskh" pitchFamily="2" charset="-78"/>
              </a:rPr>
              <a:t>مفيدة عند </a:t>
            </a:r>
            <a:r>
              <a:rPr lang="ar-SA" dirty="0" smtClean="0">
                <a:solidFill>
                  <a:srgbClr val="008000"/>
                </a:solidFill>
                <a:cs typeface="DecoType Naskh" pitchFamily="2" charset="-78"/>
              </a:rPr>
              <a:t>الكتابة عن المشاعر التي يصعب </a:t>
            </a:r>
            <a:r>
              <a:rPr lang="ar-SA" dirty="0" smtClean="0">
                <a:solidFill>
                  <a:srgbClr val="008000"/>
                </a:solidFill>
                <a:cs typeface="DecoType Naskh" pitchFamily="2" charset="-78"/>
              </a:rPr>
              <a:t>التعبير عنها. </a:t>
            </a:r>
            <a:r>
              <a:rPr lang="ar-SA" dirty="0" smtClean="0">
                <a:solidFill>
                  <a:srgbClr val="008000"/>
                </a:solidFill>
                <a:cs typeface="DecoType Naskh" pitchFamily="2" charset="-78"/>
              </a:rPr>
              <a:t>وهي قصيدة قصيرة، لذلك هناك الكثير من الغرفة فقط للعمل فيها فضلا عن ذلك ، بدوره قوات الشاعر للتعبير عن ما قد لا يكون التعبير عنه عادة. </a:t>
            </a:r>
            <a:r>
              <a:rPr lang="ar-SA" dirty="0" smtClean="0">
                <a:solidFill>
                  <a:srgbClr val="008000"/>
                </a:solidFill>
                <a:cs typeface="DecoType Naskh" pitchFamily="2" charset="-78"/>
              </a:rPr>
              <a:t>كتابة القصيدة في هذا الشكل الثابت يعطي فهم أفضل </a:t>
            </a:r>
            <a:r>
              <a:rPr lang="ar-SA" dirty="0" smtClean="0">
                <a:solidFill>
                  <a:srgbClr val="008000"/>
                </a:solidFill>
                <a:cs typeface="DecoType Naskh" pitchFamily="2" charset="-78"/>
              </a:rPr>
              <a:t>لمحرك </a:t>
            </a:r>
            <a:r>
              <a:rPr lang="ar-SA" dirty="0" smtClean="0">
                <a:solidFill>
                  <a:srgbClr val="008000"/>
                </a:solidFill>
                <a:cs typeface="DecoType Naskh" pitchFamily="2" charset="-78"/>
              </a:rPr>
              <a:t>العواطف.</a:t>
            </a:r>
            <a:endParaRPr lang="ar-SA" dirty="0" smtClean="0">
              <a:solidFill>
                <a:srgbClr val="008000"/>
              </a:solidFill>
              <a:cs typeface="DecoType Naskh" pitchFamily="2" charset="-78"/>
            </a:endParaRPr>
          </a:p>
        </p:txBody>
      </p:sp>
      <p:sp>
        <p:nvSpPr>
          <p:cNvPr id="12" name="TextBox 11"/>
          <p:cNvSpPr txBox="1"/>
          <p:nvPr/>
        </p:nvSpPr>
        <p:spPr>
          <a:xfrm>
            <a:off x="188640" y="5997059"/>
            <a:ext cx="3312368" cy="2031325"/>
          </a:xfrm>
          <a:prstGeom prst="rect">
            <a:avLst/>
          </a:prstGeom>
          <a:noFill/>
        </p:spPr>
        <p:txBody>
          <a:bodyPr wrap="square" rtlCol="1">
            <a:spAutoFit/>
          </a:bodyPr>
          <a:lstStyle/>
          <a:p>
            <a:pPr algn="just" rtl="0" fontAlgn="auto">
              <a:spcAft>
                <a:spcPts val="0"/>
              </a:spcAft>
              <a:buClr>
                <a:schemeClr val="accent3"/>
              </a:buClr>
              <a:defRPr/>
            </a:pPr>
            <a:r>
              <a:rPr lang="en-US" sz="1400" dirty="0" smtClean="0"/>
              <a:t> A sonnet can be helpful when writing about emotions that are difficult to articulate. It is a short poem, so there is only so much room to work in. As well, the turn forces the poet to express what may not be normally expressible</a:t>
            </a:r>
            <a:r>
              <a:rPr lang="en-US" sz="1400" dirty="0" smtClean="0"/>
              <a:t>.</a:t>
            </a:r>
          </a:p>
          <a:p>
            <a:pPr algn="just" rtl="0" fontAlgn="auto">
              <a:spcAft>
                <a:spcPts val="0"/>
              </a:spcAft>
              <a:buClr>
                <a:schemeClr val="accent3"/>
              </a:buClr>
              <a:defRPr/>
            </a:pPr>
            <a:r>
              <a:rPr lang="en-US" sz="1400" dirty="0" smtClean="0"/>
              <a:t> </a:t>
            </a:r>
            <a:r>
              <a:rPr lang="en-US" sz="1400" dirty="0" smtClean="0"/>
              <a:t>The writing of the poem in this  fixed form gives a better understanding of the emotions drive . </a:t>
            </a:r>
            <a:endParaRPr lang="en-US" sz="1400" dirty="0" smtClean="0">
              <a:latin typeface="Times New Roman" pitchFamily="18" charset="0"/>
              <a:cs typeface="Times New Roman" pitchFamily="18" charset="0"/>
            </a:endParaRPr>
          </a:p>
        </p:txBody>
      </p:sp>
      <p:sp>
        <p:nvSpPr>
          <p:cNvPr id="14" name="TextBox 13"/>
          <p:cNvSpPr txBox="1"/>
          <p:nvPr/>
        </p:nvSpPr>
        <p:spPr>
          <a:xfrm>
            <a:off x="908720" y="8244408"/>
            <a:ext cx="5184576" cy="646331"/>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2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20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20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20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fade">
                                      <p:cBhvr>
                                        <p:cTn id="57" dur="20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txEl>
                                              <p:pRg st="0" end="0"/>
                                            </p:txEl>
                                          </p:spTgt>
                                        </p:tgtEl>
                                        <p:attrNameLst>
                                          <p:attrName>style.visibility</p:attrName>
                                        </p:attrNameLst>
                                      </p:cBhvr>
                                      <p:to>
                                        <p:strVal val="visible"/>
                                      </p:to>
                                    </p:set>
                                    <p:animEffect transition="in" filter="fade">
                                      <p:cBhvr>
                                        <p:cTn id="62" dur="2000"/>
                                        <p:tgtEl>
                                          <p:spTgt spid="1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animEffect transition="in" filter="fade">
                                      <p:cBhvr>
                                        <p:cTn id="67" dur="2000"/>
                                        <p:tgtEl>
                                          <p:spTgt spid="7">
                                            <p:txEl>
                                              <p:pRg st="0" end="0"/>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
                                            <p:txEl>
                                              <p:pRg st="1" end="1"/>
                                            </p:txEl>
                                          </p:spTgt>
                                        </p:tgtEl>
                                        <p:attrNameLst>
                                          <p:attrName>style.visibility</p:attrName>
                                        </p:attrNameLst>
                                      </p:cBhvr>
                                      <p:to>
                                        <p:strVal val="visible"/>
                                      </p:to>
                                    </p:set>
                                    <p:animEffect transition="in" filter="fade">
                                      <p:cBhvr>
                                        <p:cTn id="70" dur="2000"/>
                                        <p:tgtEl>
                                          <p:spTgt spid="7">
                                            <p:txEl>
                                              <p:pRg st="1" end="1"/>
                                            </p:tx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xEl>
                                              <p:pRg st="2" end="2"/>
                                            </p:txEl>
                                          </p:spTgt>
                                        </p:tgtEl>
                                        <p:attrNameLst>
                                          <p:attrName>style.visibility</p:attrName>
                                        </p:attrNameLst>
                                      </p:cBhvr>
                                      <p:to>
                                        <p:strVal val="visible"/>
                                      </p:to>
                                    </p:set>
                                    <p:animEffect transition="in" filter="fade">
                                      <p:cBhvr>
                                        <p:cTn id="73" dur="2000"/>
                                        <p:tgtEl>
                                          <p:spTgt spid="7">
                                            <p:txEl>
                                              <p:pRg st="2" end="2"/>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
                                            <p:txEl>
                                              <p:pRg st="3" end="3"/>
                                            </p:txEl>
                                          </p:spTgt>
                                        </p:tgtEl>
                                        <p:attrNameLst>
                                          <p:attrName>style.visibility</p:attrName>
                                        </p:attrNameLst>
                                      </p:cBhvr>
                                      <p:to>
                                        <p:strVal val="visible"/>
                                      </p:to>
                                    </p:set>
                                    <p:animEffect transition="in" filter="fade">
                                      <p:cBhvr>
                                        <p:cTn id="76" dur="2000"/>
                                        <p:tgtEl>
                                          <p:spTgt spid="7">
                                            <p:txEl>
                                              <p:pRg st="3" end="3"/>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
                                            <p:txEl>
                                              <p:pRg st="4" end="4"/>
                                            </p:txEl>
                                          </p:spTgt>
                                        </p:tgtEl>
                                        <p:attrNameLst>
                                          <p:attrName>style.visibility</p:attrName>
                                        </p:attrNameLst>
                                      </p:cBhvr>
                                      <p:to>
                                        <p:strVal val="visible"/>
                                      </p:to>
                                    </p:set>
                                    <p:animEffect transition="in" filter="fade">
                                      <p:cBhvr>
                                        <p:cTn id="79" dur="2000"/>
                                        <p:tgtEl>
                                          <p:spTgt spid="7">
                                            <p:txEl>
                                              <p:pRg st="4" end="4"/>
                                            </p:tx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
                                            <p:txEl>
                                              <p:pRg st="5" end="5"/>
                                            </p:txEl>
                                          </p:spTgt>
                                        </p:tgtEl>
                                        <p:attrNameLst>
                                          <p:attrName>style.visibility</p:attrName>
                                        </p:attrNameLst>
                                      </p:cBhvr>
                                      <p:to>
                                        <p:strVal val="visible"/>
                                      </p:to>
                                    </p:set>
                                    <p:animEffect transition="in" filter="fade">
                                      <p:cBhvr>
                                        <p:cTn id="82" dur="2000"/>
                                        <p:tgtEl>
                                          <p:spTgt spid="7">
                                            <p:txEl>
                                              <p:pRg st="5" end="5"/>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
                                            <p:txEl>
                                              <p:pRg st="6" end="6"/>
                                            </p:txEl>
                                          </p:spTgt>
                                        </p:tgtEl>
                                        <p:attrNameLst>
                                          <p:attrName>style.visibility</p:attrName>
                                        </p:attrNameLst>
                                      </p:cBhvr>
                                      <p:to>
                                        <p:strVal val="visible"/>
                                      </p:to>
                                    </p:set>
                                    <p:animEffect transition="in" filter="fade">
                                      <p:cBhvr>
                                        <p:cTn id="85" dur="2000"/>
                                        <p:tgtEl>
                                          <p:spTgt spid="7">
                                            <p:txEl>
                                              <p:pRg st="6" end="6"/>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9">
                                            <p:txEl>
                                              <p:pRg st="0" end="0"/>
                                            </p:txEl>
                                          </p:spTgt>
                                        </p:tgtEl>
                                        <p:attrNameLst>
                                          <p:attrName>style.visibility</p:attrName>
                                        </p:attrNameLst>
                                      </p:cBhvr>
                                      <p:to>
                                        <p:strVal val="visible"/>
                                      </p:to>
                                    </p:set>
                                    <p:animEffect transition="in" filter="fade">
                                      <p:cBhvr>
                                        <p:cTn id="90" dur="2000"/>
                                        <p:tgtEl>
                                          <p:spTgt spid="9">
                                            <p:txEl>
                                              <p:pRg st="0" end="0"/>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2">
                                            <p:txEl>
                                              <p:pRg st="0" end="0"/>
                                            </p:txEl>
                                          </p:spTgt>
                                        </p:tgtEl>
                                        <p:attrNameLst>
                                          <p:attrName>style.visibility</p:attrName>
                                        </p:attrNameLst>
                                      </p:cBhvr>
                                      <p:to>
                                        <p:strVal val="visible"/>
                                      </p:to>
                                    </p:set>
                                    <p:animEffect transition="in" filter="fade">
                                      <p:cBhvr>
                                        <p:cTn id="95" dur="2000"/>
                                        <p:tgtEl>
                                          <p:spTgt spid="12">
                                            <p:txEl>
                                              <p:pRg st="0" end="0"/>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12">
                                            <p:txEl>
                                              <p:pRg st="1" end="1"/>
                                            </p:txEl>
                                          </p:spTgt>
                                        </p:tgtEl>
                                        <p:attrNameLst>
                                          <p:attrName>style.visibility</p:attrName>
                                        </p:attrNameLst>
                                      </p:cBhvr>
                                      <p:to>
                                        <p:strVal val="visible"/>
                                      </p:to>
                                    </p:set>
                                    <p:animEffect transition="in" filter="fade">
                                      <p:cBhvr>
                                        <p:cTn id="100" dur="2000"/>
                                        <p:tgtEl>
                                          <p:spTgt spid="12">
                                            <p:txEl>
                                              <p:pRg st="1" end="1"/>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1">
                                            <p:txEl>
                                              <p:pRg st="0" end="0"/>
                                            </p:txEl>
                                          </p:spTgt>
                                        </p:tgtEl>
                                        <p:attrNameLst>
                                          <p:attrName>style.visibility</p:attrName>
                                        </p:attrNameLst>
                                      </p:cBhvr>
                                      <p:to>
                                        <p:strVal val="visible"/>
                                      </p:to>
                                    </p:set>
                                    <p:animEffect transition="in" filter="fade">
                                      <p:cBhvr>
                                        <p:cTn id="105" dur="2000"/>
                                        <p:tgtEl>
                                          <p:spTgt spid="11">
                                            <p:txEl>
                                              <p:pRg st="0" end="0"/>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 presetClass="entr" presetSubtype="10" fill="hold" grpId="0" nodeType="clickEffect">
                                  <p:stCondLst>
                                    <p:cond delay="0"/>
                                  </p:stCondLst>
                                  <p:childTnLst>
                                    <p:set>
                                      <p:cBhvr>
                                        <p:cTn id="109" dur="1" fill="hold">
                                          <p:stCondLst>
                                            <p:cond delay="0"/>
                                          </p:stCondLst>
                                        </p:cTn>
                                        <p:tgtEl>
                                          <p:spTgt spid="14"/>
                                        </p:tgtEl>
                                        <p:attrNameLst>
                                          <p:attrName>style.visibility</p:attrName>
                                        </p:attrNameLst>
                                      </p:cBhvr>
                                      <p:to>
                                        <p:strVal val="visible"/>
                                      </p:to>
                                    </p:set>
                                    <p:animEffect transition="in" filter="checkerboard(across)">
                                      <p:cBhvr>
                                        <p:cTn id="110" dur="500"/>
                                        <p:tgtEl>
                                          <p:spTgt spid="14"/>
                                        </p:tgtEl>
                                      </p:cBhvr>
                                    </p:animEffect>
                                  </p:childTnLst>
                                </p:cTn>
                              </p:par>
                            </p:childTnLst>
                          </p:cTn>
                        </p:par>
                      </p:childTnLst>
                    </p:cTn>
                  </p:par>
                  <p:par>
                    <p:cTn id="111" fill="hold">
                      <p:stCondLst>
                        <p:cond delay="indefinite"/>
                      </p:stCondLst>
                      <p:childTnLst>
                        <p:par>
                          <p:cTn id="112" fill="hold">
                            <p:stCondLst>
                              <p:cond delay="0"/>
                            </p:stCondLst>
                            <p:childTnLst>
                              <p:par>
                                <p:cTn id="113" presetID="1" presetClass="emph" presetSubtype="2" fill="hold" nodeType="clickEffect">
                                  <p:stCondLst>
                                    <p:cond delay="0"/>
                                  </p:stCondLst>
                                  <p:childTnLst>
                                    <p:animClr clrSpc="rgb">
                                      <p:cBhvr>
                                        <p:cTn id="114" dur="2000" fill="hold"/>
                                        <p:tgtEl>
                                          <p:spTgt spid="14"/>
                                        </p:tgtEl>
                                        <p:attrNameLst>
                                          <p:attrName>fillcolor</p:attrName>
                                        </p:attrNameLst>
                                      </p:cBhvr>
                                      <p:to>
                                        <a:srgbClr val="FFFF99"/>
                                      </p:to>
                                    </p:animClr>
                                    <p:set>
                                      <p:cBhvr>
                                        <p:cTn id="115" dur="2000" fill="hold"/>
                                        <p:tgtEl>
                                          <p:spTgt spid="14"/>
                                        </p:tgtEl>
                                        <p:attrNameLst>
                                          <p:attrName>fill.type</p:attrName>
                                        </p:attrNameLst>
                                      </p:cBhvr>
                                      <p:to>
                                        <p:strVal val="solid"/>
                                      </p:to>
                                    </p:set>
                                    <p:set>
                                      <p:cBhvr>
                                        <p:cTn id="116" dur="20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1" grpId="0" build="p"/>
      <p:bldP spid="12" grpId="0" build="p"/>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984</TotalTime>
  <Words>2069</Words>
  <Application>Microsoft Office PowerPoint</Application>
  <PresentationFormat>On-screen Show (4:3)</PresentationFormat>
  <Paragraphs>140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Lecture 3 </vt:lpstr>
      <vt:lpstr>The Sonnet  السوناتة </vt:lpstr>
      <vt:lpstr>Slide 3</vt:lpstr>
      <vt:lpstr>Slide 4</vt:lpstr>
      <vt:lpstr>Slide 5</vt:lpstr>
      <vt:lpstr>Slide 6</vt:lpstr>
      <vt:lpstr>Slide 7</vt:lpstr>
      <vt:lpstr>Review   مراجعة</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152</cp:revision>
  <dcterms:created xsi:type="dcterms:W3CDTF">2011-03-15T05:52:04Z</dcterms:created>
  <dcterms:modified xsi:type="dcterms:W3CDTF">2011-03-18T05:15:01Z</dcterms:modified>
</cp:coreProperties>
</file>