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handoutMasterIdLst>
    <p:handoutMasterId r:id="rId14"/>
  </p:handoutMasterIdLst>
  <p:sldIdLst>
    <p:sldId id="256" r:id="rId2"/>
    <p:sldId id="257" r:id="rId3"/>
    <p:sldId id="259" r:id="rId4"/>
    <p:sldId id="276" r:id="rId5"/>
    <p:sldId id="277" r:id="rId6"/>
    <p:sldId id="278" r:id="rId7"/>
    <p:sldId id="279" r:id="rId8"/>
    <p:sldId id="280" r:id="rId9"/>
    <p:sldId id="281" r:id="rId10"/>
    <p:sldId id="263" r:id="rId11"/>
    <p:sldId id="264" r:id="rId12"/>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99"/>
    <a:srgbClr val="0033CC"/>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026" y="-7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24/04/32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24/04/32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8E04A80-C23F-4A72-8BFE-98A6BE1DA68D}" type="datetime1">
              <a:rPr lang="ar-SA" smtClean="0"/>
              <a:t>24/04/32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AE673A9-5DC9-4A68-BD56-E6A22633471E}" type="datetime1">
              <a:rPr lang="ar-SA" smtClean="0"/>
              <a:t>24/04/32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1C8D44-305E-45AF-BA64-B1BEB1730637}" type="datetime1">
              <a:rPr lang="ar-SA" smtClean="0"/>
              <a:t>24/04/32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9C489C-FEC2-426C-AFC9-501BB6018D8E}" type="datetime1">
              <a:rPr lang="ar-SA" smtClean="0"/>
              <a:t>24/04/32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6F27411-6680-4A5B-88F4-8E28BB107306}" type="datetime1">
              <a:rPr lang="ar-SA" smtClean="0"/>
              <a:t>24/04/32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D1241BF-C446-4965-94AB-8C092E1F8B08}" type="datetime1">
              <a:rPr lang="ar-SA" smtClean="0"/>
              <a:t>24/04/32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6D26C-03F5-4E94-A5CB-A3BAB5D90629}" type="datetime1">
              <a:rPr lang="ar-SA" smtClean="0"/>
              <a:t>24/04/32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DAB4D-4375-42C5-ACBC-F74FCC0C7B8E}" type="datetime1">
              <a:rPr lang="ar-SA" smtClean="0"/>
              <a:t>24/04/32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80FB0-7714-4E4C-A276-DB75531DEC60}" type="datetime1">
              <a:rPr lang="ar-SA" smtClean="0"/>
              <a:t>24/04/32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E98AEC-49CC-4083-8F2F-1448D0531573}" type="datetime1">
              <a:rPr lang="ar-SA" smtClean="0"/>
              <a:t>24/04/32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78C60C6-29BC-46B6-8D03-97C49F194FEE}" type="datetime1">
              <a:rPr lang="ar-SA" smtClean="0"/>
              <a:t>24/04/32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C4124056-F77B-4751-9AD5-8BADD1445E8B}" type="datetime1">
              <a:rPr lang="ar-SA" smtClean="0"/>
              <a:t>24/04/32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4</a:t>
            </a:r>
            <a:endParaRPr lang="ar-SA" dirty="0"/>
          </a:p>
        </p:txBody>
      </p:sp>
      <p:sp>
        <p:nvSpPr>
          <p:cNvPr id="5" name="Subtitle 5"/>
          <p:cNvSpPr txBox="1">
            <a:spLocks/>
          </p:cNvSpPr>
          <p:nvPr/>
        </p:nvSpPr>
        <p:spPr>
          <a:xfrm>
            <a:off x="620688" y="3779912"/>
            <a:ext cx="5782394" cy="4344483"/>
          </a:xfrm>
          <a:prstGeom prst="rect">
            <a:avLst/>
          </a:prstGeom>
        </p:spPr>
        <p:txBody>
          <a:bodyPr vert="horz" lIns="91440" tIns="45720" rIns="91440" bIns="45720" rtlCol="1">
            <a:normAutofit fontScale="70000" lnSpcReduction="20000"/>
          </a:bodyPr>
          <a:lstStyle/>
          <a:p>
            <a:pPr algn="ctr">
              <a:spcBef>
                <a:spcPct val="20000"/>
              </a:spcBef>
              <a:defRPr/>
            </a:pPr>
            <a:r>
              <a:rPr lang="en-US" sz="3600" b="1" dirty="0" smtClean="0"/>
              <a:t>John Donne and metaphysical poetry</a:t>
            </a:r>
            <a:endParaRPr lang="en-US" sz="3600" dirty="0" smtClean="0"/>
          </a:p>
          <a:p>
            <a:pPr algn="ctr">
              <a:spcBef>
                <a:spcPct val="20000"/>
              </a:spcBef>
              <a:defRPr/>
            </a:pPr>
            <a:r>
              <a:rPr lang="en-US" sz="3600" b="1" dirty="0" smtClean="0"/>
              <a:t> </a:t>
            </a:r>
          </a:p>
          <a:p>
            <a:pPr algn="ctr">
              <a:spcBef>
                <a:spcPct val="20000"/>
              </a:spcBef>
              <a:defRPr/>
            </a:pPr>
            <a:r>
              <a:rPr lang="ar-SA" sz="3300" b="1" dirty="0" smtClean="0">
                <a:solidFill>
                  <a:srgbClr val="C00000"/>
                </a:solidFill>
                <a:cs typeface="Arial" pitchFamily="34" charset="0"/>
              </a:rPr>
              <a:t>جون دون والشعر الميتافيزيقي*</a:t>
            </a:r>
          </a:p>
          <a:p>
            <a:pPr algn="ctr">
              <a:spcBef>
                <a:spcPct val="20000"/>
              </a:spcBef>
              <a:defRPr/>
            </a:pPr>
            <a:endParaRPr lang="ar-SA" sz="2800" dirty="0" smtClean="0"/>
          </a:p>
          <a:p>
            <a:pPr algn="ctr">
              <a:spcBef>
                <a:spcPct val="20000"/>
              </a:spcBef>
              <a:defRPr/>
            </a:pPr>
            <a:r>
              <a:rPr lang="ar-SA" sz="2800" b="1" dirty="0" smtClean="0">
                <a:solidFill>
                  <a:srgbClr val="C00000"/>
                </a:solidFill>
                <a:cs typeface="Arial" pitchFamily="34" charset="0"/>
              </a:rPr>
              <a:t>* </a:t>
            </a:r>
            <a:r>
              <a:rPr lang="ar-SA" sz="2800" dirty="0" smtClean="0"/>
              <a:t>معنى </a:t>
            </a:r>
            <a:r>
              <a:rPr lang="ar-SA" sz="2800" b="1" u="sng" dirty="0" smtClean="0"/>
              <a:t>الميتافيزيقيا </a:t>
            </a:r>
            <a:r>
              <a:rPr lang="ar-SA" sz="2800" dirty="0" smtClean="0"/>
              <a:t>(</a:t>
            </a:r>
            <a:r>
              <a:rPr lang="ar-SA" sz="2800" b="1" dirty="0" smtClean="0">
                <a:solidFill>
                  <a:srgbClr val="0000FF"/>
                </a:solidFill>
              </a:rPr>
              <a:t>علم ما وراء الطبيعة</a:t>
            </a:r>
            <a:r>
              <a:rPr lang="ar-SA" sz="2800" dirty="0" smtClean="0"/>
              <a:t>): فرع من الفلسفة يسعى إلى فهم سر الكينونة والواقعية.</a:t>
            </a:r>
            <a:br>
              <a:rPr lang="ar-SA" sz="2800" dirty="0" smtClean="0"/>
            </a:br>
            <a:endParaRPr lang="ar-SA" sz="5800" b="1" dirty="0" smtClean="0">
              <a:solidFill>
                <a:srgbClr val="C00000"/>
              </a:solidFill>
              <a:cs typeface="Arial" pitchFamily="34" charset="0"/>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Slide Number Placeholder 7"/>
          <p:cNvSpPr>
            <a:spLocks noGrp="1"/>
          </p:cNvSpPr>
          <p:nvPr>
            <p:ph type="sldNum" sz="quarter" idx="12"/>
          </p:nvPr>
        </p:nvSpPr>
        <p:spPr/>
        <p:txBody>
          <a:bodyPr/>
          <a:lstStyle/>
          <a:p>
            <a:fld id="{88BAE415-76A0-4309-A00B-503D7D7A0243}"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206642" y="363534"/>
            <a:ext cx="3078342" cy="2292935"/>
          </a:xfrm>
          <a:prstGeom prst="rect">
            <a:avLst/>
          </a:prstGeom>
          <a:noFill/>
        </p:spPr>
        <p:txBody>
          <a:bodyPr wrap="square" rtlCol="1">
            <a:spAutoFit/>
          </a:bodyPr>
          <a:lstStyle/>
          <a:p>
            <a:pPr algn="l" rtl="0"/>
            <a:r>
              <a:rPr lang="en-US" sz="1300" dirty="0" smtClean="0">
                <a:cs typeface="Arial" pitchFamily="34" charset="0"/>
              </a:rPr>
              <a:t> There is no real precedent in English for Donne’s love lyrics, either for the sustained variety of verse forms or for the comparably great variety of tone and implied occasion; and though Donne’s style grows out of a general sixteenth-century aesthetic of “conceited verses,” his particular way of tight, combative argumentation, demanding the relentless close attention of his reader, takes that aesthetic to a dramatically new level. </a:t>
            </a:r>
            <a:endParaRPr lang="ar-SA" sz="1300" dirty="0"/>
          </a:p>
        </p:txBody>
      </p:sp>
      <p:sp>
        <p:nvSpPr>
          <p:cNvPr id="7" name="TextBox 6"/>
          <p:cNvSpPr txBox="1"/>
          <p:nvPr/>
        </p:nvSpPr>
        <p:spPr>
          <a:xfrm>
            <a:off x="188640" y="2879165"/>
            <a:ext cx="3024336" cy="2092881"/>
          </a:xfrm>
          <a:prstGeom prst="rect">
            <a:avLst/>
          </a:prstGeom>
          <a:noFill/>
        </p:spPr>
        <p:txBody>
          <a:bodyPr wrap="square" rtlCol="1">
            <a:spAutoFit/>
          </a:bodyPr>
          <a:lstStyle/>
          <a:p>
            <a:pPr indent="22225" algn="just" rtl="0">
              <a:buNone/>
            </a:pPr>
            <a:r>
              <a:rPr lang="en-US" sz="1300" dirty="0" smtClean="0">
                <a:cs typeface="Arial" pitchFamily="34" charset="0"/>
              </a:rPr>
              <a:t> At best, that argumentativeness is of a piece with the subject matter: love as battle of wits, either between the lovers themselves, or between the lovers and the world around them. … Donne writes some of the classic poems … that affirm love with a pitch of hyperbole: radically transformative, unshakably enduring, with the capacity of rendering everything else irrelevant. </a:t>
            </a:r>
            <a:endParaRPr lang="en-US" sz="1300" dirty="0" smtClean="0">
              <a:solidFill>
                <a:srgbClr val="990099"/>
              </a:solidFill>
            </a:endParaRPr>
          </a:p>
        </p:txBody>
      </p:sp>
      <p:sp>
        <p:nvSpPr>
          <p:cNvPr id="9" name="TextBox 8"/>
          <p:cNvSpPr txBox="1"/>
          <p:nvPr/>
        </p:nvSpPr>
        <p:spPr>
          <a:xfrm>
            <a:off x="3429000" y="2879165"/>
            <a:ext cx="3240360" cy="1569660"/>
          </a:xfrm>
          <a:prstGeom prst="rect">
            <a:avLst/>
          </a:prstGeom>
          <a:noFill/>
        </p:spPr>
        <p:txBody>
          <a:bodyPr wrap="square" rtlCol="1">
            <a:spAutoFit/>
          </a:bodyPr>
          <a:lstStyle/>
          <a:p>
            <a:r>
              <a:rPr lang="ar-SA" sz="1600" dirty="0" smtClean="0">
                <a:solidFill>
                  <a:srgbClr val="C00000"/>
                </a:solidFill>
                <a:cs typeface="DecoType Naskh" pitchFamily="2" charset="-78"/>
              </a:rPr>
              <a:t> في أحسن الأحوال ، الجدلية</a:t>
            </a:r>
            <a:r>
              <a:rPr lang="en-US" sz="1600" dirty="0" smtClean="0">
                <a:solidFill>
                  <a:srgbClr val="C00000"/>
                </a:solidFill>
                <a:cs typeface="DecoType Naskh" pitchFamily="2" charset="-78"/>
              </a:rPr>
              <a:t> </a:t>
            </a:r>
            <a:r>
              <a:rPr lang="ar-SA" sz="1600" dirty="0" smtClean="0">
                <a:solidFill>
                  <a:srgbClr val="C00000"/>
                </a:solidFill>
                <a:cs typeface="DecoType Naskh" pitchFamily="2" charset="-78"/>
              </a:rPr>
              <a:t>هي جزء من الموضوع : الحب مثل معركة دهاء، سواء بين العشاق أنفسهم، أو بين العشاق والعالم من حولهم. ... دون  يكتب بعض من القصائد الكلاسيكية... التي تؤكد الحب بكلام  منمق بمقارنة غير مبالغة فيها : وتتحول جذريا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بشكل دائم مصمم</a:t>
            </a:r>
            <a:r>
              <a:rPr lang="en-US" sz="1600" dirty="0" smtClean="0">
                <a:solidFill>
                  <a:srgbClr val="C00000"/>
                </a:solidFill>
                <a:cs typeface="DecoType Naskh" pitchFamily="2" charset="-78"/>
              </a:rPr>
              <a:t> ، </a:t>
            </a:r>
            <a:r>
              <a:rPr lang="ar-SA" sz="1600" dirty="0" smtClean="0">
                <a:solidFill>
                  <a:srgbClr val="C00000"/>
                </a:solidFill>
                <a:cs typeface="DecoType Naskh" pitchFamily="2" charset="-78"/>
              </a:rPr>
              <a:t>مع قدرة جعل كل شيء آخر لا صلة له بالموضوع.</a:t>
            </a:r>
          </a:p>
        </p:txBody>
      </p:sp>
      <p:sp>
        <p:nvSpPr>
          <p:cNvPr id="10" name="TextBox 9"/>
          <p:cNvSpPr txBox="1"/>
          <p:nvPr/>
        </p:nvSpPr>
        <p:spPr>
          <a:xfrm>
            <a:off x="3501008" y="400696"/>
            <a:ext cx="3024336" cy="2062103"/>
          </a:xfrm>
          <a:prstGeom prst="rect">
            <a:avLst/>
          </a:prstGeom>
          <a:noFill/>
        </p:spPr>
        <p:txBody>
          <a:bodyPr wrap="square" rtlCol="1">
            <a:spAutoFit/>
          </a:bodyPr>
          <a:lstStyle/>
          <a:p>
            <a:r>
              <a:rPr lang="ar-SA" sz="1600" dirty="0" smtClean="0">
                <a:solidFill>
                  <a:srgbClr val="008000"/>
                </a:solidFill>
                <a:cs typeface="DecoType Naskh" pitchFamily="2" charset="-78"/>
              </a:rPr>
              <a:t>ليس هناك سابقة حقيقية في اللغة الإنجليزية لكلمات حب دون،  إما مجموعة متواصلة من أشكال بيت الشعر أو مجموعة كبيرة ومتنوعة نسبيا من لهجة مفهومة ضمنياً للحدث، وعلى الرغم من نمط دون فإنه ينمو من أصل الجمالية العامة في القرن السادس عشر من ”قصيدة مغرور، ” له طريقه معينة في الجدال ، وضيق القتالية، واهتمام وثيق لا هوادة فيه يشد انتباه القارئ، يأخذ الجانب الجمالي بشكل كبير </a:t>
            </a:r>
            <a:r>
              <a:rPr lang="ar-SA" sz="1600" dirty="0" err="1" smtClean="0">
                <a:solidFill>
                  <a:srgbClr val="008000"/>
                </a:solidFill>
                <a:cs typeface="DecoType Naskh" pitchFamily="2" charset="-78"/>
              </a:rPr>
              <a:t>الى</a:t>
            </a:r>
            <a:r>
              <a:rPr lang="ar-SA" sz="1600" dirty="0" smtClean="0">
                <a:solidFill>
                  <a:srgbClr val="008000"/>
                </a:solidFill>
                <a:cs typeface="DecoType Naskh" pitchFamily="2" charset="-78"/>
              </a:rPr>
              <a:t> مستوى جديد.</a:t>
            </a:r>
            <a:endParaRPr lang="ar-SA" dirty="0" smtClean="0">
              <a:solidFill>
                <a:srgbClr val="008000"/>
              </a:solidFill>
              <a:cs typeface="DecoType Naskh" pitchFamily="2" charset="-78"/>
            </a:endParaRPr>
          </a:p>
        </p:txBody>
      </p:sp>
      <p:sp>
        <p:nvSpPr>
          <p:cNvPr id="11" name="TextBox 10"/>
          <p:cNvSpPr txBox="1"/>
          <p:nvPr/>
        </p:nvSpPr>
        <p:spPr>
          <a:xfrm>
            <a:off x="3645024" y="5148064"/>
            <a:ext cx="2952328" cy="3539430"/>
          </a:xfrm>
          <a:prstGeom prst="rect">
            <a:avLst/>
          </a:prstGeom>
          <a:noFill/>
        </p:spPr>
        <p:txBody>
          <a:bodyPr wrap="square" rtlCol="1">
            <a:spAutoFit/>
          </a:bodyPr>
          <a:lstStyle/>
          <a:p>
            <a:r>
              <a:rPr lang="ar-SA" sz="1600" dirty="0" smtClean="0">
                <a:solidFill>
                  <a:srgbClr val="008000"/>
                </a:solidFill>
                <a:cs typeface="DecoType Naskh" pitchFamily="2" charset="-78"/>
              </a:rPr>
              <a:t>الشعراء </a:t>
            </a:r>
            <a:r>
              <a:rPr lang="ar-SA" sz="1600" dirty="0" err="1" smtClean="0">
                <a:solidFill>
                  <a:srgbClr val="008000"/>
                </a:solidFill>
                <a:cs typeface="DecoType Naskh" pitchFamily="2" charset="-78"/>
              </a:rPr>
              <a:t>الميتافيزيقين</a:t>
            </a:r>
            <a:r>
              <a:rPr lang="ar-SA" sz="1600" dirty="0" smtClean="0">
                <a:solidFill>
                  <a:srgbClr val="008000"/>
                </a:solidFill>
                <a:cs typeface="DecoType Naskh" pitchFamily="2" charset="-78"/>
              </a:rPr>
              <a:t>، اسم </a:t>
            </a:r>
            <a:r>
              <a:rPr lang="ar-SA" sz="1600" dirty="0" err="1" smtClean="0">
                <a:solidFill>
                  <a:srgbClr val="008000"/>
                </a:solidFill>
                <a:cs typeface="DecoType Naskh" pitchFamily="2" charset="-78"/>
              </a:rPr>
              <a:t>اطلق</a:t>
            </a:r>
            <a:r>
              <a:rPr lang="ar-SA" sz="1600" dirty="0" smtClean="0">
                <a:solidFill>
                  <a:srgbClr val="008000"/>
                </a:solidFill>
                <a:cs typeface="DecoType Naskh" pitchFamily="2" charset="-78"/>
              </a:rPr>
              <a:t> على مجموعة متنوعة من شعراء إنجليز من القرن 17 الذين عملوا بشكل بارز ومبتكر (ذكي) استخدموا  ببراعة المفاهيم الفكرية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a:t>
            </a:r>
            <a:r>
              <a:rPr lang="ar-SA" sz="1600" u="sng" dirty="0" smtClean="0">
                <a:solidFill>
                  <a:srgbClr val="008000"/>
                </a:solidFill>
                <a:cs typeface="DecoType Naskh" pitchFamily="2" charset="-78"/>
              </a:rPr>
              <a:t>اللاهوتية</a:t>
            </a:r>
            <a:r>
              <a:rPr lang="ar-SA" sz="1600" dirty="0" smtClean="0">
                <a:solidFill>
                  <a:srgbClr val="008000"/>
                </a:solidFill>
                <a:cs typeface="DecoType Naskh" pitchFamily="2" charset="-78"/>
              </a:rPr>
              <a:t> (( </a:t>
            </a:r>
            <a:r>
              <a:rPr lang="ar-EG" sz="1600" u="sng" dirty="0" smtClean="0">
                <a:solidFill>
                  <a:srgbClr val="0000FF"/>
                </a:solidFill>
                <a:cs typeface="DecoType Naskh" pitchFamily="2" charset="-78"/>
              </a:rPr>
              <a:t>اللاهوت</a:t>
            </a:r>
            <a:r>
              <a:rPr lang="ar-EG" sz="1600" dirty="0" smtClean="0">
                <a:solidFill>
                  <a:srgbClr val="008000"/>
                </a:solidFill>
                <a:cs typeface="DecoType Naskh" pitchFamily="2" charset="-78"/>
              </a:rPr>
              <a:t> </a:t>
            </a:r>
            <a:r>
              <a:rPr lang="ar-EG" sz="1600" dirty="0" smtClean="0">
                <a:solidFill>
                  <a:srgbClr val="0000FF"/>
                </a:solidFill>
                <a:cs typeface="DecoType Naskh" pitchFamily="2" charset="-78"/>
              </a:rPr>
              <a:t>: تعني كل ما يخص الذات الإلهية، أي كل ما يرتبط بالله</a:t>
            </a:r>
            <a:r>
              <a:rPr lang="ar-SA" sz="1600" dirty="0" smtClean="0">
                <a:solidFill>
                  <a:srgbClr val="0000FF"/>
                </a:solidFill>
                <a:cs typeface="DecoType Naskh" pitchFamily="2" charset="-78"/>
              </a:rPr>
              <a:t> </a:t>
            </a:r>
            <a:r>
              <a:rPr lang="ar-SA" sz="1600" dirty="0" smtClean="0">
                <a:solidFill>
                  <a:srgbClr val="008000"/>
                </a:solidFill>
                <a:cs typeface="DecoType Naskh" pitchFamily="2" charset="-78"/>
              </a:rPr>
              <a:t>))</a:t>
            </a:r>
            <a:r>
              <a:rPr lang="ar-EG" sz="1600" dirty="0" smtClean="0">
                <a:solidFill>
                  <a:srgbClr val="008000"/>
                </a:solidFill>
                <a:cs typeface="DecoType Naskh" pitchFamily="2" charset="-78"/>
              </a:rPr>
              <a:t> </a:t>
            </a:r>
            <a:r>
              <a:rPr lang="ar-SA" sz="1600" dirty="0" smtClean="0">
                <a:solidFill>
                  <a:srgbClr val="008000"/>
                </a:solidFill>
                <a:cs typeface="DecoType Naskh" pitchFamily="2" charset="-78"/>
              </a:rPr>
              <a:t>المدهشة،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المفارقات الغريبة، والصور بعيدة </a:t>
            </a:r>
            <a:r>
              <a:rPr lang="ar-SA" sz="1600" dirty="0" err="1" smtClean="0">
                <a:solidFill>
                  <a:srgbClr val="008000"/>
                </a:solidFill>
                <a:cs typeface="DecoType Naskh" pitchFamily="2" charset="-78"/>
              </a:rPr>
              <a:t>الإحتمال</a:t>
            </a:r>
            <a:r>
              <a:rPr lang="ar-SA" sz="1600" dirty="0" smtClean="0">
                <a:solidFill>
                  <a:srgbClr val="008000"/>
                </a:solidFill>
                <a:cs typeface="DecoType Naskh" pitchFamily="2" charset="-78"/>
              </a:rPr>
              <a:t> (أو بعيدة المنال).</a:t>
            </a:r>
          </a:p>
          <a:p>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الشاعر الرائد الميتافيزيقي جون دون ، الذي كتب بالعامية،تميز </a:t>
            </a:r>
            <a:r>
              <a:rPr lang="ar-SA" sz="1600" dirty="0" err="1" smtClean="0">
                <a:solidFill>
                  <a:srgbClr val="008000"/>
                </a:solidFill>
                <a:cs typeface="DecoType Naskh" pitchFamily="2" charset="-78"/>
              </a:rPr>
              <a:t>اسلوبه</a:t>
            </a:r>
            <a:r>
              <a:rPr lang="ar-SA" sz="1600" dirty="0" smtClean="0">
                <a:solidFill>
                  <a:srgbClr val="008000"/>
                </a:solidFill>
                <a:cs typeface="DecoType Naskh" pitchFamily="2" charset="-78"/>
              </a:rPr>
              <a:t> بفجائية جدلية من إيقاع ونغمة من </a:t>
            </a:r>
            <a:r>
              <a:rPr lang="ar-SA" sz="1600" b="1" dirty="0" smtClean="0">
                <a:solidFill>
                  <a:srgbClr val="008000"/>
                </a:solidFill>
                <a:cs typeface="DecoType Naskh" pitchFamily="2" charset="-78"/>
              </a:rPr>
              <a:t>الاتفاقيات</a:t>
            </a:r>
            <a:r>
              <a:rPr lang="ar-SA" sz="1600" dirty="0" smtClean="0">
                <a:solidFill>
                  <a:srgbClr val="008000"/>
                </a:solidFill>
                <a:cs typeface="DecoType Naskh" pitchFamily="2" charset="-78"/>
              </a:rPr>
              <a:t> كلمات-الحب </a:t>
            </a:r>
            <a:r>
              <a:rPr lang="ar-SA" sz="1600" dirty="0" err="1" smtClean="0">
                <a:solidFill>
                  <a:srgbClr val="008000"/>
                </a:solidFill>
                <a:cs typeface="DecoType Naskh" pitchFamily="2" charset="-78"/>
              </a:rPr>
              <a:t>الإيزابيثي</a:t>
            </a:r>
            <a:r>
              <a:rPr lang="ar-SA" sz="1600" dirty="0" smtClean="0">
                <a:solidFill>
                  <a:srgbClr val="008000"/>
                </a:solidFill>
                <a:cs typeface="DecoType Naskh" pitchFamily="2" charset="-78"/>
              </a:rPr>
              <a:t> . الشعراء الآخرين الذين ينطبق عليهم نفس التسمية أندرو </a:t>
            </a:r>
            <a:r>
              <a:rPr lang="ar-SA" sz="1600" dirty="0" err="1" smtClean="0">
                <a:solidFill>
                  <a:srgbClr val="008000"/>
                </a:solidFill>
                <a:cs typeface="DecoType Naskh" pitchFamily="2" charset="-78"/>
              </a:rPr>
              <a:t>مارفيل</a:t>
            </a:r>
            <a:r>
              <a:rPr lang="ar-SA" sz="1600" dirty="0" smtClean="0">
                <a:solidFill>
                  <a:srgbClr val="008000"/>
                </a:solidFill>
                <a:cs typeface="DecoType Naskh" pitchFamily="2" charset="-78"/>
              </a:rPr>
              <a:t>، </a:t>
            </a:r>
            <a:r>
              <a:rPr lang="ar-SA" sz="1600" dirty="0" err="1" smtClean="0">
                <a:solidFill>
                  <a:srgbClr val="008000"/>
                </a:solidFill>
                <a:cs typeface="DecoType Naskh" pitchFamily="2" charset="-78"/>
              </a:rPr>
              <a:t>كاولي</a:t>
            </a:r>
            <a:r>
              <a:rPr lang="ar-SA" sz="1600" dirty="0" smtClean="0">
                <a:solidFill>
                  <a:srgbClr val="008000"/>
                </a:solidFill>
                <a:cs typeface="DecoType Naskh" pitchFamily="2" charset="-78"/>
              </a:rPr>
              <a:t> </a:t>
            </a:r>
            <a:r>
              <a:rPr lang="ar-SA" sz="1600" dirty="0" err="1" smtClean="0">
                <a:solidFill>
                  <a:srgbClr val="008000"/>
                </a:solidFill>
                <a:cs typeface="DecoType Naskh" pitchFamily="2" charset="-78"/>
              </a:rPr>
              <a:t>ابراهام</a:t>
            </a:r>
            <a:r>
              <a:rPr lang="ar-SA" sz="1600" dirty="0" smtClean="0">
                <a:solidFill>
                  <a:srgbClr val="008000"/>
                </a:solidFill>
                <a:cs typeface="DecoType Naskh" pitchFamily="2" charset="-78"/>
              </a:rPr>
              <a:t>، جون </a:t>
            </a:r>
            <a:r>
              <a:rPr lang="ar-SA" sz="1600" dirty="0" err="1" smtClean="0">
                <a:solidFill>
                  <a:srgbClr val="008000"/>
                </a:solidFill>
                <a:cs typeface="DecoType Naskh" pitchFamily="2" charset="-78"/>
              </a:rPr>
              <a:t>كليفلاند</a:t>
            </a:r>
            <a:r>
              <a:rPr lang="ar-SA" sz="1600" dirty="0" smtClean="0">
                <a:solidFill>
                  <a:srgbClr val="008000"/>
                </a:solidFill>
                <a:cs typeface="DecoType Naskh" pitchFamily="2" charset="-78"/>
              </a:rPr>
              <a:t>، والشعراء المتدينين في الغالب  جورج </a:t>
            </a:r>
            <a:r>
              <a:rPr lang="ar-SA" sz="1600" dirty="0" err="1" smtClean="0">
                <a:solidFill>
                  <a:srgbClr val="008000"/>
                </a:solidFill>
                <a:cs typeface="DecoType Naskh" pitchFamily="2" charset="-78"/>
              </a:rPr>
              <a:t>هربرت</a:t>
            </a:r>
            <a:r>
              <a:rPr lang="ar-SA" sz="1600" dirty="0" smtClean="0">
                <a:solidFill>
                  <a:srgbClr val="008000"/>
                </a:solidFill>
                <a:cs typeface="DecoType Naskh" pitchFamily="2" charset="-78"/>
              </a:rPr>
              <a:t> </a:t>
            </a:r>
            <a:r>
              <a:rPr lang="ar-SA" sz="1600" dirty="0" err="1" smtClean="0">
                <a:solidFill>
                  <a:srgbClr val="008000"/>
                </a:solidFill>
                <a:cs typeface="DecoType Naskh" pitchFamily="2" charset="-78"/>
              </a:rPr>
              <a:t>فون</a:t>
            </a:r>
            <a:r>
              <a:rPr lang="ar-SA" sz="1600" dirty="0" smtClean="0">
                <a:solidFill>
                  <a:srgbClr val="008000"/>
                </a:solidFill>
                <a:cs typeface="DecoType Naskh" pitchFamily="2" charset="-78"/>
              </a:rPr>
              <a:t> هنري، </a:t>
            </a:r>
            <a:r>
              <a:rPr lang="ar-SA" sz="1600" dirty="0" err="1" smtClean="0">
                <a:solidFill>
                  <a:srgbClr val="008000"/>
                </a:solidFill>
                <a:cs typeface="DecoType Naskh" pitchFamily="2" charset="-78"/>
              </a:rPr>
              <a:t>وكراشوا</a:t>
            </a:r>
            <a:r>
              <a:rPr lang="ar-SA" sz="1600" dirty="0" smtClean="0">
                <a:solidFill>
                  <a:srgbClr val="008000"/>
                </a:solidFill>
                <a:cs typeface="DecoType Naskh" pitchFamily="2" charset="-78"/>
              </a:rPr>
              <a:t> ريتشارد.</a:t>
            </a:r>
          </a:p>
        </p:txBody>
      </p:sp>
      <p:sp>
        <p:nvSpPr>
          <p:cNvPr id="12" name="TextBox 11"/>
          <p:cNvSpPr txBox="1"/>
          <p:nvPr/>
        </p:nvSpPr>
        <p:spPr>
          <a:xfrm>
            <a:off x="188640" y="5116062"/>
            <a:ext cx="3240360" cy="3776418"/>
          </a:xfrm>
          <a:prstGeom prst="rect">
            <a:avLst/>
          </a:prstGeom>
          <a:noFill/>
        </p:spPr>
        <p:txBody>
          <a:bodyPr wrap="square" rtlCol="1">
            <a:spAutoFit/>
          </a:bodyPr>
          <a:lstStyle/>
          <a:p>
            <a:pPr algn="just" rtl="0">
              <a:lnSpc>
                <a:spcPct val="90000"/>
              </a:lnSpc>
              <a:defRPr/>
            </a:pPr>
            <a:r>
              <a:rPr lang="en-US" sz="1400" dirty="0" smtClean="0"/>
              <a:t> metaphysical poets, the name given to a diverse     group of 17th century English poets whose work is notable for its ingenious (clever) use of intellectual and theological concepts in surprising CONCEITS, strange PARADOXES, and far-fetched IMAGERY.</a:t>
            </a:r>
          </a:p>
          <a:p>
            <a:pPr algn="just" rtl="0">
              <a:lnSpc>
                <a:spcPct val="90000"/>
              </a:lnSpc>
              <a:defRPr/>
            </a:pPr>
            <a:endParaRPr lang="en-US" sz="1400" dirty="0" smtClean="0"/>
          </a:p>
          <a:p>
            <a:pPr algn="just" rtl="0">
              <a:lnSpc>
                <a:spcPct val="90000"/>
              </a:lnSpc>
              <a:defRPr/>
            </a:pPr>
            <a:r>
              <a:rPr lang="en-US" sz="1400" dirty="0" smtClean="0"/>
              <a:t>   The leading metaphysical poet was John Donne, whose colloquial, argumentative abruptness of rhythm and tone distinguishes his style from the  </a:t>
            </a:r>
            <a:r>
              <a:rPr lang="en-US" sz="1400" b="1" dirty="0" smtClean="0"/>
              <a:t>CONVENTIONS</a:t>
            </a:r>
            <a:r>
              <a:rPr lang="en-US" sz="1400" dirty="0" smtClean="0"/>
              <a:t> of Elizabethan love-lyrics. Other poets to whom the label is applied include Andrew Marvell, Abraham Cowley, John Cleveland, and the predominantly religious poets George Herbert, Henry Vaughan, and Richard Crashaw. </a:t>
            </a:r>
          </a:p>
        </p:txBody>
      </p:sp>
      <p:sp>
        <p:nvSpPr>
          <p:cNvPr id="8" name="Slide Number Placeholder 7"/>
          <p:cNvSpPr>
            <a:spLocks noGrp="1"/>
          </p:cNvSpPr>
          <p:nvPr>
            <p:ph type="sldNum" sz="quarter" idx="12"/>
          </p:nvPr>
        </p:nvSpPr>
        <p:spPr/>
        <p:txBody>
          <a:bodyPr/>
          <a:lstStyle/>
          <a:p>
            <a:fld id="{88BAE415-76A0-4309-A00B-503D7D7A0243}" type="slidenum">
              <a:rPr lang="ar-SA" smtClean="0"/>
              <a:pPr/>
              <a:t>2</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20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fade">
                                      <p:cBhvr>
                                        <p:cTn id="32" dur="2000"/>
                                        <p:tgtEl>
                                          <p:spTgt spid="1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fade">
                                      <p:cBhvr>
                                        <p:cTn id="37" dur="2000"/>
                                        <p:tgtEl>
                                          <p:spTgt spid="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xEl>
                                              <p:pRg st="1" end="1"/>
                                            </p:txEl>
                                          </p:spTgt>
                                        </p:tgtEl>
                                        <p:attrNameLst>
                                          <p:attrName>style.visibility</p:attrName>
                                        </p:attrNameLst>
                                      </p:cBhvr>
                                      <p:to>
                                        <p:strVal val="visible"/>
                                      </p:to>
                                    </p:set>
                                    <p:animEffect transition="in" filter="fade">
                                      <p:cBhvr>
                                        <p:cTn id="42"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1" grpId="0" build="p"/>
      <p:bldP spid="12"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251520"/>
            <a:ext cx="3021221" cy="2092881"/>
          </a:xfrm>
          <a:prstGeom prst="rect">
            <a:avLst/>
          </a:prstGeom>
          <a:noFill/>
        </p:spPr>
        <p:txBody>
          <a:bodyPr wrap="square" rtlCol="1">
            <a:spAutoFit/>
          </a:bodyPr>
          <a:lstStyle/>
          <a:p>
            <a:pPr algn="just" rtl="0"/>
            <a:r>
              <a:rPr lang="en-US" sz="1300" dirty="0" smtClean="0">
                <a:cs typeface="Arial" pitchFamily="34" charset="0"/>
              </a:rPr>
              <a:t> In the 20th century, T. S. Eliot and others revived their reputation, stressing their quality of WIT, in the sense of intellectual strenuousness and flexibility rather than smart </a:t>
            </a:r>
            <a:r>
              <a:rPr lang="en-US" sz="1300" dirty="0" err="1" smtClean="0">
                <a:cs typeface="Arial" pitchFamily="34" charset="0"/>
              </a:rPr>
              <a:t>humour</a:t>
            </a:r>
            <a:r>
              <a:rPr lang="en-US" sz="1300" dirty="0" smtClean="0">
                <a:cs typeface="Arial" pitchFamily="34" charset="0"/>
              </a:rPr>
              <a:t>. The term metaphysical poetry usually refers to the works of these poets, but it can sometimes denote any poetry that discusses metaphysics, that is, the philosophy of knowledge and existence.</a:t>
            </a:r>
            <a:endParaRPr lang="en-US" sz="1300" dirty="0" smtClean="0">
              <a:latin typeface="Times New Roman" pitchFamily="18" charset="0"/>
              <a:cs typeface="Times New Roman" pitchFamily="18" charset="0"/>
            </a:endParaRPr>
          </a:p>
        </p:txBody>
      </p:sp>
      <p:sp>
        <p:nvSpPr>
          <p:cNvPr id="10" name="TextBox 9"/>
          <p:cNvSpPr txBox="1"/>
          <p:nvPr/>
        </p:nvSpPr>
        <p:spPr>
          <a:xfrm>
            <a:off x="3429000" y="309012"/>
            <a:ext cx="3150350" cy="1569660"/>
          </a:xfrm>
          <a:prstGeom prst="rect">
            <a:avLst/>
          </a:prstGeom>
          <a:noFill/>
        </p:spPr>
        <p:txBody>
          <a:bodyPr wrap="square" rtlCol="1">
            <a:spAutoFit/>
          </a:bodyPr>
          <a:lstStyle/>
          <a:p>
            <a:r>
              <a:rPr lang="ar-SA" sz="1600" dirty="0" smtClean="0">
                <a:solidFill>
                  <a:srgbClr val="008000"/>
                </a:solidFill>
                <a:cs typeface="DecoType Naskh" pitchFamily="2" charset="-78"/>
              </a:rPr>
              <a:t>في القرن العشرين، أحيت سمعة </a:t>
            </a:r>
            <a:r>
              <a:rPr lang="ar-SA" sz="1600" dirty="0" err="1" smtClean="0">
                <a:solidFill>
                  <a:srgbClr val="008000"/>
                </a:solidFill>
                <a:cs typeface="DecoType Naskh" pitchFamily="2" charset="-78"/>
              </a:rPr>
              <a:t>إليوت</a:t>
            </a:r>
            <a:r>
              <a:rPr lang="ar-SA" sz="1600" dirty="0" smtClean="0">
                <a:solidFill>
                  <a:srgbClr val="008000"/>
                </a:solidFill>
                <a:cs typeface="DecoType Naskh" pitchFamily="2" charset="-78"/>
              </a:rPr>
              <a:t> وغيرهم، مشددا على جودتها من الطرافة، بمعنى درجة جهد الفكري والمرونة بدلا من الدعابة الذكية. الشعر الميتافيزيقي مصطلح عادة ما يشير إلى أعمال هؤلاء الشعراء، ولكنه يمكن في بعض الأحيان لأي دلالة على الشعر أن تناقش الميتافيزيقيا، وهذه هي فلسفة المعرفة والوجود</a:t>
            </a:r>
            <a:r>
              <a:rPr lang="ar-SA" sz="1600" dirty="0" smtClean="0"/>
              <a:t>.</a:t>
            </a:r>
            <a:endParaRPr lang="ar-SA" sz="1600" dirty="0"/>
          </a:p>
        </p:txBody>
      </p:sp>
      <p:sp>
        <p:nvSpPr>
          <p:cNvPr id="12" name="TextBox 11"/>
          <p:cNvSpPr txBox="1"/>
          <p:nvPr/>
        </p:nvSpPr>
        <p:spPr>
          <a:xfrm>
            <a:off x="44624" y="2350370"/>
            <a:ext cx="6597352" cy="6614118"/>
          </a:xfrm>
          <a:prstGeom prst="rect">
            <a:avLst/>
          </a:prstGeom>
          <a:noFill/>
          <a:ln>
            <a:noFill/>
          </a:ln>
        </p:spPr>
        <p:txBody>
          <a:bodyPr wrap="square" rtlCol="1">
            <a:spAutoFit/>
          </a:bodyPr>
          <a:lstStyle/>
          <a:p>
            <a:pPr algn="ctr" rtl="0">
              <a:lnSpc>
                <a:spcPct val="80000"/>
              </a:lnSpc>
              <a:defRPr/>
            </a:pPr>
            <a:r>
              <a:rPr lang="en-US" sz="1400" b="1" dirty="0" smtClean="0">
                <a:solidFill>
                  <a:srgbClr val="990099"/>
                </a:solidFill>
              </a:rPr>
              <a:t> A Valediction: Forbidding Mourning</a:t>
            </a:r>
          </a:p>
          <a:p>
            <a:pPr algn="l" rtl="0">
              <a:lnSpc>
                <a:spcPct val="80000"/>
              </a:lnSpc>
              <a:defRPr/>
            </a:pPr>
            <a:r>
              <a:rPr lang="en-US" sz="1300" dirty="0" smtClean="0">
                <a:solidFill>
                  <a:srgbClr val="990099"/>
                </a:solidFill>
              </a:rPr>
              <a:t> </a:t>
            </a:r>
          </a:p>
          <a:p>
            <a:pPr algn="l" rtl="0"/>
            <a:r>
              <a:rPr lang="en-US" sz="1300" dirty="0" smtClean="0">
                <a:cs typeface="Arial" pitchFamily="34" charset="0"/>
              </a:rPr>
              <a:t>As virtuous men pass mildly </a:t>
            </a:r>
            <a:r>
              <a:rPr lang="en-US" sz="1300" dirty="0" smtClean="0">
                <a:cs typeface="Arial" pitchFamily="34" charset="0"/>
              </a:rPr>
              <a:t>away</a:t>
            </a:r>
          </a:p>
          <a:p>
            <a:pPr algn="l" rtl="0"/>
            <a:r>
              <a:rPr lang="en-US" sz="1300" dirty="0" smtClean="0">
                <a:cs typeface="Arial" pitchFamily="34" charset="0"/>
              </a:rPr>
              <a:t>And </a:t>
            </a:r>
            <a:r>
              <a:rPr lang="en-US" sz="1300" dirty="0" smtClean="0">
                <a:cs typeface="Arial" pitchFamily="34" charset="0"/>
              </a:rPr>
              <a:t>whisper to their souls to go,</a:t>
            </a:r>
          </a:p>
          <a:p>
            <a:pPr algn="l" rtl="0"/>
            <a:r>
              <a:rPr lang="en-US" sz="1300" dirty="0" smtClean="0">
                <a:cs typeface="Arial" pitchFamily="34" charset="0"/>
              </a:rPr>
              <a:t>Whilst </a:t>
            </a:r>
            <a:r>
              <a:rPr lang="en-US" sz="1300" dirty="0" smtClean="0">
                <a:cs typeface="Arial" pitchFamily="34" charset="0"/>
              </a:rPr>
              <a:t>some of their sad friends do say,</a:t>
            </a:r>
          </a:p>
          <a:p>
            <a:pPr algn="l" rtl="0"/>
            <a:r>
              <a:rPr lang="en-US" sz="1300" dirty="0" smtClean="0">
                <a:cs typeface="Arial" pitchFamily="34" charset="0"/>
              </a:rPr>
              <a:t>The breath goes now, and some say, No,</a:t>
            </a:r>
          </a:p>
          <a:p>
            <a:pPr algn="l" rtl="0"/>
            <a:r>
              <a:rPr lang="en-US" sz="1300" dirty="0" smtClean="0">
                <a:cs typeface="Arial" pitchFamily="34" charset="0"/>
              </a:rPr>
              <a:t>So let us melt and make no noise,                       5</a:t>
            </a:r>
          </a:p>
          <a:p>
            <a:pPr algn="l" rtl="0"/>
            <a:r>
              <a:rPr lang="en-US" sz="1300" dirty="0" smtClean="0">
                <a:cs typeface="Arial" pitchFamily="34" charset="0"/>
              </a:rPr>
              <a:t>No tear-floods nor sigh-tempests move;</a:t>
            </a:r>
          </a:p>
          <a:p>
            <a:pPr algn="l" rtl="0"/>
            <a:r>
              <a:rPr lang="en-US" sz="1300" dirty="0" err="1" smtClean="0">
                <a:cs typeface="Arial" pitchFamily="34" charset="0"/>
              </a:rPr>
              <a:t>Twere</a:t>
            </a:r>
            <a:r>
              <a:rPr lang="en-US" sz="1300" dirty="0" smtClean="0">
                <a:cs typeface="Arial" pitchFamily="34" charset="0"/>
              </a:rPr>
              <a:t> </a:t>
            </a:r>
            <a:r>
              <a:rPr lang="en-US" sz="1300" u="sng" dirty="0" smtClean="0">
                <a:cs typeface="Arial" pitchFamily="34" charset="0"/>
              </a:rPr>
              <a:t>profanation</a:t>
            </a:r>
            <a:r>
              <a:rPr lang="en-US" sz="1300" dirty="0" smtClean="0">
                <a:cs typeface="Arial" pitchFamily="34" charset="0"/>
              </a:rPr>
              <a:t> of our joys            (not sacred)</a:t>
            </a:r>
          </a:p>
          <a:p>
            <a:pPr algn="l" rtl="0"/>
            <a:r>
              <a:rPr lang="en-US" sz="1300" dirty="0" smtClean="0">
                <a:cs typeface="Arial" pitchFamily="34" charset="0"/>
              </a:rPr>
              <a:t>To tell the </a:t>
            </a:r>
            <a:r>
              <a:rPr lang="en-US" sz="1300" u="sng" dirty="0" smtClean="0">
                <a:cs typeface="Arial" pitchFamily="34" charset="0"/>
              </a:rPr>
              <a:t>laity</a:t>
            </a:r>
            <a:r>
              <a:rPr lang="en-US" sz="1300" dirty="0" smtClean="0">
                <a:cs typeface="Arial" pitchFamily="34" charset="0"/>
              </a:rPr>
              <a:t> our love.                        (common)</a:t>
            </a:r>
          </a:p>
          <a:p>
            <a:pPr algn="l" rtl="0"/>
            <a:r>
              <a:rPr lang="en-US" sz="1300" dirty="0" smtClean="0">
                <a:cs typeface="Arial" pitchFamily="34" charset="0"/>
              </a:rPr>
              <a:t>Moving of the earth brings harms and fears,</a:t>
            </a:r>
          </a:p>
          <a:p>
            <a:pPr algn="l" rtl="0"/>
            <a:r>
              <a:rPr lang="en-US" sz="1300" dirty="0" smtClean="0">
                <a:cs typeface="Arial" pitchFamily="34" charset="0"/>
              </a:rPr>
              <a:t>Men </a:t>
            </a:r>
            <a:r>
              <a:rPr lang="en-US" sz="1300" u="sng" dirty="0" smtClean="0">
                <a:cs typeface="Arial" pitchFamily="34" charset="0"/>
              </a:rPr>
              <a:t>reckon</a:t>
            </a:r>
            <a:r>
              <a:rPr lang="en-US" sz="1300" dirty="0" smtClean="0">
                <a:cs typeface="Arial" pitchFamily="34" charset="0"/>
              </a:rPr>
              <a:t> what it did and meant;    (think)   10</a:t>
            </a:r>
          </a:p>
          <a:p>
            <a:pPr algn="l" rtl="0"/>
            <a:r>
              <a:rPr lang="en-US" sz="1300" dirty="0" smtClean="0">
                <a:cs typeface="Arial" pitchFamily="34" charset="0"/>
              </a:rPr>
              <a:t>But </a:t>
            </a:r>
            <a:r>
              <a:rPr lang="en-US" sz="1300" u="sng" dirty="0" smtClean="0">
                <a:cs typeface="Arial" pitchFamily="34" charset="0"/>
              </a:rPr>
              <a:t>trepidation</a:t>
            </a:r>
            <a:r>
              <a:rPr lang="en-US" sz="1300" dirty="0" smtClean="0">
                <a:cs typeface="Arial" pitchFamily="34" charset="0"/>
              </a:rPr>
              <a:t> of the spheres,               (anxiety)</a:t>
            </a:r>
          </a:p>
          <a:p>
            <a:pPr algn="l" rtl="0"/>
            <a:r>
              <a:rPr lang="en-US" sz="1300" dirty="0" smtClean="0">
                <a:cs typeface="Arial" pitchFamily="34" charset="0"/>
              </a:rPr>
              <a:t>Though greater far, is innocent.</a:t>
            </a:r>
          </a:p>
          <a:p>
            <a:pPr algn="l" rtl="0"/>
            <a:r>
              <a:rPr lang="en-US" sz="1300" dirty="0" smtClean="0">
                <a:cs typeface="Arial" pitchFamily="34" charset="0"/>
              </a:rPr>
              <a:t>Dull sublunary lovers’ love</a:t>
            </a:r>
          </a:p>
          <a:p>
            <a:pPr algn="l" rtl="0"/>
            <a:r>
              <a:rPr lang="en-US" sz="1300" dirty="0" smtClean="0">
                <a:cs typeface="Arial" pitchFamily="34" charset="0"/>
              </a:rPr>
              <a:t>(Whose soul is sense) cannot admit</a:t>
            </a:r>
          </a:p>
          <a:p>
            <a:pPr algn="l" rtl="0"/>
            <a:r>
              <a:rPr lang="en-US" sz="1300" dirty="0" smtClean="0">
                <a:cs typeface="Arial" pitchFamily="34" charset="0"/>
              </a:rPr>
              <a:t>Absence, because it doth remove                      15</a:t>
            </a:r>
          </a:p>
          <a:p>
            <a:pPr algn="l" rtl="0"/>
            <a:r>
              <a:rPr lang="en-US" sz="1300" dirty="0" smtClean="0">
                <a:cs typeface="Arial" pitchFamily="34" charset="0"/>
              </a:rPr>
              <a:t>Those things which </a:t>
            </a:r>
            <a:r>
              <a:rPr lang="en-US" sz="1300" dirty="0" err="1" smtClean="0">
                <a:cs typeface="Arial" pitchFamily="34" charset="0"/>
              </a:rPr>
              <a:t>elemented</a:t>
            </a:r>
            <a:r>
              <a:rPr lang="en-US" sz="1300" dirty="0" smtClean="0">
                <a:cs typeface="Arial" pitchFamily="34" charset="0"/>
              </a:rPr>
              <a:t> it;</a:t>
            </a:r>
          </a:p>
          <a:p>
            <a:pPr algn="l" rtl="0"/>
            <a:r>
              <a:rPr lang="en-US" sz="1300" dirty="0" smtClean="0">
                <a:cs typeface="Arial" pitchFamily="34" charset="0"/>
              </a:rPr>
              <a:t>But we, by a love so much refined</a:t>
            </a:r>
          </a:p>
          <a:p>
            <a:pPr algn="l" rtl="0"/>
            <a:r>
              <a:rPr lang="en-US" sz="1300" dirty="0" smtClean="0">
                <a:cs typeface="Arial" pitchFamily="34" charset="0"/>
              </a:rPr>
              <a:t>That ourselves know not what it is,</a:t>
            </a:r>
          </a:p>
          <a:p>
            <a:pPr algn="l" rtl="0"/>
            <a:r>
              <a:rPr lang="en-US" sz="1300" dirty="0" err="1" smtClean="0">
                <a:cs typeface="Arial" pitchFamily="34" charset="0"/>
              </a:rPr>
              <a:t>Interassurèd</a:t>
            </a:r>
            <a:r>
              <a:rPr lang="en-US" sz="1300" dirty="0" smtClean="0">
                <a:cs typeface="Arial" pitchFamily="34" charset="0"/>
              </a:rPr>
              <a:t> of the mind,</a:t>
            </a:r>
          </a:p>
          <a:p>
            <a:pPr algn="l" rtl="0"/>
            <a:r>
              <a:rPr lang="en-US" sz="1300" dirty="0" smtClean="0">
                <a:cs typeface="Arial" pitchFamily="34" charset="0"/>
              </a:rPr>
              <a:t>Care less eyes, lips, and hands to miss.            20</a:t>
            </a:r>
          </a:p>
          <a:p>
            <a:pPr algn="l" rtl="0"/>
            <a:r>
              <a:rPr lang="en-US" sz="1300" dirty="0" smtClean="0">
                <a:cs typeface="Arial" pitchFamily="34" charset="0"/>
              </a:rPr>
              <a:t>Our two souls, therefore, which are one,</a:t>
            </a:r>
          </a:p>
          <a:p>
            <a:pPr algn="l" rtl="0"/>
            <a:r>
              <a:rPr lang="en-US" sz="1300" dirty="0" smtClean="0">
                <a:cs typeface="Arial" pitchFamily="34" charset="0"/>
              </a:rPr>
              <a:t>Though I must go, endure not yet</a:t>
            </a:r>
          </a:p>
          <a:p>
            <a:pPr algn="l" rtl="0"/>
            <a:r>
              <a:rPr lang="en-US" sz="1300" dirty="0" smtClean="0">
                <a:cs typeface="Arial" pitchFamily="34" charset="0"/>
              </a:rPr>
              <a:t>A breach, but an expansion,</a:t>
            </a:r>
          </a:p>
          <a:p>
            <a:pPr algn="l" rtl="0"/>
            <a:r>
              <a:rPr lang="en-US" sz="1300" dirty="0" smtClean="0">
                <a:cs typeface="Arial" pitchFamily="34" charset="0"/>
              </a:rPr>
              <a:t>Like gold to airy thinness beat.</a:t>
            </a:r>
          </a:p>
          <a:p>
            <a:pPr algn="l" rtl="0"/>
            <a:r>
              <a:rPr lang="en-US" sz="1300" dirty="0" smtClean="0">
                <a:cs typeface="Arial" pitchFamily="34" charset="0"/>
              </a:rPr>
              <a:t>If they be two, they are two so                         25</a:t>
            </a:r>
          </a:p>
          <a:p>
            <a:pPr algn="l" rtl="0"/>
            <a:r>
              <a:rPr lang="en-US" sz="1300" dirty="0" smtClean="0">
                <a:cs typeface="Arial" pitchFamily="34" charset="0"/>
              </a:rPr>
              <a:t>As stiff twin compasses are two.</a:t>
            </a:r>
          </a:p>
          <a:p>
            <a:pPr algn="l" rtl="0"/>
            <a:r>
              <a:rPr lang="en-US" sz="1300" dirty="0" smtClean="0">
                <a:cs typeface="Arial" pitchFamily="34" charset="0"/>
              </a:rPr>
              <a:t>Thy soul, the fixed foot, makes no show</a:t>
            </a:r>
          </a:p>
          <a:p>
            <a:pPr algn="l" rtl="0"/>
            <a:r>
              <a:rPr lang="en-US" sz="1300" dirty="0" smtClean="0">
                <a:cs typeface="Arial" pitchFamily="34" charset="0"/>
              </a:rPr>
              <a:t>To move, but doth if the other do;</a:t>
            </a:r>
          </a:p>
          <a:p>
            <a:pPr algn="l" rtl="0"/>
            <a:r>
              <a:rPr lang="en-US" sz="1300" dirty="0" smtClean="0">
                <a:cs typeface="Arial" pitchFamily="34" charset="0"/>
              </a:rPr>
              <a:t>And though it in the center sit,</a:t>
            </a:r>
          </a:p>
          <a:p>
            <a:pPr algn="l" rtl="0"/>
            <a:r>
              <a:rPr lang="en-US" sz="1300" dirty="0" smtClean="0">
                <a:cs typeface="Arial" pitchFamily="34" charset="0"/>
              </a:rPr>
              <a:t>Yet when the other far doth roam, 	        30</a:t>
            </a:r>
          </a:p>
        </p:txBody>
      </p:sp>
      <p:cxnSp>
        <p:nvCxnSpPr>
          <p:cNvPr id="15" name="Straight Connector 14"/>
          <p:cNvCxnSpPr/>
          <p:nvPr/>
        </p:nvCxnSpPr>
        <p:spPr>
          <a:xfrm rot="5400000">
            <a:off x="584684" y="5760132"/>
            <a:ext cx="5832648" cy="0"/>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00400" y="3135322"/>
            <a:ext cx="3068960" cy="1292662"/>
          </a:xfrm>
          <a:prstGeom prst="rect">
            <a:avLst/>
          </a:prstGeom>
          <a:noFill/>
        </p:spPr>
        <p:txBody>
          <a:bodyPr wrap="square" rtlCol="1">
            <a:spAutoFit/>
          </a:bodyPr>
          <a:lstStyle/>
          <a:p>
            <a:pPr algn="l" rtl="0"/>
            <a:r>
              <a:rPr lang="en-US" sz="1300" dirty="0" smtClean="0">
                <a:cs typeface="Arial" pitchFamily="34" charset="0"/>
              </a:rPr>
              <a:t>It leans and harkens after </a:t>
            </a:r>
            <a:r>
              <a:rPr lang="en-US" sz="1300" dirty="0" smtClean="0">
                <a:cs typeface="Arial" pitchFamily="34" charset="0"/>
              </a:rPr>
              <a:t>it,</a:t>
            </a:r>
          </a:p>
          <a:p>
            <a:pPr algn="l" rtl="0"/>
            <a:r>
              <a:rPr lang="en-US" sz="1300" dirty="0" smtClean="0">
                <a:cs typeface="Arial" pitchFamily="34" charset="0"/>
              </a:rPr>
              <a:t>And </a:t>
            </a:r>
            <a:r>
              <a:rPr lang="en-US" sz="1300" dirty="0" smtClean="0">
                <a:cs typeface="Arial" pitchFamily="34" charset="0"/>
              </a:rPr>
              <a:t>grows erect as that comes home.</a:t>
            </a:r>
          </a:p>
          <a:p>
            <a:pPr algn="l" rtl="0"/>
            <a:r>
              <a:rPr lang="en-US" sz="1300" dirty="0" smtClean="0">
                <a:cs typeface="Arial" pitchFamily="34" charset="0"/>
              </a:rPr>
              <a:t>Such wilt thou be to me, who must</a:t>
            </a:r>
          </a:p>
          <a:p>
            <a:pPr algn="l" rtl="0"/>
            <a:r>
              <a:rPr lang="en-US" sz="1300" dirty="0" smtClean="0">
                <a:cs typeface="Arial" pitchFamily="34" charset="0"/>
              </a:rPr>
              <a:t>Like the other foot obliquely run;</a:t>
            </a:r>
          </a:p>
          <a:p>
            <a:pPr algn="l" rtl="0"/>
            <a:r>
              <a:rPr lang="en-US" sz="1300" dirty="0" smtClean="0">
                <a:cs typeface="Arial" pitchFamily="34" charset="0"/>
              </a:rPr>
              <a:t>Thy firmness draws my circle just,            35</a:t>
            </a:r>
          </a:p>
          <a:p>
            <a:pPr algn="l" rtl="0"/>
            <a:r>
              <a:rPr lang="en-US" sz="1300" dirty="0" smtClean="0">
                <a:cs typeface="Arial" pitchFamily="34" charset="0"/>
              </a:rPr>
              <a:t>And makes me end where I  begun</a:t>
            </a:r>
          </a:p>
        </p:txBody>
      </p:sp>
      <p:sp>
        <p:nvSpPr>
          <p:cNvPr id="18" name="TextBox 17"/>
          <p:cNvSpPr txBox="1"/>
          <p:nvPr/>
        </p:nvSpPr>
        <p:spPr>
          <a:xfrm>
            <a:off x="4149080" y="5580112"/>
            <a:ext cx="2232248" cy="646331"/>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للقصيدة في المحاضرة والاستماع لها  </a:t>
            </a:r>
            <a:r>
              <a:rPr lang="ar-SA" dirty="0" smtClean="0">
                <a:solidFill>
                  <a:srgbClr val="0033CC"/>
                </a:solidFill>
                <a:cs typeface="AL-Hor" pitchFamily="2" charset="-78"/>
                <a:sym typeface="Wingdings" pitchFamily="2" charset="2"/>
              </a:rPr>
              <a:t> </a:t>
            </a:r>
            <a:endParaRPr lang="ar-SA" dirty="0">
              <a:solidFill>
                <a:srgbClr val="0033CC"/>
              </a:solidFill>
              <a:cs typeface="AL-Hor" pitchFamily="2" charset="-78"/>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3</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2000"/>
                                        <p:tgtEl>
                                          <p:spTgt spid="1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fade">
                                      <p:cBhvr>
                                        <p:cTn id="20" dur="2000"/>
                                        <p:tgtEl>
                                          <p:spTgt spid="12">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Effect transition="in" filter="fade">
                                      <p:cBhvr>
                                        <p:cTn id="23" dur="2000"/>
                                        <p:tgtEl>
                                          <p:spTgt spid="12">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xEl>
                                              <p:pRg st="3" end="3"/>
                                            </p:txEl>
                                          </p:spTgt>
                                        </p:tgtEl>
                                        <p:attrNameLst>
                                          <p:attrName>style.visibility</p:attrName>
                                        </p:attrNameLst>
                                      </p:cBhvr>
                                      <p:to>
                                        <p:strVal val="visible"/>
                                      </p:to>
                                    </p:set>
                                    <p:animEffect transition="in" filter="fade">
                                      <p:cBhvr>
                                        <p:cTn id="26" dur="2000"/>
                                        <p:tgtEl>
                                          <p:spTgt spid="12">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Effect transition="in" filter="fade">
                                      <p:cBhvr>
                                        <p:cTn id="29" dur="2000"/>
                                        <p:tgtEl>
                                          <p:spTgt spid="12">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2000"/>
                                        <p:tgtEl>
                                          <p:spTgt spid="12">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animEffect transition="in" filter="fade">
                                      <p:cBhvr>
                                        <p:cTn id="35" dur="2000"/>
                                        <p:tgtEl>
                                          <p:spTgt spid="12">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xEl>
                                              <p:pRg st="7" end="7"/>
                                            </p:txEl>
                                          </p:spTgt>
                                        </p:tgtEl>
                                        <p:attrNameLst>
                                          <p:attrName>style.visibility</p:attrName>
                                        </p:attrNameLst>
                                      </p:cBhvr>
                                      <p:to>
                                        <p:strVal val="visible"/>
                                      </p:to>
                                    </p:set>
                                    <p:animEffect transition="in" filter="fade">
                                      <p:cBhvr>
                                        <p:cTn id="38" dur="2000"/>
                                        <p:tgtEl>
                                          <p:spTgt spid="12">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xEl>
                                              <p:pRg st="8" end="8"/>
                                            </p:txEl>
                                          </p:spTgt>
                                        </p:tgtEl>
                                        <p:attrNameLst>
                                          <p:attrName>style.visibility</p:attrName>
                                        </p:attrNameLst>
                                      </p:cBhvr>
                                      <p:to>
                                        <p:strVal val="visible"/>
                                      </p:to>
                                    </p:set>
                                    <p:animEffect transition="in" filter="fade">
                                      <p:cBhvr>
                                        <p:cTn id="41" dur="2000"/>
                                        <p:tgtEl>
                                          <p:spTgt spid="12">
                                            <p:txEl>
                                              <p:pRg st="8" end="8"/>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animEffect transition="in" filter="fade">
                                      <p:cBhvr>
                                        <p:cTn id="44" dur="2000"/>
                                        <p:tgtEl>
                                          <p:spTgt spid="12">
                                            <p:txEl>
                                              <p:pRg st="9" end="9"/>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xEl>
                                              <p:pRg st="10" end="10"/>
                                            </p:txEl>
                                          </p:spTgt>
                                        </p:tgtEl>
                                        <p:attrNameLst>
                                          <p:attrName>style.visibility</p:attrName>
                                        </p:attrNameLst>
                                      </p:cBhvr>
                                      <p:to>
                                        <p:strVal val="visible"/>
                                      </p:to>
                                    </p:set>
                                    <p:animEffect transition="in" filter="fade">
                                      <p:cBhvr>
                                        <p:cTn id="47" dur="2000"/>
                                        <p:tgtEl>
                                          <p:spTgt spid="12">
                                            <p:txEl>
                                              <p:pRg st="10" end="1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xEl>
                                              <p:pRg st="11" end="11"/>
                                            </p:txEl>
                                          </p:spTgt>
                                        </p:tgtEl>
                                        <p:attrNameLst>
                                          <p:attrName>style.visibility</p:attrName>
                                        </p:attrNameLst>
                                      </p:cBhvr>
                                      <p:to>
                                        <p:strVal val="visible"/>
                                      </p:to>
                                    </p:set>
                                    <p:animEffect transition="in" filter="fade">
                                      <p:cBhvr>
                                        <p:cTn id="50" dur="2000"/>
                                        <p:tgtEl>
                                          <p:spTgt spid="12">
                                            <p:txEl>
                                              <p:pRg st="11" end="11"/>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xEl>
                                              <p:pRg st="12" end="12"/>
                                            </p:txEl>
                                          </p:spTgt>
                                        </p:tgtEl>
                                        <p:attrNameLst>
                                          <p:attrName>style.visibility</p:attrName>
                                        </p:attrNameLst>
                                      </p:cBhvr>
                                      <p:to>
                                        <p:strVal val="visible"/>
                                      </p:to>
                                    </p:set>
                                    <p:animEffect transition="in" filter="fade">
                                      <p:cBhvr>
                                        <p:cTn id="53" dur="2000"/>
                                        <p:tgtEl>
                                          <p:spTgt spid="12">
                                            <p:txEl>
                                              <p:pRg st="12" end="12"/>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
                                            <p:txEl>
                                              <p:pRg st="13" end="13"/>
                                            </p:txEl>
                                          </p:spTgt>
                                        </p:tgtEl>
                                        <p:attrNameLst>
                                          <p:attrName>style.visibility</p:attrName>
                                        </p:attrNameLst>
                                      </p:cBhvr>
                                      <p:to>
                                        <p:strVal val="visible"/>
                                      </p:to>
                                    </p:set>
                                    <p:animEffect transition="in" filter="fade">
                                      <p:cBhvr>
                                        <p:cTn id="56" dur="2000"/>
                                        <p:tgtEl>
                                          <p:spTgt spid="12">
                                            <p:txEl>
                                              <p:pRg st="13" end="13"/>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
                                            <p:txEl>
                                              <p:pRg st="14" end="14"/>
                                            </p:txEl>
                                          </p:spTgt>
                                        </p:tgtEl>
                                        <p:attrNameLst>
                                          <p:attrName>style.visibility</p:attrName>
                                        </p:attrNameLst>
                                      </p:cBhvr>
                                      <p:to>
                                        <p:strVal val="visible"/>
                                      </p:to>
                                    </p:set>
                                    <p:animEffect transition="in" filter="fade">
                                      <p:cBhvr>
                                        <p:cTn id="59" dur="2000"/>
                                        <p:tgtEl>
                                          <p:spTgt spid="12">
                                            <p:txEl>
                                              <p:pRg st="14" end="14"/>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
                                            <p:txEl>
                                              <p:pRg st="15" end="15"/>
                                            </p:txEl>
                                          </p:spTgt>
                                        </p:tgtEl>
                                        <p:attrNameLst>
                                          <p:attrName>style.visibility</p:attrName>
                                        </p:attrNameLst>
                                      </p:cBhvr>
                                      <p:to>
                                        <p:strVal val="visible"/>
                                      </p:to>
                                    </p:set>
                                    <p:animEffect transition="in" filter="fade">
                                      <p:cBhvr>
                                        <p:cTn id="62" dur="2000"/>
                                        <p:tgtEl>
                                          <p:spTgt spid="12">
                                            <p:txEl>
                                              <p:pRg st="15" end="15"/>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2">
                                            <p:txEl>
                                              <p:pRg st="16" end="16"/>
                                            </p:txEl>
                                          </p:spTgt>
                                        </p:tgtEl>
                                        <p:attrNameLst>
                                          <p:attrName>style.visibility</p:attrName>
                                        </p:attrNameLst>
                                      </p:cBhvr>
                                      <p:to>
                                        <p:strVal val="visible"/>
                                      </p:to>
                                    </p:set>
                                    <p:animEffect transition="in" filter="fade">
                                      <p:cBhvr>
                                        <p:cTn id="65" dur="2000"/>
                                        <p:tgtEl>
                                          <p:spTgt spid="12">
                                            <p:txEl>
                                              <p:pRg st="16" end="16"/>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2">
                                            <p:txEl>
                                              <p:pRg st="17" end="17"/>
                                            </p:txEl>
                                          </p:spTgt>
                                        </p:tgtEl>
                                        <p:attrNameLst>
                                          <p:attrName>style.visibility</p:attrName>
                                        </p:attrNameLst>
                                      </p:cBhvr>
                                      <p:to>
                                        <p:strVal val="visible"/>
                                      </p:to>
                                    </p:set>
                                    <p:animEffect transition="in" filter="fade">
                                      <p:cBhvr>
                                        <p:cTn id="68" dur="2000"/>
                                        <p:tgtEl>
                                          <p:spTgt spid="12">
                                            <p:txEl>
                                              <p:pRg st="17" end="17"/>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2">
                                            <p:txEl>
                                              <p:pRg st="18" end="18"/>
                                            </p:txEl>
                                          </p:spTgt>
                                        </p:tgtEl>
                                        <p:attrNameLst>
                                          <p:attrName>style.visibility</p:attrName>
                                        </p:attrNameLst>
                                      </p:cBhvr>
                                      <p:to>
                                        <p:strVal val="visible"/>
                                      </p:to>
                                    </p:set>
                                    <p:animEffect transition="in" filter="fade">
                                      <p:cBhvr>
                                        <p:cTn id="71" dur="2000"/>
                                        <p:tgtEl>
                                          <p:spTgt spid="12">
                                            <p:txEl>
                                              <p:pRg st="18" end="18"/>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
                                            <p:txEl>
                                              <p:pRg st="19" end="19"/>
                                            </p:txEl>
                                          </p:spTgt>
                                        </p:tgtEl>
                                        <p:attrNameLst>
                                          <p:attrName>style.visibility</p:attrName>
                                        </p:attrNameLst>
                                      </p:cBhvr>
                                      <p:to>
                                        <p:strVal val="visible"/>
                                      </p:to>
                                    </p:set>
                                    <p:animEffect transition="in" filter="fade">
                                      <p:cBhvr>
                                        <p:cTn id="74" dur="2000"/>
                                        <p:tgtEl>
                                          <p:spTgt spid="12">
                                            <p:txEl>
                                              <p:pRg st="19" end="19"/>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
                                            <p:txEl>
                                              <p:pRg st="20" end="20"/>
                                            </p:txEl>
                                          </p:spTgt>
                                        </p:tgtEl>
                                        <p:attrNameLst>
                                          <p:attrName>style.visibility</p:attrName>
                                        </p:attrNameLst>
                                      </p:cBhvr>
                                      <p:to>
                                        <p:strVal val="visible"/>
                                      </p:to>
                                    </p:set>
                                    <p:animEffect transition="in" filter="fade">
                                      <p:cBhvr>
                                        <p:cTn id="77" dur="2000"/>
                                        <p:tgtEl>
                                          <p:spTgt spid="12">
                                            <p:txEl>
                                              <p:pRg st="20" end="2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xEl>
                                              <p:pRg st="21" end="21"/>
                                            </p:txEl>
                                          </p:spTgt>
                                        </p:tgtEl>
                                        <p:attrNameLst>
                                          <p:attrName>style.visibility</p:attrName>
                                        </p:attrNameLst>
                                      </p:cBhvr>
                                      <p:to>
                                        <p:strVal val="visible"/>
                                      </p:to>
                                    </p:set>
                                    <p:animEffect transition="in" filter="fade">
                                      <p:cBhvr>
                                        <p:cTn id="80" dur="2000"/>
                                        <p:tgtEl>
                                          <p:spTgt spid="12">
                                            <p:txEl>
                                              <p:pRg st="21" end="21"/>
                                            </p:tx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
                                            <p:txEl>
                                              <p:pRg st="22" end="22"/>
                                            </p:txEl>
                                          </p:spTgt>
                                        </p:tgtEl>
                                        <p:attrNameLst>
                                          <p:attrName>style.visibility</p:attrName>
                                        </p:attrNameLst>
                                      </p:cBhvr>
                                      <p:to>
                                        <p:strVal val="visible"/>
                                      </p:to>
                                    </p:set>
                                    <p:animEffect transition="in" filter="fade">
                                      <p:cBhvr>
                                        <p:cTn id="83" dur="2000"/>
                                        <p:tgtEl>
                                          <p:spTgt spid="12">
                                            <p:txEl>
                                              <p:pRg st="22" end="22"/>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2">
                                            <p:txEl>
                                              <p:pRg st="23" end="23"/>
                                            </p:txEl>
                                          </p:spTgt>
                                        </p:tgtEl>
                                        <p:attrNameLst>
                                          <p:attrName>style.visibility</p:attrName>
                                        </p:attrNameLst>
                                      </p:cBhvr>
                                      <p:to>
                                        <p:strVal val="visible"/>
                                      </p:to>
                                    </p:set>
                                    <p:animEffect transition="in" filter="fade">
                                      <p:cBhvr>
                                        <p:cTn id="86" dur="2000"/>
                                        <p:tgtEl>
                                          <p:spTgt spid="12">
                                            <p:txEl>
                                              <p:pRg st="23" end="23"/>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2">
                                            <p:txEl>
                                              <p:pRg st="24" end="24"/>
                                            </p:txEl>
                                          </p:spTgt>
                                        </p:tgtEl>
                                        <p:attrNameLst>
                                          <p:attrName>style.visibility</p:attrName>
                                        </p:attrNameLst>
                                      </p:cBhvr>
                                      <p:to>
                                        <p:strVal val="visible"/>
                                      </p:to>
                                    </p:set>
                                    <p:animEffect transition="in" filter="fade">
                                      <p:cBhvr>
                                        <p:cTn id="89" dur="2000"/>
                                        <p:tgtEl>
                                          <p:spTgt spid="12">
                                            <p:txEl>
                                              <p:pRg st="24" end="24"/>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2">
                                            <p:txEl>
                                              <p:pRg st="25" end="25"/>
                                            </p:txEl>
                                          </p:spTgt>
                                        </p:tgtEl>
                                        <p:attrNameLst>
                                          <p:attrName>style.visibility</p:attrName>
                                        </p:attrNameLst>
                                      </p:cBhvr>
                                      <p:to>
                                        <p:strVal val="visible"/>
                                      </p:to>
                                    </p:set>
                                    <p:animEffect transition="in" filter="fade">
                                      <p:cBhvr>
                                        <p:cTn id="92" dur="2000"/>
                                        <p:tgtEl>
                                          <p:spTgt spid="12">
                                            <p:txEl>
                                              <p:pRg st="25" end="25"/>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2">
                                            <p:txEl>
                                              <p:pRg st="26" end="26"/>
                                            </p:txEl>
                                          </p:spTgt>
                                        </p:tgtEl>
                                        <p:attrNameLst>
                                          <p:attrName>style.visibility</p:attrName>
                                        </p:attrNameLst>
                                      </p:cBhvr>
                                      <p:to>
                                        <p:strVal val="visible"/>
                                      </p:to>
                                    </p:set>
                                    <p:animEffect transition="in" filter="fade">
                                      <p:cBhvr>
                                        <p:cTn id="95" dur="2000"/>
                                        <p:tgtEl>
                                          <p:spTgt spid="12">
                                            <p:txEl>
                                              <p:pRg st="26" end="26"/>
                                            </p:tx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2">
                                            <p:txEl>
                                              <p:pRg st="27" end="27"/>
                                            </p:txEl>
                                          </p:spTgt>
                                        </p:tgtEl>
                                        <p:attrNameLst>
                                          <p:attrName>style.visibility</p:attrName>
                                        </p:attrNameLst>
                                      </p:cBhvr>
                                      <p:to>
                                        <p:strVal val="visible"/>
                                      </p:to>
                                    </p:set>
                                    <p:animEffect transition="in" filter="fade">
                                      <p:cBhvr>
                                        <p:cTn id="98" dur="2000"/>
                                        <p:tgtEl>
                                          <p:spTgt spid="12">
                                            <p:txEl>
                                              <p:pRg st="27" end="27"/>
                                            </p:tx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2">
                                            <p:txEl>
                                              <p:pRg st="28" end="28"/>
                                            </p:txEl>
                                          </p:spTgt>
                                        </p:tgtEl>
                                        <p:attrNameLst>
                                          <p:attrName>style.visibility</p:attrName>
                                        </p:attrNameLst>
                                      </p:cBhvr>
                                      <p:to>
                                        <p:strVal val="visible"/>
                                      </p:to>
                                    </p:set>
                                    <p:animEffect transition="in" filter="fade">
                                      <p:cBhvr>
                                        <p:cTn id="101" dur="2000"/>
                                        <p:tgtEl>
                                          <p:spTgt spid="12">
                                            <p:txEl>
                                              <p:pRg st="28" end="28"/>
                                            </p:txEl>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2">
                                            <p:txEl>
                                              <p:pRg st="29" end="29"/>
                                            </p:txEl>
                                          </p:spTgt>
                                        </p:tgtEl>
                                        <p:attrNameLst>
                                          <p:attrName>style.visibility</p:attrName>
                                        </p:attrNameLst>
                                      </p:cBhvr>
                                      <p:to>
                                        <p:strVal val="visible"/>
                                      </p:to>
                                    </p:set>
                                    <p:animEffect transition="in" filter="fade">
                                      <p:cBhvr>
                                        <p:cTn id="104" dur="2000"/>
                                        <p:tgtEl>
                                          <p:spTgt spid="12">
                                            <p:txEl>
                                              <p:pRg st="29" end="29"/>
                                            </p:txEl>
                                          </p:spTgt>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2">
                                            <p:txEl>
                                              <p:pRg st="30" end="30"/>
                                            </p:txEl>
                                          </p:spTgt>
                                        </p:tgtEl>
                                        <p:attrNameLst>
                                          <p:attrName>style.visibility</p:attrName>
                                        </p:attrNameLst>
                                      </p:cBhvr>
                                      <p:to>
                                        <p:strVal val="visible"/>
                                      </p:to>
                                    </p:set>
                                    <p:animEffect transition="in" filter="fade">
                                      <p:cBhvr>
                                        <p:cTn id="107" dur="2000"/>
                                        <p:tgtEl>
                                          <p:spTgt spid="12">
                                            <p:txEl>
                                              <p:pRg st="30" end="30"/>
                                            </p:txEl>
                                          </p:spTgt>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2">
                                            <p:txEl>
                                              <p:pRg st="31" end="31"/>
                                            </p:txEl>
                                          </p:spTgt>
                                        </p:tgtEl>
                                        <p:attrNameLst>
                                          <p:attrName>style.visibility</p:attrName>
                                        </p:attrNameLst>
                                      </p:cBhvr>
                                      <p:to>
                                        <p:strVal val="visible"/>
                                      </p:to>
                                    </p:set>
                                    <p:animEffect transition="in" filter="fade">
                                      <p:cBhvr>
                                        <p:cTn id="110" dur="2000"/>
                                        <p:tgtEl>
                                          <p:spTgt spid="12">
                                            <p:txEl>
                                              <p:pRg st="31" end="31"/>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15"/>
                                        </p:tgtEl>
                                        <p:attrNameLst>
                                          <p:attrName>style.visibility</p:attrName>
                                        </p:attrNameLst>
                                      </p:cBhvr>
                                      <p:to>
                                        <p:strVal val="visible"/>
                                      </p:to>
                                    </p:set>
                                    <p:animEffect transition="in" filter="fade">
                                      <p:cBhvr>
                                        <p:cTn id="115" dur="2000"/>
                                        <p:tgtEl>
                                          <p:spTgt spid="15"/>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16">
                                            <p:txEl>
                                              <p:pRg st="0" end="0"/>
                                            </p:txEl>
                                          </p:spTgt>
                                        </p:tgtEl>
                                        <p:attrNameLst>
                                          <p:attrName>style.visibility</p:attrName>
                                        </p:attrNameLst>
                                      </p:cBhvr>
                                      <p:to>
                                        <p:strVal val="visible"/>
                                      </p:to>
                                    </p:set>
                                    <p:animEffect transition="in" filter="fade">
                                      <p:cBhvr>
                                        <p:cTn id="120" dur="2000"/>
                                        <p:tgtEl>
                                          <p:spTgt spid="16">
                                            <p:txEl>
                                              <p:pRg st="0" end="0"/>
                                            </p:txEl>
                                          </p:spTgt>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6">
                                            <p:txEl>
                                              <p:pRg st="1" end="1"/>
                                            </p:txEl>
                                          </p:spTgt>
                                        </p:tgtEl>
                                        <p:attrNameLst>
                                          <p:attrName>style.visibility</p:attrName>
                                        </p:attrNameLst>
                                      </p:cBhvr>
                                      <p:to>
                                        <p:strVal val="visible"/>
                                      </p:to>
                                    </p:set>
                                    <p:animEffect transition="in" filter="fade">
                                      <p:cBhvr>
                                        <p:cTn id="123" dur="2000"/>
                                        <p:tgtEl>
                                          <p:spTgt spid="16">
                                            <p:txEl>
                                              <p:pRg st="1" end="1"/>
                                            </p:txEl>
                                          </p:spTgt>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6">
                                            <p:txEl>
                                              <p:pRg st="2" end="2"/>
                                            </p:txEl>
                                          </p:spTgt>
                                        </p:tgtEl>
                                        <p:attrNameLst>
                                          <p:attrName>style.visibility</p:attrName>
                                        </p:attrNameLst>
                                      </p:cBhvr>
                                      <p:to>
                                        <p:strVal val="visible"/>
                                      </p:to>
                                    </p:set>
                                    <p:animEffect transition="in" filter="fade">
                                      <p:cBhvr>
                                        <p:cTn id="126" dur="2000"/>
                                        <p:tgtEl>
                                          <p:spTgt spid="16">
                                            <p:txEl>
                                              <p:pRg st="2" end="2"/>
                                            </p:txEl>
                                          </p:spTgt>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6">
                                            <p:txEl>
                                              <p:pRg st="3" end="3"/>
                                            </p:txEl>
                                          </p:spTgt>
                                        </p:tgtEl>
                                        <p:attrNameLst>
                                          <p:attrName>style.visibility</p:attrName>
                                        </p:attrNameLst>
                                      </p:cBhvr>
                                      <p:to>
                                        <p:strVal val="visible"/>
                                      </p:to>
                                    </p:set>
                                    <p:animEffect transition="in" filter="fade">
                                      <p:cBhvr>
                                        <p:cTn id="129" dur="2000"/>
                                        <p:tgtEl>
                                          <p:spTgt spid="16">
                                            <p:txEl>
                                              <p:pRg st="3" end="3"/>
                                            </p:txEl>
                                          </p:spTgt>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6">
                                            <p:txEl>
                                              <p:pRg st="4" end="4"/>
                                            </p:txEl>
                                          </p:spTgt>
                                        </p:tgtEl>
                                        <p:attrNameLst>
                                          <p:attrName>style.visibility</p:attrName>
                                        </p:attrNameLst>
                                      </p:cBhvr>
                                      <p:to>
                                        <p:strVal val="visible"/>
                                      </p:to>
                                    </p:set>
                                    <p:animEffect transition="in" filter="fade">
                                      <p:cBhvr>
                                        <p:cTn id="132" dur="2000"/>
                                        <p:tgtEl>
                                          <p:spTgt spid="16">
                                            <p:txEl>
                                              <p:pRg st="4" end="4"/>
                                            </p:txEl>
                                          </p:spTgt>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6">
                                            <p:txEl>
                                              <p:pRg st="5" end="5"/>
                                            </p:txEl>
                                          </p:spTgt>
                                        </p:tgtEl>
                                        <p:attrNameLst>
                                          <p:attrName>style.visibility</p:attrName>
                                        </p:attrNameLst>
                                      </p:cBhvr>
                                      <p:to>
                                        <p:strVal val="visible"/>
                                      </p:to>
                                    </p:set>
                                    <p:animEffect transition="in" filter="fade">
                                      <p:cBhvr>
                                        <p:cTn id="135" dur="2000"/>
                                        <p:tgtEl>
                                          <p:spTgt spid="16">
                                            <p:txEl>
                                              <p:pRg st="5" end="5"/>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5" presetClass="entr" presetSubtype="10" fill="hold" grpId="0" nodeType="clickEffect">
                                  <p:stCondLst>
                                    <p:cond delay="0"/>
                                  </p:stCondLst>
                                  <p:childTnLst>
                                    <p:set>
                                      <p:cBhvr>
                                        <p:cTn id="139" dur="1" fill="hold">
                                          <p:stCondLst>
                                            <p:cond delay="0"/>
                                          </p:stCondLst>
                                        </p:cTn>
                                        <p:tgtEl>
                                          <p:spTgt spid="18"/>
                                        </p:tgtEl>
                                        <p:attrNameLst>
                                          <p:attrName>style.visibility</p:attrName>
                                        </p:attrNameLst>
                                      </p:cBhvr>
                                      <p:to>
                                        <p:strVal val="visible"/>
                                      </p:to>
                                    </p:set>
                                    <p:animEffect transition="in" filter="checkerboard(across)">
                                      <p:cBhvr>
                                        <p:cTn id="140" dur="500"/>
                                        <p:tgtEl>
                                          <p:spTgt spid="18"/>
                                        </p:tgtEl>
                                      </p:cBhvr>
                                    </p:animEffect>
                                  </p:childTnLst>
                                </p:cTn>
                              </p:par>
                            </p:childTnLst>
                          </p:cTn>
                        </p:par>
                      </p:childTnLst>
                    </p:cTn>
                  </p:par>
                  <p:par>
                    <p:cTn id="141" fill="hold">
                      <p:stCondLst>
                        <p:cond delay="indefinite"/>
                      </p:stCondLst>
                      <p:childTnLst>
                        <p:par>
                          <p:cTn id="142" fill="hold">
                            <p:stCondLst>
                              <p:cond delay="0"/>
                            </p:stCondLst>
                            <p:childTnLst>
                              <p:par>
                                <p:cTn id="143" presetID="1" presetClass="emph" presetSubtype="2" fill="hold" nodeType="clickEffect">
                                  <p:stCondLst>
                                    <p:cond delay="0"/>
                                  </p:stCondLst>
                                  <p:childTnLst>
                                    <p:animClr clrSpc="rgb">
                                      <p:cBhvr>
                                        <p:cTn id="144" dur="2000" fill="hold"/>
                                        <p:tgtEl>
                                          <p:spTgt spid="18"/>
                                        </p:tgtEl>
                                        <p:attrNameLst>
                                          <p:attrName>fillcolor</p:attrName>
                                        </p:attrNameLst>
                                      </p:cBhvr>
                                      <p:to>
                                        <a:srgbClr val="FFFF99"/>
                                      </p:to>
                                    </p:animClr>
                                    <p:set>
                                      <p:cBhvr>
                                        <p:cTn id="145" dur="2000" fill="hold"/>
                                        <p:tgtEl>
                                          <p:spTgt spid="18"/>
                                        </p:tgtEl>
                                        <p:attrNameLst>
                                          <p:attrName>fill.type</p:attrName>
                                        </p:attrNameLst>
                                      </p:cBhvr>
                                      <p:to>
                                        <p:strVal val="solid"/>
                                      </p:to>
                                    </p:set>
                                    <p:set>
                                      <p:cBhvr>
                                        <p:cTn id="146" dur="2000"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2" grpId="0" build="allAtOnce"/>
      <p:bldP spid="16" grpId="0" build="allAtOnce"/>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914981"/>
            <a:ext cx="3320988" cy="2292935"/>
          </a:xfrm>
          <a:prstGeom prst="rect">
            <a:avLst/>
          </a:prstGeom>
          <a:noFill/>
        </p:spPr>
        <p:txBody>
          <a:bodyPr wrap="square" rtlCol="1">
            <a:spAutoFit/>
          </a:bodyPr>
          <a:lstStyle/>
          <a:p>
            <a:pPr algn="just" rtl="0"/>
            <a:r>
              <a:rPr lang="en-US" sz="1300" dirty="0" smtClean="0"/>
              <a:t>“A Valediction: forbidding Mourning”</a:t>
            </a:r>
          </a:p>
          <a:p>
            <a:pPr algn="just" rtl="0"/>
            <a:r>
              <a:rPr lang="en-US" sz="1300" dirty="0" smtClean="0"/>
              <a:t>The speak explains that he is forced to spend time apart from his lover, (his wife) but before he leaves, he tells her that their farewell should not become an occasion for mourning and sorrow. In the same way that virtuous men die mildly and without complaint, he says, so they should leave without </a:t>
            </a:r>
            <a:r>
              <a:rPr lang="en-US" sz="1300" dirty="0" smtClean="0"/>
              <a:t>“tear-floods” </a:t>
            </a:r>
            <a:r>
              <a:rPr lang="en-US" sz="1300" dirty="0" smtClean="0"/>
              <a:t>and </a:t>
            </a:r>
            <a:r>
              <a:rPr lang="en-US" sz="1300" dirty="0" smtClean="0"/>
              <a:t>“sigh-tempests</a:t>
            </a:r>
            <a:r>
              <a:rPr lang="en-US" sz="1300" dirty="0" smtClean="0"/>
              <a:t>,” for to publicly announce their feelings in such a way would profane their love.</a:t>
            </a:r>
            <a:endParaRPr lang="en-US" sz="1300" dirty="0" smtClean="0">
              <a:latin typeface="Times New Roman" pitchFamily="18" charset="0"/>
              <a:cs typeface="Times New Roman" pitchFamily="18" charset="0"/>
            </a:endParaRPr>
          </a:p>
        </p:txBody>
      </p:sp>
      <p:sp>
        <p:nvSpPr>
          <p:cNvPr id="7" name="TextBox 6"/>
          <p:cNvSpPr txBox="1"/>
          <p:nvPr/>
        </p:nvSpPr>
        <p:spPr>
          <a:xfrm>
            <a:off x="188640" y="3271207"/>
            <a:ext cx="3384376" cy="2092881"/>
          </a:xfrm>
          <a:prstGeom prst="rect">
            <a:avLst/>
          </a:prstGeom>
          <a:noFill/>
        </p:spPr>
        <p:txBody>
          <a:bodyPr wrap="square" rtlCol="1">
            <a:spAutoFit/>
          </a:bodyPr>
          <a:lstStyle/>
          <a:p>
            <a:pPr algn="l"/>
            <a:r>
              <a:rPr lang="en-US" sz="1300" dirty="0" smtClean="0"/>
              <a:t>The speaker says that when the earth moves, it brings “harms and fears,” but when the spheres experience “trepidation,” though the impact is greater, it is also innocent (simple). The love of “dull sublunary lovers” can not survive separation, but it removes that which constitutes the love itself; but the love he shares with his beloved is so refined and “Inter-assured of the mind” that they need not worry about missing “eyes, lips, and hands.”</a:t>
            </a:r>
          </a:p>
        </p:txBody>
      </p:sp>
      <p:sp>
        <p:nvSpPr>
          <p:cNvPr id="8" name="TextBox 7"/>
          <p:cNvSpPr txBox="1"/>
          <p:nvPr/>
        </p:nvSpPr>
        <p:spPr>
          <a:xfrm>
            <a:off x="3573016" y="5508104"/>
            <a:ext cx="3114346" cy="1569660"/>
          </a:xfrm>
          <a:prstGeom prst="rect">
            <a:avLst/>
          </a:prstGeom>
          <a:noFill/>
        </p:spPr>
        <p:txBody>
          <a:bodyPr wrap="square" rtlCol="1">
            <a:spAutoFit/>
          </a:bodyPr>
          <a:lstStyle/>
          <a:p>
            <a:r>
              <a:rPr lang="ar-SA" sz="1600" dirty="0" smtClean="0">
                <a:solidFill>
                  <a:srgbClr val="C00000"/>
                </a:solidFill>
                <a:cs typeface="DecoType Naskh" pitchFamily="2" charset="-78"/>
              </a:rPr>
              <a:t>على الرغم من </a:t>
            </a:r>
            <a:r>
              <a:rPr lang="ar-SA" sz="1600" dirty="0" err="1" smtClean="0">
                <a:solidFill>
                  <a:srgbClr val="C00000"/>
                </a:solidFill>
                <a:cs typeface="DecoType Naskh" pitchFamily="2" charset="-78"/>
              </a:rPr>
              <a:t>انها</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يجب </a:t>
            </a:r>
            <a:r>
              <a:rPr lang="ar-SA" sz="1600" dirty="0" err="1" smtClean="0">
                <a:solidFill>
                  <a:srgbClr val="C00000"/>
                </a:solidFill>
                <a:cs typeface="DecoType Naskh" pitchFamily="2" charset="-78"/>
              </a:rPr>
              <a:t>ان</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تذهب، أرواحهم </a:t>
            </a:r>
            <a:r>
              <a:rPr lang="ar-SA" sz="1600" dirty="0" smtClean="0">
                <a:solidFill>
                  <a:srgbClr val="C00000"/>
                </a:solidFill>
                <a:cs typeface="DecoType Naskh" pitchFamily="2" charset="-78"/>
              </a:rPr>
              <a:t>لا تزال واحدة، وبالتالي، فهي ليست دائمة خرقا (قطع)، فإنها تعاني من "التوسع"، بنفس الطريقة التي يمكن </a:t>
            </a:r>
            <a:r>
              <a:rPr lang="ar-SA" sz="1600" dirty="0" smtClean="0">
                <a:solidFill>
                  <a:srgbClr val="C00000"/>
                </a:solidFill>
                <a:cs typeface="DecoType Naskh" pitchFamily="2" charset="-78"/>
              </a:rPr>
              <a:t>للذهب أن يتمدد بضربه  ”لرقاقة مهواة ”. </a:t>
            </a:r>
            <a:r>
              <a:rPr lang="ar-SA" sz="1600" dirty="0" smtClean="0">
                <a:solidFill>
                  <a:srgbClr val="C00000"/>
                </a:solidFill>
                <a:cs typeface="DecoType Naskh" pitchFamily="2" charset="-78"/>
              </a:rPr>
              <a:t>الروح </a:t>
            </a:r>
            <a:r>
              <a:rPr lang="ar-SA" sz="1600" dirty="0" smtClean="0">
                <a:solidFill>
                  <a:srgbClr val="C00000"/>
                </a:solidFill>
                <a:cs typeface="DecoType Naskh" pitchFamily="2" charset="-78"/>
              </a:rPr>
              <a:t>المشتركة سوف تمتد </a:t>
            </a:r>
            <a:r>
              <a:rPr lang="ar-SA" sz="1600" dirty="0" smtClean="0">
                <a:solidFill>
                  <a:srgbClr val="C00000"/>
                </a:solidFill>
                <a:cs typeface="DecoType Naskh" pitchFamily="2" charset="-78"/>
              </a:rPr>
              <a:t>ببساطة </a:t>
            </a:r>
            <a:r>
              <a:rPr lang="ar-SA" sz="1600" dirty="0" smtClean="0">
                <a:solidFill>
                  <a:srgbClr val="C00000"/>
                </a:solidFill>
                <a:cs typeface="DecoType Naskh" pitchFamily="2" charset="-78"/>
              </a:rPr>
              <a:t>لتأخذ كل المسافة </a:t>
            </a:r>
            <a:r>
              <a:rPr lang="ar-SA" sz="1600" dirty="0" smtClean="0">
                <a:solidFill>
                  <a:srgbClr val="C00000"/>
                </a:solidFill>
                <a:cs typeface="DecoType Naskh" pitchFamily="2" charset="-78"/>
              </a:rPr>
              <a:t>بينهما. إذا أرواحهم منفصلة، كما يقول، </a:t>
            </a:r>
            <a:r>
              <a:rPr lang="ar-SA" sz="1600" dirty="0" smtClean="0">
                <a:solidFill>
                  <a:srgbClr val="C00000"/>
                </a:solidFill>
                <a:cs typeface="DecoType Naskh" pitchFamily="2" charset="-78"/>
              </a:rPr>
              <a:t>فهي مثل  أقدام الفرجار:</a:t>
            </a:r>
            <a:endParaRPr lang="ar-SA" dirty="0" smtClean="0">
              <a:solidFill>
                <a:srgbClr val="C00000"/>
              </a:solidFill>
              <a:cs typeface="DecoType Naskh" pitchFamily="2" charset="-78"/>
            </a:endParaRPr>
          </a:p>
        </p:txBody>
      </p:sp>
      <p:sp>
        <p:nvSpPr>
          <p:cNvPr id="9" name="TextBox 8"/>
          <p:cNvSpPr txBox="1"/>
          <p:nvPr/>
        </p:nvSpPr>
        <p:spPr>
          <a:xfrm>
            <a:off x="3591018" y="3301985"/>
            <a:ext cx="3150350" cy="2062103"/>
          </a:xfrm>
          <a:prstGeom prst="rect">
            <a:avLst/>
          </a:prstGeom>
          <a:noFill/>
        </p:spPr>
        <p:txBody>
          <a:bodyPr wrap="square" rtlCol="1">
            <a:spAutoFit/>
          </a:bodyPr>
          <a:lstStyle/>
          <a:p>
            <a:pPr algn="just"/>
            <a:r>
              <a:rPr lang="ar-SA" sz="1600" dirty="0" smtClean="0">
                <a:solidFill>
                  <a:srgbClr val="008000"/>
                </a:solidFill>
                <a:cs typeface="DecoType Naskh" pitchFamily="2" charset="-78"/>
              </a:rPr>
              <a:t>المتكلم يقول أنه عندما تتحرك الأرض، </a:t>
            </a:r>
            <a:r>
              <a:rPr lang="ar-SA" sz="1600" dirty="0" smtClean="0">
                <a:solidFill>
                  <a:srgbClr val="008000"/>
                </a:solidFill>
                <a:cs typeface="DecoType Naskh" pitchFamily="2" charset="-78"/>
              </a:rPr>
              <a:t>فإنها تجلب ”الأضرار </a:t>
            </a:r>
            <a:r>
              <a:rPr lang="ar-SA" sz="1600" dirty="0" smtClean="0">
                <a:solidFill>
                  <a:srgbClr val="008000"/>
                </a:solidFill>
                <a:cs typeface="DecoType Naskh" pitchFamily="2" charset="-78"/>
              </a:rPr>
              <a:t>والمخاوف</a:t>
            </a:r>
            <a:r>
              <a:rPr lang="ar-SA" sz="1600" dirty="0" smtClean="0">
                <a:solidFill>
                  <a:srgbClr val="008000"/>
                </a:solidFill>
                <a:cs typeface="DecoType Naskh" pitchFamily="2" charset="-78"/>
              </a:rPr>
              <a:t>"، لكن عندما تكون </a:t>
            </a:r>
            <a:r>
              <a:rPr lang="ar-SA" sz="1600" dirty="0" smtClean="0">
                <a:solidFill>
                  <a:srgbClr val="008000"/>
                </a:solidFill>
                <a:cs typeface="DecoType Naskh" pitchFamily="2" charset="-78"/>
              </a:rPr>
              <a:t>مجالات الخبرة </a:t>
            </a:r>
            <a:r>
              <a:rPr lang="ar-SA" sz="1600" dirty="0" smtClean="0">
                <a:solidFill>
                  <a:srgbClr val="008000"/>
                </a:solidFill>
                <a:cs typeface="DecoType Naskh" pitchFamily="2" charset="-78"/>
              </a:rPr>
              <a:t>”</a:t>
            </a:r>
            <a:r>
              <a:rPr lang="ar-SA" sz="1600" dirty="0" err="1" smtClean="0">
                <a:solidFill>
                  <a:srgbClr val="008000"/>
                </a:solidFill>
                <a:cs typeface="DecoType Naskh" pitchFamily="2" charset="-78"/>
              </a:rPr>
              <a:t>الإرتياب</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على الرغم من أن </a:t>
            </a:r>
            <a:r>
              <a:rPr lang="ar-SA" sz="1600" dirty="0" smtClean="0">
                <a:solidFill>
                  <a:srgbClr val="008000"/>
                </a:solidFill>
                <a:cs typeface="DecoType Naskh" pitchFamily="2" charset="-78"/>
              </a:rPr>
              <a:t>التأثير </a:t>
            </a:r>
            <a:r>
              <a:rPr lang="ar-SA" sz="1600" dirty="0" smtClean="0">
                <a:solidFill>
                  <a:srgbClr val="008000"/>
                </a:solidFill>
                <a:cs typeface="DecoType Naskh" pitchFamily="2" charset="-78"/>
              </a:rPr>
              <a:t>أكبر، فإنه </a:t>
            </a:r>
            <a:r>
              <a:rPr lang="ar-SA" sz="1600" dirty="0" smtClean="0">
                <a:solidFill>
                  <a:srgbClr val="008000"/>
                </a:solidFill>
                <a:cs typeface="DecoType Naskh" pitchFamily="2" charset="-78"/>
              </a:rPr>
              <a:t>أيضاً سيكون ساذج (بسيط). الحب لـــ  ” محبين ضجروا تحت القمر " </a:t>
            </a:r>
            <a:r>
              <a:rPr lang="ar-SA" sz="1600" dirty="0" smtClean="0">
                <a:solidFill>
                  <a:srgbClr val="008000"/>
                </a:solidFill>
                <a:cs typeface="DecoType Naskh" pitchFamily="2" charset="-78"/>
              </a:rPr>
              <a:t>لا </a:t>
            </a:r>
            <a:r>
              <a:rPr lang="ar-SA" sz="1600" dirty="0" smtClean="0">
                <a:solidFill>
                  <a:srgbClr val="008000"/>
                </a:solidFill>
                <a:cs typeface="DecoType Naskh" pitchFamily="2" charset="-78"/>
              </a:rPr>
              <a:t>يمكنهم </a:t>
            </a:r>
            <a:r>
              <a:rPr lang="ar-SA" sz="1600" dirty="0" smtClean="0">
                <a:solidFill>
                  <a:srgbClr val="008000"/>
                </a:solidFill>
                <a:cs typeface="DecoType Naskh" pitchFamily="2" charset="-78"/>
              </a:rPr>
              <a:t>البقاء على قيد الحياة </a:t>
            </a:r>
            <a:r>
              <a:rPr lang="ar-SA" sz="1600" dirty="0" smtClean="0">
                <a:solidFill>
                  <a:srgbClr val="008000"/>
                </a:solidFill>
                <a:cs typeface="DecoType Naskh" pitchFamily="2" charset="-78"/>
              </a:rPr>
              <a:t>منفصلين، لكنه قد </a:t>
            </a:r>
            <a:r>
              <a:rPr lang="ar-SA" sz="1600" dirty="0" smtClean="0">
                <a:solidFill>
                  <a:srgbClr val="008000"/>
                </a:solidFill>
                <a:cs typeface="DecoType Naskh" pitchFamily="2" charset="-78"/>
              </a:rPr>
              <a:t>يزيل الذي يشكل الحب نفسه، ولكن الحب الذي يتقاسمه </a:t>
            </a:r>
            <a:r>
              <a:rPr lang="ar-SA" sz="1600" dirty="0" smtClean="0">
                <a:solidFill>
                  <a:srgbClr val="008000"/>
                </a:solidFill>
                <a:cs typeface="DecoType Naskh" pitchFamily="2" charset="-78"/>
              </a:rPr>
              <a:t>مع </a:t>
            </a:r>
            <a:r>
              <a:rPr lang="ar-SA" sz="1600" dirty="0" smtClean="0">
                <a:solidFill>
                  <a:srgbClr val="008000"/>
                </a:solidFill>
                <a:cs typeface="DecoType Naskh" pitchFamily="2" charset="-78"/>
              </a:rPr>
              <a:t>حبيبته </a:t>
            </a:r>
            <a:r>
              <a:rPr lang="ar-SA" sz="1600" dirty="0" smtClean="0">
                <a:solidFill>
                  <a:srgbClr val="008000"/>
                </a:solidFill>
                <a:cs typeface="DecoType Naskh" pitchFamily="2" charset="-78"/>
              </a:rPr>
              <a:t>نقي جدا ”ما أكده العقل"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لا </a:t>
            </a:r>
            <a:r>
              <a:rPr lang="ar-SA" sz="1600" dirty="0" smtClean="0">
                <a:solidFill>
                  <a:srgbClr val="008000"/>
                </a:solidFill>
                <a:cs typeface="DecoType Naskh" pitchFamily="2" charset="-78"/>
              </a:rPr>
              <a:t>داعي </a:t>
            </a:r>
            <a:r>
              <a:rPr lang="ar-SA" sz="1600" dirty="0" smtClean="0">
                <a:solidFill>
                  <a:srgbClr val="008000"/>
                </a:solidFill>
                <a:cs typeface="DecoType Naskh" pitchFamily="2" charset="-78"/>
              </a:rPr>
              <a:t>لقلقهم  بشأن </a:t>
            </a:r>
            <a:r>
              <a:rPr lang="ar-SA" sz="1600" dirty="0" smtClean="0">
                <a:solidFill>
                  <a:srgbClr val="008000"/>
                </a:solidFill>
                <a:cs typeface="DecoType Naskh" pitchFamily="2" charset="-78"/>
              </a:rPr>
              <a:t>فقدانهم</a:t>
            </a:r>
            <a:r>
              <a:rPr lang="ar-SA" sz="1600" dirty="0" smtClean="0">
                <a:solidFill>
                  <a:srgbClr val="008000"/>
                </a:solidFill>
                <a:cs typeface="DecoType Naskh" pitchFamily="2" charset="-78"/>
              </a:rPr>
              <a:t> ”العيون </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الشفاه </a:t>
            </a:r>
            <a:r>
              <a:rPr lang="ar-SA" sz="1600" dirty="0" smtClean="0">
                <a:solidFill>
                  <a:srgbClr val="008000"/>
                </a:solidFill>
                <a:cs typeface="DecoType Naskh" pitchFamily="2" charset="-78"/>
              </a:rPr>
              <a:t>والأيدي."</a:t>
            </a:r>
          </a:p>
        </p:txBody>
      </p:sp>
      <p:sp>
        <p:nvSpPr>
          <p:cNvPr id="10" name="TextBox 9"/>
          <p:cNvSpPr txBox="1"/>
          <p:nvPr/>
        </p:nvSpPr>
        <p:spPr>
          <a:xfrm>
            <a:off x="3537012" y="899592"/>
            <a:ext cx="3132348" cy="2062103"/>
          </a:xfrm>
          <a:prstGeom prst="rect">
            <a:avLst/>
          </a:prstGeom>
          <a:noFill/>
        </p:spPr>
        <p:txBody>
          <a:bodyPr wrap="square" rtlCol="1">
            <a:spAutoFit/>
          </a:bodyPr>
          <a:lstStyle/>
          <a:p>
            <a:r>
              <a:rPr lang="ar-SA" sz="1600" dirty="0" smtClean="0">
                <a:solidFill>
                  <a:srgbClr val="C00000"/>
                </a:solidFill>
                <a:cs typeface="DecoType Naskh" pitchFamily="2" charset="-78"/>
              </a:rPr>
              <a:t>” تحريم أحزان الوداع </a:t>
            </a:r>
            <a:r>
              <a:rPr lang="ar-SA" sz="1600" dirty="0" smtClean="0">
                <a:solidFill>
                  <a:srgbClr val="C00000"/>
                </a:solidFill>
                <a:cs typeface="DecoType Naskh" pitchFamily="2" charset="-78"/>
              </a:rPr>
              <a:t>”</a:t>
            </a:r>
          </a:p>
          <a:p>
            <a:r>
              <a:rPr lang="ar-SA" sz="1600" dirty="0" smtClean="0">
                <a:solidFill>
                  <a:srgbClr val="C00000"/>
                </a:solidFill>
                <a:cs typeface="DecoType Naskh" pitchFamily="2" charset="-78"/>
              </a:rPr>
              <a:t>الكلام يفسر أنه (</a:t>
            </a:r>
            <a:r>
              <a:rPr lang="ar-SA" sz="1600" dirty="0" smtClean="0">
                <a:solidFill>
                  <a:srgbClr val="0000FF"/>
                </a:solidFill>
                <a:cs typeface="DecoType Naskh" pitchFamily="2" charset="-78"/>
              </a:rPr>
              <a:t>الشاعر</a:t>
            </a:r>
            <a:r>
              <a:rPr lang="ar-SA" sz="1600" dirty="0" smtClean="0">
                <a:solidFill>
                  <a:srgbClr val="C00000"/>
                </a:solidFill>
                <a:cs typeface="DecoType Naskh" pitchFamily="2" charset="-78"/>
              </a:rPr>
              <a:t>) اضطر لقضاء بعض الوقت </a:t>
            </a:r>
            <a:r>
              <a:rPr lang="ar-SA" sz="1600" dirty="0" smtClean="0">
                <a:solidFill>
                  <a:srgbClr val="C00000"/>
                </a:solidFill>
                <a:cs typeface="DecoType Naskh" pitchFamily="2" charset="-78"/>
              </a:rPr>
              <a:t>بعيدا </a:t>
            </a:r>
            <a:r>
              <a:rPr lang="ar-SA" sz="1600" dirty="0" smtClean="0">
                <a:solidFill>
                  <a:srgbClr val="C00000"/>
                </a:solidFill>
                <a:cs typeface="DecoType Naskh" pitchFamily="2" charset="-78"/>
              </a:rPr>
              <a:t>عن حبيبته (زوجته) ولكن قبل </a:t>
            </a:r>
            <a:r>
              <a:rPr lang="ar-SA" sz="1600" dirty="0" err="1" smtClean="0">
                <a:solidFill>
                  <a:srgbClr val="C00000"/>
                </a:solidFill>
                <a:cs typeface="DecoType Naskh" pitchFamily="2" charset="-78"/>
              </a:rPr>
              <a:t>ان</a:t>
            </a:r>
            <a:r>
              <a:rPr lang="ar-SA" sz="1600" dirty="0" smtClean="0">
                <a:solidFill>
                  <a:srgbClr val="C00000"/>
                </a:solidFill>
                <a:cs typeface="DecoType Naskh" pitchFamily="2" charset="-78"/>
              </a:rPr>
              <a:t> يغادر، </a:t>
            </a:r>
            <a:r>
              <a:rPr lang="ar-SA" sz="1600" dirty="0" smtClean="0">
                <a:solidFill>
                  <a:srgbClr val="C00000"/>
                </a:solidFill>
                <a:cs typeface="DecoType Naskh" pitchFamily="2" charset="-78"/>
              </a:rPr>
              <a:t>قال لها </a:t>
            </a:r>
            <a:r>
              <a:rPr lang="ar-SA" sz="1600" dirty="0" err="1" smtClean="0">
                <a:solidFill>
                  <a:srgbClr val="C00000"/>
                </a:solidFill>
                <a:cs typeface="DecoType Naskh" pitchFamily="2" charset="-78"/>
              </a:rPr>
              <a:t>ان</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وداعهم  </a:t>
            </a:r>
            <a:r>
              <a:rPr lang="ar-SA" sz="1600" dirty="0" smtClean="0">
                <a:solidFill>
                  <a:srgbClr val="C00000"/>
                </a:solidFill>
                <a:cs typeface="DecoType Naskh" pitchFamily="2" charset="-78"/>
              </a:rPr>
              <a:t>لا ينبغي أن </a:t>
            </a:r>
            <a:r>
              <a:rPr lang="ar-SA" sz="1600" dirty="0" smtClean="0">
                <a:solidFill>
                  <a:srgbClr val="C00000"/>
                </a:solidFill>
                <a:cs typeface="DecoType Naskh" pitchFamily="2" charset="-78"/>
              </a:rPr>
              <a:t>يصبح  مناسبة للحداد والحزن</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بنفس </a:t>
            </a:r>
            <a:r>
              <a:rPr lang="ar-SA" sz="1600" dirty="0" smtClean="0">
                <a:solidFill>
                  <a:srgbClr val="C00000"/>
                </a:solidFill>
                <a:cs typeface="DecoType Naskh" pitchFamily="2" charset="-78"/>
              </a:rPr>
              <a:t>الطريقة التي </a:t>
            </a:r>
            <a:r>
              <a:rPr lang="ar-SA" sz="1600" dirty="0" smtClean="0">
                <a:solidFill>
                  <a:srgbClr val="C00000"/>
                </a:solidFill>
                <a:cs typeface="DecoType Naskh" pitchFamily="2" charset="-78"/>
              </a:rPr>
              <a:t>يموت </a:t>
            </a:r>
            <a:r>
              <a:rPr lang="ar-SA" sz="1600" dirty="0" err="1" smtClean="0">
                <a:solidFill>
                  <a:srgbClr val="C00000"/>
                </a:solidFill>
                <a:cs typeface="DecoType Naskh" pitchFamily="2" charset="-78"/>
              </a:rPr>
              <a:t>بها</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الرجال </a:t>
            </a:r>
            <a:r>
              <a:rPr lang="ar-SA" sz="1600" dirty="0" smtClean="0">
                <a:solidFill>
                  <a:srgbClr val="C00000"/>
                </a:solidFill>
                <a:cs typeface="DecoType Naskh" pitchFamily="2" charset="-78"/>
              </a:rPr>
              <a:t>الشرفاء أقل </a:t>
            </a:r>
            <a:r>
              <a:rPr lang="ar-SA" sz="1600" dirty="0" smtClean="0">
                <a:solidFill>
                  <a:srgbClr val="C00000"/>
                </a:solidFill>
                <a:cs typeface="DecoType Naskh" pitchFamily="2" charset="-78"/>
              </a:rPr>
              <a:t>ما </a:t>
            </a:r>
            <a:r>
              <a:rPr lang="ar-SA" sz="1600" dirty="0" smtClean="0">
                <a:solidFill>
                  <a:srgbClr val="C00000"/>
                </a:solidFill>
                <a:cs typeface="DecoType Naskh" pitchFamily="2" charset="-78"/>
              </a:rPr>
              <a:t>يقال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بدون شكوى</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لذلك </a:t>
            </a:r>
            <a:r>
              <a:rPr lang="ar-SA" sz="1600" dirty="0" smtClean="0">
                <a:solidFill>
                  <a:srgbClr val="C00000"/>
                </a:solidFill>
                <a:cs typeface="DecoType Naskh" pitchFamily="2" charset="-78"/>
              </a:rPr>
              <a:t>ينبغي عليهم </a:t>
            </a:r>
            <a:r>
              <a:rPr lang="ar-SA" sz="1600" dirty="0" smtClean="0">
                <a:solidFill>
                  <a:srgbClr val="C00000"/>
                </a:solidFill>
                <a:cs typeface="DecoType Naskh" pitchFamily="2" charset="-78"/>
              </a:rPr>
              <a:t>أن </a:t>
            </a:r>
            <a:r>
              <a:rPr lang="ar-SA" sz="1600" dirty="0" smtClean="0">
                <a:solidFill>
                  <a:srgbClr val="C00000"/>
                </a:solidFill>
                <a:cs typeface="DecoType Naskh" pitchFamily="2" charset="-78"/>
              </a:rPr>
              <a:t>يغادرون من </a:t>
            </a:r>
            <a:r>
              <a:rPr lang="ar-SA" sz="1600" dirty="0" smtClean="0">
                <a:solidFill>
                  <a:srgbClr val="C00000"/>
                </a:solidFill>
                <a:cs typeface="DecoType Naskh" pitchFamily="2" charset="-78"/>
              </a:rPr>
              <a:t>دون </a:t>
            </a:r>
            <a:r>
              <a:rPr lang="ar-SA" sz="1600" dirty="0" smtClean="0">
                <a:solidFill>
                  <a:srgbClr val="C00000"/>
                </a:solidFill>
                <a:cs typeface="DecoType Naskh" pitchFamily="2" charset="-78"/>
              </a:rPr>
              <a:t>أن ”تفيض الدموع ”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”حسرة عاصفة،" </a:t>
            </a:r>
            <a:r>
              <a:rPr lang="ar-SA" sz="1600" dirty="0" smtClean="0">
                <a:solidFill>
                  <a:srgbClr val="C00000"/>
                </a:solidFill>
                <a:cs typeface="DecoType Naskh" pitchFamily="2" charset="-78"/>
              </a:rPr>
              <a:t>من أجل أن </a:t>
            </a:r>
            <a:r>
              <a:rPr lang="ar-SA" sz="1600" dirty="0" smtClean="0">
                <a:solidFill>
                  <a:srgbClr val="C00000"/>
                </a:solidFill>
                <a:cs typeface="DecoType Naskh" pitchFamily="2" charset="-78"/>
              </a:rPr>
              <a:t>يبلغ علنا </a:t>
            </a:r>
            <a:r>
              <a:rPr lang="ar-SA" sz="1600" dirty="0" smtClean="0">
                <a:solidFill>
                  <a:srgbClr val="C00000"/>
                </a:solidFill>
                <a:cs typeface="DecoType Naskh" pitchFamily="2" charset="-78"/>
              </a:rPr>
              <a:t>عن مشاعرهم بطريقة </a:t>
            </a:r>
            <a:r>
              <a:rPr lang="ar-SA" sz="1600" dirty="0" smtClean="0">
                <a:solidFill>
                  <a:srgbClr val="C00000"/>
                </a:solidFill>
                <a:cs typeface="DecoType Naskh" pitchFamily="2" charset="-78"/>
              </a:rPr>
              <a:t>قد تدنس </a:t>
            </a:r>
            <a:r>
              <a:rPr lang="ar-SA" sz="1600" dirty="0" smtClean="0">
                <a:solidFill>
                  <a:srgbClr val="C00000"/>
                </a:solidFill>
                <a:cs typeface="DecoType Naskh" pitchFamily="2" charset="-78"/>
              </a:rPr>
              <a:t>حبهم.</a:t>
            </a:r>
          </a:p>
        </p:txBody>
      </p:sp>
      <p:sp>
        <p:nvSpPr>
          <p:cNvPr id="11" name="TextBox 10"/>
          <p:cNvSpPr txBox="1"/>
          <p:nvPr/>
        </p:nvSpPr>
        <p:spPr>
          <a:xfrm>
            <a:off x="188640" y="5436096"/>
            <a:ext cx="3312368" cy="1892826"/>
          </a:xfrm>
          <a:prstGeom prst="rect">
            <a:avLst/>
          </a:prstGeom>
          <a:noFill/>
        </p:spPr>
        <p:txBody>
          <a:bodyPr wrap="square" rtlCol="1">
            <a:spAutoFit/>
          </a:bodyPr>
          <a:lstStyle/>
          <a:p>
            <a:pPr algn="just" rtl="0" fontAlgn="auto">
              <a:spcAft>
                <a:spcPts val="0"/>
              </a:spcAft>
              <a:buClr>
                <a:schemeClr val="accent3"/>
              </a:buClr>
              <a:defRPr/>
            </a:pPr>
            <a:r>
              <a:rPr lang="en-US" sz="1300" dirty="0" smtClean="0"/>
              <a:t>Though he must go, their souls are still one, and, therefore, they are not enduring a breach (a cut), they are experiencing an “expansion”; in the same way that gold can be stretched by beating it “to </a:t>
            </a:r>
            <a:r>
              <a:rPr lang="en-US" sz="1300" dirty="0" smtClean="0"/>
              <a:t>airy thinness</a:t>
            </a:r>
            <a:r>
              <a:rPr lang="en-US" sz="1300" dirty="0" smtClean="0"/>
              <a:t>,” the soul they share will simply stretch to take in all the space between them. If their souls are separate, he says, they are like the feet of compass:</a:t>
            </a:r>
            <a:endParaRPr lang="en-US" sz="1300" dirty="0" smtClean="0">
              <a:latin typeface="Times New Roman" pitchFamily="18" charset="0"/>
              <a:cs typeface="Times New Roman" pitchFamily="18" charset="0"/>
            </a:endParaRPr>
          </a:p>
        </p:txBody>
      </p:sp>
      <p:sp>
        <p:nvSpPr>
          <p:cNvPr id="12" name="Title 1"/>
          <p:cNvSpPr>
            <a:spLocks noGrp="1"/>
          </p:cNvSpPr>
          <p:nvPr>
            <p:ph type="title"/>
          </p:nvPr>
        </p:nvSpPr>
        <p:spPr>
          <a:xfrm>
            <a:off x="342900" y="155511"/>
            <a:ext cx="6172200" cy="816089"/>
          </a:xfrm>
        </p:spPr>
        <p:txBody>
          <a:bodyPr>
            <a:normAutofit/>
          </a:bodyPr>
          <a:lstStyle/>
          <a:p>
            <a:pPr>
              <a:spcBef>
                <a:spcPct val="20000"/>
              </a:spcBef>
              <a:defRPr/>
            </a:pPr>
            <a:r>
              <a:rPr lang="en-US" sz="2000" b="1" dirty="0" smtClean="0">
                <a:solidFill>
                  <a:srgbClr val="990099"/>
                </a:solidFill>
              </a:rPr>
              <a:t> </a:t>
            </a:r>
            <a:r>
              <a:rPr lang="en-US" sz="2000" b="1" dirty="0" smtClean="0">
                <a:solidFill>
                  <a:srgbClr val="0033CC"/>
                </a:solidFill>
              </a:rPr>
              <a:t>A Valediction: Forbidding Mourning</a:t>
            </a:r>
            <a:r>
              <a:rPr lang="en-US" sz="2000" b="1" dirty="0" smtClean="0">
                <a:solidFill>
                  <a:srgbClr val="990099"/>
                </a:solidFill>
              </a:rPr>
              <a:t/>
            </a:r>
            <a:br>
              <a:rPr lang="en-US" sz="2000" b="1" dirty="0" smtClean="0">
                <a:solidFill>
                  <a:srgbClr val="990099"/>
                </a:solidFill>
              </a:rPr>
            </a:br>
            <a:r>
              <a:rPr lang="en-US" sz="2000" b="1" dirty="0" smtClean="0">
                <a:solidFill>
                  <a:srgbClr val="0033CC"/>
                </a:solidFill>
              </a:rPr>
              <a:t> </a:t>
            </a:r>
            <a:r>
              <a:rPr lang="ar-SA" sz="2000" b="1" dirty="0" smtClean="0">
                <a:solidFill>
                  <a:srgbClr val="0033CC"/>
                </a:solidFill>
              </a:rPr>
              <a:t>شرح </a:t>
            </a:r>
            <a:r>
              <a:rPr lang="ar-SA" sz="2000" b="1" dirty="0" smtClean="0">
                <a:solidFill>
                  <a:srgbClr val="0033CC"/>
                </a:solidFill>
              </a:rPr>
              <a:t>لقصيدة تحريم أحزان الوداع</a:t>
            </a:r>
            <a:endParaRPr lang="ar-SA" sz="2000" dirty="0">
              <a:solidFill>
                <a:srgbClr val="0033CC"/>
              </a:solidFill>
            </a:endParaRPr>
          </a:p>
        </p:txBody>
      </p:sp>
      <p:sp>
        <p:nvSpPr>
          <p:cNvPr id="13" name="TextBox 12"/>
          <p:cNvSpPr txBox="1"/>
          <p:nvPr/>
        </p:nvSpPr>
        <p:spPr>
          <a:xfrm>
            <a:off x="188640" y="7323693"/>
            <a:ext cx="3320988" cy="1292662"/>
          </a:xfrm>
          <a:prstGeom prst="rect">
            <a:avLst/>
          </a:prstGeom>
          <a:noFill/>
        </p:spPr>
        <p:txBody>
          <a:bodyPr wrap="square" rtlCol="1">
            <a:spAutoFit/>
          </a:bodyPr>
          <a:lstStyle/>
          <a:p>
            <a:pPr algn="just" rtl="0"/>
            <a:r>
              <a:rPr lang="en-US" sz="1300" dirty="0" smtClean="0"/>
              <a:t>His lover’s soul is the fixed foot in the center, and his is the foot that moves around it. The firmness of the center foot makes the circle that the outer foot draws perfect: “</a:t>
            </a:r>
            <a:r>
              <a:rPr lang="en-US" sz="1300" dirty="0" smtClean="0"/>
              <a:t>The </a:t>
            </a:r>
            <a:r>
              <a:rPr lang="en-US" sz="1300" dirty="0" smtClean="0"/>
              <a:t>firmness makes my circle just, / And makes me end, where I begun.”</a:t>
            </a:r>
          </a:p>
        </p:txBody>
      </p:sp>
      <p:sp>
        <p:nvSpPr>
          <p:cNvPr id="14" name="TextBox 13"/>
          <p:cNvSpPr txBox="1"/>
          <p:nvPr/>
        </p:nvSpPr>
        <p:spPr>
          <a:xfrm>
            <a:off x="3609020" y="7308304"/>
            <a:ext cx="3132348" cy="1323439"/>
          </a:xfrm>
          <a:prstGeom prst="rect">
            <a:avLst/>
          </a:prstGeom>
          <a:noFill/>
        </p:spPr>
        <p:txBody>
          <a:bodyPr wrap="square" rtlCol="1">
            <a:spAutoFit/>
          </a:bodyPr>
          <a:lstStyle/>
          <a:p>
            <a:r>
              <a:rPr lang="ar-SA" sz="1600" dirty="0" smtClean="0">
                <a:solidFill>
                  <a:srgbClr val="C00000"/>
                </a:solidFill>
                <a:cs typeface="DecoType Naskh" pitchFamily="2" charset="-78"/>
              </a:rPr>
              <a:t>روح حبيبته </a:t>
            </a:r>
            <a:r>
              <a:rPr lang="ar-SA" sz="1600" dirty="0" smtClean="0">
                <a:solidFill>
                  <a:srgbClr val="C00000"/>
                </a:solidFill>
                <a:cs typeface="DecoType Naskh" pitchFamily="2" charset="-78"/>
              </a:rPr>
              <a:t>هي القدم الثابتة </a:t>
            </a:r>
            <a:r>
              <a:rPr lang="ar-SA" sz="1600" dirty="0" smtClean="0">
                <a:solidFill>
                  <a:srgbClr val="C00000"/>
                </a:solidFill>
                <a:cs typeface="DecoType Naskh" pitchFamily="2" charset="-78"/>
              </a:rPr>
              <a:t>في الوسط ،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روحه  هي القدم </a:t>
            </a:r>
            <a:r>
              <a:rPr lang="ar-SA" sz="1600" dirty="0" smtClean="0">
                <a:solidFill>
                  <a:srgbClr val="C00000"/>
                </a:solidFill>
                <a:cs typeface="DecoType Naskh" pitchFamily="2" charset="-78"/>
              </a:rPr>
              <a:t>التي تتحرك من حوله. ثبات قدم </a:t>
            </a:r>
            <a:r>
              <a:rPr lang="ar-SA" sz="1600" dirty="0" smtClean="0">
                <a:solidFill>
                  <a:srgbClr val="C00000"/>
                </a:solidFill>
                <a:cs typeface="DecoType Naskh" pitchFamily="2" charset="-78"/>
              </a:rPr>
              <a:t>في المركز </a:t>
            </a:r>
            <a:r>
              <a:rPr lang="ar-SA" sz="1600" dirty="0" smtClean="0">
                <a:solidFill>
                  <a:srgbClr val="C00000"/>
                </a:solidFill>
                <a:cs typeface="DecoType Naskh" pitchFamily="2" charset="-78"/>
              </a:rPr>
              <a:t>يجعل </a:t>
            </a:r>
            <a:r>
              <a:rPr lang="ar-SA" sz="1600" dirty="0" smtClean="0">
                <a:solidFill>
                  <a:srgbClr val="C00000"/>
                </a:solidFill>
                <a:cs typeface="DecoType Naskh" pitchFamily="2" charset="-78"/>
              </a:rPr>
              <a:t>القدم  الخارجية ترسم الدائرة بشكل متقن </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 فقط الثبات يكوّن دائرتي ، </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ويجعل لي </a:t>
            </a:r>
            <a:r>
              <a:rPr lang="ar-SA" sz="1600" dirty="0" smtClean="0">
                <a:solidFill>
                  <a:srgbClr val="C00000"/>
                </a:solidFill>
                <a:cs typeface="DecoType Naskh" pitchFamily="2" charset="-78"/>
              </a:rPr>
              <a:t>نهاية، </a:t>
            </a:r>
            <a:r>
              <a:rPr lang="ar-SA" sz="1600" dirty="0" smtClean="0">
                <a:solidFill>
                  <a:srgbClr val="C00000"/>
                </a:solidFill>
                <a:cs typeface="DecoType Naskh" pitchFamily="2" charset="-78"/>
              </a:rPr>
              <a:t>حيث </a:t>
            </a:r>
            <a:r>
              <a:rPr lang="ar-SA" sz="1600" dirty="0" smtClean="0">
                <a:solidFill>
                  <a:srgbClr val="C00000"/>
                </a:solidFill>
                <a:cs typeface="DecoType Naskh" pitchFamily="2" charset="-78"/>
              </a:rPr>
              <a:t>بدأت."</a:t>
            </a:r>
            <a:r>
              <a:rPr lang="ar-SA" sz="1600" dirty="0" smtClean="0"/>
              <a:t/>
            </a:r>
            <a:br>
              <a:rPr lang="ar-SA" sz="1600" dirty="0" smtClean="0"/>
            </a:br>
            <a:endParaRPr lang="ar-SA" sz="1600" dirty="0" smtClean="0">
              <a:solidFill>
                <a:srgbClr val="C00000"/>
              </a:solidFill>
              <a:cs typeface="DecoType Naskh" pitchFamily="2" charset="-78"/>
            </a:endParaRPr>
          </a:p>
        </p:txBody>
      </p:sp>
      <p:sp>
        <p:nvSpPr>
          <p:cNvPr id="15" name="Slide Number Placeholder 14"/>
          <p:cNvSpPr>
            <a:spLocks noGrp="1"/>
          </p:cNvSpPr>
          <p:nvPr>
            <p:ph type="sldNum" sz="quarter" idx="12"/>
          </p:nvPr>
        </p:nvSpPr>
        <p:spPr/>
        <p:txBody>
          <a:bodyPr/>
          <a:lstStyle/>
          <a:p>
            <a:fld id="{88BAE415-76A0-4309-A00B-503D7D7A0243}" type="slidenum">
              <a:rPr lang="ar-SA" smtClean="0"/>
              <a:pPr/>
              <a:t>4</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2000"/>
                                        <p:tgtEl>
                                          <p:spTgt spid="1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20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fade">
                                      <p:cBhvr>
                                        <p:cTn id="37" dur="2000"/>
                                        <p:tgtEl>
                                          <p:spTgt spid="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20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2000"/>
                                        <p:tgtEl>
                                          <p:spTgt spid="1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xEl>
                                              <p:pRg st="0" end="0"/>
                                            </p:txEl>
                                          </p:spTgt>
                                        </p:tgtEl>
                                        <p:attrNameLst>
                                          <p:attrName>style.visibility</p:attrName>
                                        </p:attrNameLst>
                                      </p:cBhvr>
                                      <p:to>
                                        <p:strVal val="visible"/>
                                      </p:to>
                                    </p:set>
                                    <p:animEffect transition="in" filter="fade">
                                      <p:cBhvr>
                                        <p:cTn id="52"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P spid="13" grpId="0" build="p"/>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486702"/>
            <a:ext cx="3294366" cy="1892826"/>
          </a:xfrm>
          <a:prstGeom prst="rect">
            <a:avLst/>
          </a:prstGeom>
          <a:noFill/>
        </p:spPr>
        <p:txBody>
          <a:bodyPr wrap="square" rtlCol="1">
            <a:spAutoFit/>
          </a:bodyPr>
          <a:lstStyle/>
          <a:p>
            <a:pPr algn="ctr"/>
            <a:r>
              <a:rPr lang="en-US" sz="1300" b="1" dirty="0" smtClean="0"/>
              <a:t>Form</a:t>
            </a:r>
          </a:p>
          <a:p>
            <a:pPr algn="l"/>
            <a:endParaRPr lang="en-US" sz="1300" dirty="0" smtClean="0"/>
          </a:p>
          <a:p>
            <a:pPr algn="l"/>
            <a:r>
              <a:rPr lang="en-US" sz="1300" dirty="0" smtClean="0"/>
              <a:t>The nine stanzas of this Valediction are quite simple compared to many of Donne’s poems, which make use of strange metrical patterns overlaid jarringly on regular rhyme schemes. Here, each four-line stanza is quite unadorned (simple and plain) , with an ABAB rhyme scheme and an iambic tetrameter meter.</a:t>
            </a:r>
          </a:p>
        </p:txBody>
      </p:sp>
      <p:sp>
        <p:nvSpPr>
          <p:cNvPr id="8" name="TextBox 7"/>
          <p:cNvSpPr txBox="1"/>
          <p:nvPr/>
        </p:nvSpPr>
        <p:spPr>
          <a:xfrm>
            <a:off x="3717032" y="2489279"/>
            <a:ext cx="2970330" cy="2308324"/>
          </a:xfrm>
          <a:prstGeom prst="rect">
            <a:avLst/>
          </a:prstGeom>
          <a:noFill/>
        </p:spPr>
        <p:txBody>
          <a:bodyPr wrap="square" rtlCol="1">
            <a:spAutoFit/>
          </a:bodyPr>
          <a:lstStyle/>
          <a:p>
            <a:r>
              <a:rPr lang="ar-SA" sz="1600" dirty="0" smtClean="0">
                <a:solidFill>
                  <a:srgbClr val="C00000"/>
                </a:solidFill>
                <a:cs typeface="DecoType Naskh" pitchFamily="2" charset="-78"/>
              </a:rPr>
              <a:t>"</a:t>
            </a:r>
            <a:r>
              <a:rPr lang="ar-SA" sz="1600" b="1" dirty="0" smtClean="0">
                <a:solidFill>
                  <a:srgbClr val="0033CC"/>
                </a:solidFill>
              </a:rPr>
              <a:t> </a:t>
            </a:r>
            <a:r>
              <a:rPr lang="ar-SA" sz="1600" dirty="0" smtClean="0">
                <a:solidFill>
                  <a:srgbClr val="C00000"/>
                </a:solidFill>
                <a:cs typeface="DecoType Naskh" pitchFamily="2" charset="-78"/>
              </a:rPr>
              <a:t>تحريم أحزان الوداع </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هي واحدة من </a:t>
            </a:r>
            <a:r>
              <a:rPr lang="ar-SA" sz="1600" dirty="0" smtClean="0">
                <a:solidFill>
                  <a:srgbClr val="C00000"/>
                </a:solidFill>
                <a:cs typeface="DecoType Naskh" pitchFamily="2" charset="-78"/>
              </a:rPr>
              <a:t>أشهر وأبسط قصائد </a:t>
            </a:r>
            <a:r>
              <a:rPr lang="ar-SA" sz="1600" dirty="0" smtClean="0">
                <a:solidFill>
                  <a:srgbClr val="C00000"/>
                </a:solidFill>
                <a:cs typeface="DecoType Naskh" pitchFamily="2" charset="-78"/>
              </a:rPr>
              <a:t>دون فإنه وعلى الأرجح أيضا بيانه الأكثر مباشرة للمثالية له من الحب الروحي. </a:t>
            </a:r>
            <a:r>
              <a:rPr lang="ar-SA" sz="1600" dirty="0" smtClean="0">
                <a:solidFill>
                  <a:srgbClr val="C00000"/>
                </a:solidFill>
                <a:cs typeface="DecoType Naskh" pitchFamily="2" charset="-78"/>
              </a:rPr>
              <a:t>و لحسّه في كل </a:t>
            </a:r>
            <a:r>
              <a:rPr lang="ar-SA" sz="1600" dirty="0" smtClean="0">
                <a:solidFill>
                  <a:srgbClr val="C00000"/>
                </a:solidFill>
                <a:cs typeface="DecoType Naskh" pitchFamily="2" charset="-78"/>
              </a:rPr>
              <a:t>ما قدمه في قصائد مثل "البرغوث ، </a:t>
            </a:r>
            <a:r>
              <a:rPr lang="ar-SA" sz="1600" dirty="0" smtClean="0">
                <a:solidFill>
                  <a:srgbClr val="C00000"/>
                </a:solidFill>
                <a:cs typeface="DecoType Naskh" pitchFamily="2" charset="-78"/>
              </a:rPr>
              <a:t>أعلن</a:t>
            </a:r>
            <a:r>
              <a:rPr lang="ar-SA" sz="1600" dirty="0" smtClean="0">
                <a:solidFill>
                  <a:srgbClr val="C00000"/>
                </a:solidFill>
                <a:cs typeface="DecoType Naskh" pitchFamily="2" charset="-78"/>
              </a:rPr>
              <a:t> دون تفانيه في </a:t>
            </a:r>
            <a:r>
              <a:rPr lang="ar-SA" sz="1600" dirty="0" smtClean="0">
                <a:solidFill>
                  <a:srgbClr val="C00000"/>
                </a:solidFill>
                <a:cs typeface="DecoType Naskh" pitchFamily="2" charset="-78"/>
              </a:rPr>
              <a:t>نوع من الحب الروحي الذي تجاوز المادية فقط. هنا من جديد ، بانتظار الفصل </a:t>
            </a:r>
            <a:r>
              <a:rPr lang="ar-SA" sz="1600" dirty="0" smtClean="0">
                <a:solidFill>
                  <a:srgbClr val="C00000"/>
                </a:solidFill>
                <a:cs typeface="DecoType Naskh" pitchFamily="2" charset="-78"/>
              </a:rPr>
              <a:t>الجسدي عن حبيبته </a:t>
            </a:r>
            <a:r>
              <a:rPr lang="ar-SA" sz="1600" dirty="0" smtClean="0">
                <a:solidFill>
                  <a:srgbClr val="C00000"/>
                </a:solidFill>
                <a:cs typeface="DecoType Naskh" pitchFamily="2" charset="-78"/>
              </a:rPr>
              <a:t>، ويستشهد على طبيعة هذا الحب الروحي لدرء (الابتعاد) عن </a:t>
            </a:r>
            <a:r>
              <a:rPr lang="ar-SA" sz="1600" dirty="0" smtClean="0">
                <a:solidFill>
                  <a:srgbClr val="C00000"/>
                </a:solidFill>
                <a:cs typeface="DecoType Naskh" pitchFamily="2" charset="-78"/>
              </a:rPr>
              <a:t>" تفيض الدموع ”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”حسرة عاصفة " </a:t>
            </a:r>
            <a:r>
              <a:rPr lang="ar-SA" sz="1600" dirty="0" smtClean="0">
                <a:solidFill>
                  <a:srgbClr val="C00000"/>
                </a:solidFill>
                <a:cs typeface="DecoType Naskh" pitchFamily="2" charset="-78"/>
              </a:rPr>
              <a:t>قد </a:t>
            </a:r>
            <a:r>
              <a:rPr lang="ar-SA" sz="1600" dirty="0" smtClean="0">
                <a:solidFill>
                  <a:srgbClr val="C00000"/>
                </a:solidFill>
                <a:cs typeface="DecoType Naskh" pitchFamily="2" charset="-78"/>
              </a:rPr>
              <a:t>يحضر بطريقة أخرى لوداعها</a:t>
            </a:r>
            <a:r>
              <a:rPr lang="ar-SA" sz="1600" dirty="0" smtClean="0">
                <a:solidFill>
                  <a:srgbClr val="C00000"/>
                </a:solidFill>
                <a:cs typeface="DecoType Naskh" pitchFamily="2" charset="-78"/>
              </a:rPr>
              <a:t>.</a:t>
            </a:r>
            <a:endParaRPr lang="ar-SA" dirty="0" smtClean="0">
              <a:solidFill>
                <a:srgbClr val="C00000"/>
              </a:solidFill>
              <a:cs typeface="DecoType Naskh" pitchFamily="2" charset="-78"/>
            </a:endParaRPr>
          </a:p>
        </p:txBody>
      </p:sp>
      <p:sp>
        <p:nvSpPr>
          <p:cNvPr id="9" name="TextBox 8"/>
          <p:cNvSpPr txBox="1"/>
          <p:nvPr/>
        </p:nvSpPr>
        <p:spPr>
          <a:xfrm>
            <a:off x="3699030" y="401047"/>
            <a:ext cx="3024336" cy="2308324"/>
          </a:xfrm>
          <a:prstGeom prst="rect">
            <a:avLst/>
          </a:prstGeom>
          <a:noFill/>
        </p:spPr>
        <p:txBody>
          <a:bodyPr wrap="square" rtlCol="1">
            <a:spAutoFit/>
          </a:bodyPr>
          <a:lstStyle/>
          <a:p>
            <a:pPr algn="ctr"/>
            <a:r>
              <a:rPr lang="ar-SA" sz="1600" b="1" dirty="0" smtClean="0">
                <a:solidFill>
                  <a:srgbClr val="008000"/>
                </a:solidFill>
                <a:cs typeface="DecoType Naskh" pitchFamily="2" charset="-78"/>
              </a:rPr>
              <a:t>الهيئة</a:t>
            </a:r>
          </a:p>
          <a:p>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ت</a:t>
            </a:r>
            <a:r>
              <a:rPr lang="ar-SA" sz="1600" dirty="0" smtClean="0">
                <a:solidFill>
                  <a:srgbClr val="008000"/>
                </a:solidFill>
                <a:cs typeface="DecoType Naskh" pitchFamily="2" charset="-78"/>
              </a:rPr>
              <a:t>سع </a:t>
            </a:r>
            <a:r>
              <a:rPr lang="ar-SA" sz="1600" dirty="0" smtClean="0">
                <a:solidFill>
                  <a:srgbClr val="008000"/>
                </a:solidFill>
                <a:cs typeface="DecoType Naskh" pitchFamily="2" charset="-78"/>
              </a:rPr>
              <a:t>موشحات </a:t>
            </a:r>
            <a:r>
              <a:rPr lang="ar-SA" sz="1600" dirty="0" smtClean="0">
                <a:solidFill>
                  <a:srgbClr val="008000"/>
                </a:solidFill>
                <a:cs typeface="DecoType Naskh" pitchFamily="2" charset="-78"/>
              </a:rPr>
              <a:t>من </a:t>
            </a:r>
            <a:r>
              <a:rPr lang="ar-SA" sz="1600" dirty="0" smtClean="0">
                <a:solidFill>
                  <a:srgbClr val="008000"/>
                </a:solidFill>
                <a:cs typeface="DecoType Naskh" pitchFamily="2" charset="-78"/>
              </a:rPr>
              <a:t>هذ</a:t>
            </a:r>
            <a:r>
              <a:rPr lang="ar-SA" sz="1600" dirty="0" smtClean="0">
                <a:solidFill>
                  <a:srgbClr val="008000"/>
                </a:solidFill>
                <a:cs typeface="DecoType Naskh" pitchFamily="2" charset="-78"/>
              </a:rPr>
              <a:t>ا ال</a:t>
            </a:r>
            <a:r>
              <a:rPr lang="ar-SA" sz="1600" dirty="0" smtClean="0">
                <a:solidFill>
                  <a:srgbClr val="008000"/>
                </a:solidFill>
                <a:cs typeface="DecoType Naskh" pitchFamily="2" charset="-78"/>
              </a:rPr>
              <a:t>وداع </a:t>
            </a:r>
            <a:r>
              <a:rPr lang="ar-SA" sz="1600" dirty="0" smtClean="0">
                <a:solidFill>
                  <a:srgbClr val="008000"/>
                </a:solidFill>
                <a:cs typeface="DecoType Naskh" pitchFamily="2" charset="-78"/>
              </a:rPr>
              <a:t>بسيطة جدا بالمقارنة مع العديد من </a:t>
            </a:r>
            <a:r>
              <a:rPr lang="ar-SA" sz="1600" dirty="0" smtClean="0">
                <a:solidFill>
                  <a:srgbClr val="008000"/>
                </a:solidFill>
                <a:cs typeface="DecoType Naskh" pitchFamily="2" charset="-78"/>
              </a:rPr>
              <a:t>قصائد </a:t>
            </a:r>
            <a:r>
              <a:rPr lang="ar-SA" sz="1600" dirty="0" smtClean="0">
                <a:solidFill>
                  <a:srgbClr val="008000"/>
                </a:solidFill>
                <a:cs typeface="DecoType Naskh" pitchFamily="2" charset="-78"/>
              </a:rPr>
              <a:t>دون] ، والتي تجعل استخدام أنماط غريبة </a:t>
            </a:r>
            <a:r>
              <a:rPr lang="ar-SA" sz="1600" dirty="0" smtClean="0">
                <a:solidFill>
                  <a:srgbClr val="008000"/>
                </a:solidFill>
                <a:cs typeface="DecoType Naskh" pitchFamily="2" charset="-78"/>
              </a:rPr>
              <a:t>موزونة مضافة </a:t>
            </a:r>
            <a:r>
              <a:rPr lang="ar-SA" sz="1600" dirty="0" smtClean="0">
                <a:solidFill>
                  <a:srgbClr val="008000"/>
                </a:solidFill>
                <a:cs typeface="DecoType Naskh" pitchFamily="2" charset="-78"/>
              </a:rPr>
              <a:t>بشكل مزعج على مخططات قافية </a:t>
            </a:r>
            <a:r>
              <a:rPr lang="ar-SA" sz="1600" dirty="0" smtClean="0">
                <a:solidFill>
                  <a:srgbClr val="008000"/>
                </a:solidFill>
                <a:cs typeface="DecoType Naskh" pitchFamily="2" charset="-78"/>
              </a:rPr>
              <a:t>عادية</a:t>
            </a:r>
            <a:r>
              <a:rPr lang="ar-SA" sz="1600" dirty="0" smtClean="0">
                <a:solidFill>
                  <a:srgbClr val="008000"/>
                </a:solidFill>
                <a:cs typeface="DecoType Naskh" pitchFamily="2" charset="-78"/>
              </a:rPr>
              <a:t>. هنا ، هو مزين كل مقطع من أربعة </a:t>
            </a:r>
            <a:r>
              <a:rPr lang="ar-SA" sz="1600" dirty="0" smtClean="0">
                <a:solidFill>
                  <a:srgbClr val="008000"/>
                </a:solidFill>
                <a:cs typeface="DecoType Naskh" pitchFamily="2" charset="-78"/>
              </a:rPr>
              <a:t>مقاطع شعرية (بسيطة وعادية) </a:t>
            </a:r>
            <a:r>
              <a:rPr lang="ar-SA" sz="1600" dirty="0" smtClean="0">
                <a:solidFill>
                  <a:srgbClr val="008000"/>
                </a:solidFill>
                <a:cs typeface="DecoType Naskh" pitchFamily="2" charset="-78"/>
              </a:rPr>
              <a:t>، مع وجود مخطط وقافية ABAB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وزن رباعي التفاعيل.</a:t>
            </a:r>
            <a:r>
              <a:rPr lang="ar-SA" sz="1600" dirty="0" smtClean="0"/>
              <a:t/>
            </a:r>
            <a:br>
              <a:rPr lang="ar-SA" sz="1600" dirty="0" smtClean="0"/>
            </a:br>
            <a:endParaRPr lang="ar-SA" sz="1600" dirty="0" smtClean="0">
              <a:solidFill>
                <a:srgbClr val="008000"/>
              </a:solidFill>
              <a:cs typeface="DecoType Naskh" pitchFamily="2" charset="-78"/>
            </a:endParaRPr>
          </a:p>
        </p:txBody>
      </p:sp>
      <p:sp>
        <p:nvSpPr>
          <p:cNvPr id="11" name="TextBox 10"/>
          <p:cNvSpPr txBox="1"/>
          <p:nvPr/>
        </p:nvSpPr>
        <p:spPr>
          <a:xfrm>
            <a:off x="188640" y="2451536"/>
            <a:ext cx="3312368" cy="2492990"/>
          </a:xfrm>
          <a:prstGeom prst="rect">
            <a:avLst/>
          </a:prstGeom>
          <a:noFill/>
        </p:spPr>
        <p:txBody>
          <a:bodyPr wrap="square" rtlCol="1">
            <a:spAutoFit/>
          </a:bodyPr>
          <a:lstStyle/>
          <a:p>
            <a:pPr algn="just" rtl="0" fontAlgn="auto">
              <a:spcAft>
                <a:spcPts val="0"/>
              </a:spcAft>
              <a:buClr>
                <a:schemeClr val="accent3"/>
              </a:buClr>
              <a:defRPr/>
            </a:pPr>
            <a:r>
              <a:rPr lang="en-US" sz="1300" dirty="0" smtClean="0"/>
              <a:t> “A Valediction: forbidding Mourning” is one of Donne’s most famous and simplest poems and also probably his most direct statement of his ideal of spiritual love. For all his sensuality in poems, such as “The Flea,” Donne professed a devotion to a kind of spiritual love that transcended the merely physical. Here, anticipating a physical separation from his beloved, he invokes the nature of that spiritual love to ward off  (keep away) the “tear-floods” and “sigh-tempests” that might otherwise attend on their farewell. </a:t>
            </a:r>
            <a:endParaRPr lang="en-US" sz="1300" dirty="0" smtClean="0">
              <a:latin typeface="Times New Roman" pitchFamily="18" charset="0"/>
              <a:cs typeface="Times New Roman" pitchFamily="18" charset="0"/>
            </a:endParaRPr>
          </a:p>
        </p:txBody>
      </p:sp>
      <p:sp>
        <p:nvSpPr>
          <p:cNvPr id="15" name="TextBox 14"/>
          <p:cNvSpPr txBox="1"/>
          <p:nvPr/>
        </p:nvSpPr>
        <p:spPr>
          <a:xfrm>
            <a:off x="116632" y="5076056"/>
            <a:ext cx="3294366" cy="2893100"/>
          </a:xfrm>
          <a:prstGeom prst="rect">
            <a:avLst/>
          </a:prstGeom>
          <a:noFill/>
        </p:spPr>
        <p:txBody>
          <a:bodyPr wrap="square" rtlCol="1">
            <a:spAutoFit/>
          </a:bodyPr>
          <a:lstStyle/>
          <a:p>
            <a:pPr algn="l"/>
            <a:r>
              <a:rPr lang="en-US" sz="1300" dirty="0" smtClean="0"/>
              <a:t>The poem is essentially a sequence of metaphors and comparisons, each describing a way of looking at their separation that will help them to avoid the mourning  (showing sadness) forbidden by the poem’s title.</a:t>
            </a:r>
          </a:p>
          <a:p>
            <a:pPr algn="l"/>
            <a:r>
              <a:rPr lang="en-US" sz="1300" b="1" dirty="0" smtClean="0"/>
              <a:t>First</a:t>
            </a:r>
            <a:r>
              <a:rPr lang="en-US" sz="1300" dirty="0" smtClean="0"/>
              <a:t>, the speaker says that their farewell should be as mild as the uncomplaining deaths of virtuous men, for to weep would be “profanation of our joys.” Next, the speaker compares harmful “Moving of </a:t>
            </a:r>
            <a:r>
              <a:rPr lang="en-US" sz="1300" dirty="0" smtClean="0"/>
              <a:t>th</a:t>
            </a:r>
            <a:r>
              <a:rPr lang="en-US" sz="1300" dirty="0" smtClean="0"/>
              <a:t>e</a:t>
            </a:r>
            <a:r>
              <a:rPr lang="en-US" sz="1300" dirty="0" smtClean="0"/>
              <a:t> </a:t>
            </a:r>
            <a:r>
              <a:rPr lang="en-US" sz="1300" dirty="0" smtClean="0"/>
              <a:t>earth” to innocent “trepidation of the spheres,” equating the first with “dull sublunary lovers’ love” and the second with their love, “Inter-assured of the mind.”</a:t>
            </a:r>
          </a:p>
        </p:txBody>
      </p:sp>
      <p:sp>
        <p:nvSpPr>
          <p:cNvPr id="16" name="TextBox 15"/>
          <p:cNvSpPr txBox="1"/>
          <p:nvPr/>
        </p:nvSpPr>
        <p:spPr>
          <a:xfrm>
            <a:off x="3645024" y="5155609"/>
            <a:ext cx="3024336" cy="2554545"/>
          </a:xfrm>
          <a:prstGeom prst="rect">
            <a:avLst/>
          </a:prstGeom>
          <a:noFill/>
        </p:spPr>
        <p:txBody>
          <a:bodyPr wrap="square" rtlCol="1">
            <a:spAutoFit/>
          </a:bodyPr>
          <a:lstStyle/>
          <a:p>
            <a:r>
              <a:rPr lang="ar-SA" sz="1600" dirty="0" smtClean="0">
                <a:solidFill>
                  <a:srgbClr val="008000"/>
                </a:solidFill>
                <a:cs typeface="DecoType Naskh" pitchFamily="2" charset="-78"/>
              </a:rPr>
              <a:t>القصيدة هي في الأساس سلسلة من الاستعارات والمقارنات ، واصفا كل وسيلة ليبحث </a:t>
            </a:r>
            <a:r>
              <a:rPr lang="ar-SA" sz="1600" dirty="0" smtClean="0">
                <a:solidFill>
                  <a:srgbClr val="008000"/>
                </a:solidFill>
                <a:cs typeface="DecoType Naskh" pitchFamily="2" charset="-78"/>
              </a:rPr>
              <a:t>عن فصلهم </a:t>
            </a:r>
            <a:r>
              <a:rPr lang="ar-SA" sz="1600" dirty="0" smtClean="0">
                <a:solidFill>
                  <a:srgbClr val="008000"/>
                </a:solidFill>
                <a:cs typeface="DecoType Naskh" pitchFamily="2" charset="-78"/>
              </a:rPr>
              <a:t>من شأنها أن تساعدهم على تجنب </a:t>
            </a:r>
            <a:r>
              <a:rPr lang="ar-SA" sz="1600" dirty="0" smtClean="0">
                <a:solidFill>
                  <a:srgbClr val="008000"/>
                </a:solidFill>
                <a:cs typeface="DecoType Naskh" pitchFamily="2" charset="-78"/>
              </a:rPr>
              <a:t>الحزن ( إظهار الحزن) التحريم هو عنوان </a:t>
            </a:r>
            <a:r>
              <a:rPr lang="ar-SA" sz="1600" dirty="0" smtClean="0">
                <a:solidFill>
                  <a:srgbClr val="008000"/>
                </a:solidFill>
                <a:cs typeface="DecoType Naskh" pitchFamily="2" charset="-78"/>
              </a:rPr>
              <a:t>القصيدة.</a:t>
            </a:r>
            <a:br>
              <a:rPr lang="ar-SA" sz="1600" dirty="0" smtClean="0">
                <a:solidFill>
                  <a:srgbClr val="008000"/>
                </a:solidFill>
                <a:cs typeface="DecoType Naskh" pitchFamily="2" charset="-78"/>
              </a:rPr>
            </a:br>
            <a:r>
              <a:rPr lang="ar-SA" sz="1600" b="1" dirty="0" smtClean="0">
                <a:solidFill>
                  <a:srgbClr val="008000"/>
                </a:solidFill>
                <a:cs typeface="DecoType Naskh" pitchFamily="2" charset="-78"/>
              </a:rPr>
              <a:t>أولا</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المتكلم يقول لابد للوداع أن </a:t>
            </a:r>
            <a:r>
              <a:rPr lang="ar-SA" sz="1600" dirty="0" smtClean="0">
                <a:solidFill>
                  <a:srgbClr val="008000"/>
                </a:solidFill>
                <a:cs typeface="DecoType Naskh" pitchFamily="2" charset="-78"/>
              </a:rPr>
              <a:t>ي</a:t>
            </a:r>
            <a:r>
              <a:rPr lang="ar-SA" sz="1600" dirty="0" smtClean="0">
                <a:solidFill>
                  <a:srgbClr val="008000"/>
                </a:solidFill>
                <a:cs typeface="DecoType Naskh" pitchFamily="2" charset="-78"/>
              </a:rPr>
              <a:t>كون معتدل </a:t>
            </a:r>
            <a:r>
              <a:rPr lang="ar-SA" sz="1600" dirty="0" smtClean="0">
                <a:solidFill>
                  <a:srgbClr val="008000"/>
                </a:solidFill>
                <a:cs typeface="DecoType Naskh" pitchFamily="2" charset="-78"/>
              </a:rPr>
              <a:t>مثل </a:t>
            </a:r>
            <a:r>
              <a:rPr lang="ar-SA" sz="1600" dirty="0" smtClean="0">
                <a:solidFill>
                  <a:srgbClr val="008000"/>
                </a:solidFill>
                <a:cs typeface="DecoType Naskh" pitchFamily="2" charset="-78"/>
              </a:rPr>
              <a:t>وفاة رجال شرفاء </a:t>
            </a:r>
            <a:r>
              <a:rPr lang="ar-SA" sz="1600" dirty="0" smtClean="0">
                <a:solidFill>
                  <a:srgbClr val="008000"/>
                </a:solidFill>
                <a:cs typeface="DecoType Naskh" pitchFamily="2" charset="-78"/>
              </a:rPr>
              <a:t>رافقها </a:t>
            </a:r>
            <a:r>
              <a:rPr lang="ar-SA" sz="1600" dirty="0" smtClean="0">
                <a:solidFill>
                  <a:srgbClr val="008000"/>
                </a:solidFill>
                <a:cs typeface="DecoType Naskh" pitchFamily="2" charset="-78"/>
              </a:rPr>
              <a:t>وجع العينين المرير، وعن </a:t>
            </a:r>
            <a:r>
              <a:rPr lang="ar-SA" sz="1600" dirty="0" smtClean="0">
                <a:solidFill>
                  <a:srgbClr val="008000"/>
                </a:solidFill>
                <a:cs typeface="DecoType Naskh" pitchFamily="2" charset="-78"/>
              </a:rPr>
              <a:t>البكاء سيكون "تدنيس أفراح لدينا." بعد ذلك ، يقارن </a:t>
            </a:r>
            <a:r>
              <a:rPr lang="ar-SA" sz="1600" dirty="0" smtClean="0">
                <a:solidFill>
                  <a:srgbClr val="008000"/>
                </a:solidFill>
                <a:cs typeface="DecoType Naskh" pitchFamily="2" charset="-78"/>
              </a:rPr>
              <a:t>الشاعر </a:t>
            </a:r>
            <a:r>
              <a:rPr lang="ar-SA" sz="1600" dirty="0" err="1" smtClean="0">
                <a:solidFill>
                  <a:srgbClr val="008000"/>
                </a:solidFill>
                <a:cs typeface="DecoType Naskh" pitchFamily="2" charset="-78"/>
              </a:rPr>
              <a:t>الاضرار</a:t>
            </a:r>
            <a:r>
              <a:rPr lang="ar-SA" sz="1600" dirty="0" smtClean="0">
                <a:solidFill>
                  <a:srgbClr val="008000"/>
                </a:solidFill>
                <a:cs typeface="DecoType Naskh" pitchFamily="2" charset="-78"/>
              </a:rPr>
              <a:t> ”تحرك الأرض إلى " </a:t>
            </a:r>
            <a:r>
              <a:rPr lang="ar-SA" sz="1600" dirty="0" err="1" smtClean="0">
                <a:solidFill>
                  <a:srgbClr val="008000"/>
                </a:solidFill>
                <a:cs typeface="DecoType Naskh" pitchFamily="2" charset="-78"/>
              </a:rPr>
              <a:t>الإرتياب</a:t>
            </a:r>
            <a:r>
              <a:rPr lang="ar-SA" sz="1600" dirty="0" smtClean="0">
                <a:solidFill>
                  <a:srgbClr val="008000"/>
                </a:solidFill>
                <a:cs typeface="DecoType Naskh" pitchFamily="2" charset="-78"/>
              </a:rPr>
              <a:t>"من مجالات الخبرة،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"المساواة بين الأول مع" </a:t>
            </a:r>
            <a:r>
              <a:rPr lang="ar-SA" sz="1600" dirty="0" smtClean="0">
                <a:solidFill>
                  <a:srgbClr val="008000"/>
                </a:solidFill>
                <a:cs typeface="DecoType Naskh" pitchFamily="2" charset="-78"/>
              </a:rPr>
              <a:t>محبين ضجروا تحت القمر "</a:t>
            </a:r>
            <a:r>
              <a:rPr lang="ar-SA" sz="1600" dirty="0" smtClean="0">
                <a:solidFill>
                  <a:srgbClr val="008000"/>
                </a:solidFill>
                <a:cs typeface="DecoType Naskh" pitchFamily="2" charset="-78"/>
              </a:rPr>
              <a:t>والثانية مع حبهم</a:t>
            </a:r>
            <a:r>
              <a:rPr lang="ar-SA" sz="1600" dirty="0" smtClean="0">
                <a:solidFill>
                  <a:srgbClr val="008000"/>
                </a:solidFill>
                <a:cs typeface="DecoType Naskh" pitchFamily="2" charset="-78"/>
              </a:rPr>
              <a:t>".</a:t>
            </a:r>
            <a:r>
              <a:rPr lang="ar-SA" sz="1600" dirty="0" smtClean="0">
                <a:solidFill>
                  <a:srgbClr val="008000"/>
                </a:solidFill>
                <a:cs typeface="DecoType Naskh" pitchFamily="2" charset="-78"/>
              </a:rPr>
              <a:t>”ما </a:t>
            </a:r>
            <a:r>
              <a:rPr lang="ar-SA" sz="1600" dirty="0" smtClean="0">
                <a:solidFill>
                  <a:srgbClr val="008000"/>
                </a:solidFill>
                <a:cs typeface="DecoType Naskh" pitchFamily="2" charset="-78"/>
              </a:rPr>
              <a:t>أكده العقل"</a:t>
            </a:r>
            <a:endParaRPr lang="ar-SA" sz="1600" dirty="0" smtClean="0">
              <a:solidFill>
                <a:srgbClr val="008000"/>
              </a:solidFill>
              <a:cs typeface="DecoType Naskh" pitchFamily="2" charset="-78"/>
            </a:endParaRPr>
          </a:p>
        </p:txBody>
      </p:sp>
      <p:sp>
        <p:nvSpPr>
          <p:cNvPr id="18" name="TextBox 17"/>
          <p:cNvSpPr txBox="1"/>
          <p:nvPr/>
        </p:nvSpPr>
        <p:spPr>
          <a:xfrm>
            <a:off x="404664" y="81003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0" name="Slide Number Placeholder 9"/>
          <p:cNvSpPr>
            <a:spLocks noGrp="1"/>
          </p:cNvSpPr>
          <p:nvPr>
            <p:ph type="sldNum" sz="quarter" idx="12"/>
          </p:nvPr>
        </p:nvSpPr>
        <p:spPr/>
        <p:txBody>
          <a:bodyPr/>
          <a:lstStyle/>
          <a:p>
            <a:fld id="{88BAE415-76A0-4309-A00B-503D7D7A0243}" type="slidenum">
              <a:rPr lang="ar-SA" smtClean="0"/>
              <a:pPr/>
              <a:t>5</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20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20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2000"/>
                                        <p:tgtEl>
                                          <p:spTgt spid="1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animEffect transition="in" filter="fade">
                                      <p:cBhvr>
                                        <p:cTn id="42" dur="2000"/>
                                        <p:tgtEl>
                                          <p:spTgt spid="1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fade">
                                      <p:cBhvr>
                                        <p:cTn id="47"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9" grpId="0" build="p"/>
      <p:bldP spid="11" grpId="0" build="p"/>
      <p:bldP spid="15" grpId="0" build="p"/>
      <p:bldP spid="1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0648" y="395536"/>
            <a:ext cx="3456384" cy="2593018"/>
          </a:xfrm>
          <a:prstGeom prst="rect">
            <a:avLst/>
          </a:prstGeom>
          <a:noFill/>
        </p:spPr>
        <p:txBody>
          <a:bodyPr wrap="square" rtlCol="1">
            <a:spAutoFit/>
          </a:bodyPr>
          <a:lstStyle/>
          <a:p>
            <a:pPr algn="l"/>
            <a:r>
              <a:rPr lang="en-US" sz="1250" dirty="0" smtClean="0"/>
              <a:t>Like the rumbling  (making deep sound) earth, the dull sublunary (sublunary meaning literally beneath the moon and also subject to the moon) lovers are all physical, unable to experience separation without losing the sensation that comprises and sustains their love. But the spiritual lovers “Care less, eyes, lips, and hands to miss,” because, like the trepidation (vibration) of the spheres (the concentric globes that surrounded the earth in ancient astronomy), their love is not wholly physical. Also, like the trepidation of the spheres, their movement will not have the harmful consequences of an earthquake.</a:t>
            </a:r>
          </a:p>
        </p:txBody>
      </p:sp>
      <p:sp>
        <p:nvSpPr>
          <p:cNvPr id="8" name="TextBox 7"/>
          <p:cNvSpPr txBox="1"/>
          <p:nvPr/>
        </p:nvSpPr>
        <p:spPr>
          <a:xfrm>
            <a:off x="3717032" y="3072888"/>
            <a:ext cx="2970330" cy="1569660"/>
          </a:xfrm>
          <a:prstGeom prst="rect">
            <a:avLst/>
          </a:prstGeom>
          <a:noFill/>
        </p:spPr>
        <p:txBody>
          <a:bodyPr wrap="square" rtlCol="1">
            <a:spAutoFit/>
          </a:bodyPr>
          <a:lstStyle/>
          <a:p>
            <a:r>
              <a:rPr lang="ar-SA" sz="1600" dirty="0" smtClean="0">
                <a:solidFill>
                  <a:srgbClr val="C00000"/>
                </a:solidFill>
                <a:cs typeface="DecoType Naskh" pitchFamily="2" charset="-78"/>
              </a:rPr>
              <a:t>الأرستقراطيين </a:t>
            </a:r>
            <a:r>
              <a:rPr lang="ar-SA" sz="1600" dirty="0" smtClean="0">
                <a:solidFill>
                  <a:srgbClr val="C00000"/>
                </a:solidFill>
                <a:cs typeface="DecoType Naskh" pitchFamily="2" charset="-78"/>
              </a:rPr>
              <a:t>العاطفين قليلون </a:t>
            </a:r>
            <a:r>
              <a:rPr lang="ar-SA" sz="1600" dirty="0" smtClean="0">
                <a:solidFill>
                  <a:srgbClr val="C00000"/>
                </a:solidFill>
                <a:cs typeface="DecoType Naskh" pitchFamily="2" charset="-78"/>
              </a:rPr>
              <a:t>العدد </a:t>
            </a:r>
            <a:r>
              <a:rPr lang="ar-SA" sz="1600" dirty="0" smtClean="0">
                <a:solidFill>
                  <a:srgbClr val="C00000"/>
                </a:solidFill>
                <a:cs typeface="DecoType Naskh" pitchFamily="2" charset="-78"/>
              </a:rPr>
              <a:t>هم  </a:t>
            </a:r>
            <a:r>
              <a:rPr lang="ar-SA" sz="1600" dirty="0" smtClean="0">
                <a:solidFill>
                  <a:srgbClr val="C00000"/>
                </a:solidFill>
                <a:cs typeface="DecoType Naskh" pitchFamily="2" charset="-78"/>
              </a:rPr>
              <a:t>الذين يحصلون على الحب الروحي </a:t>
            </a:r>
            <a:r>
              <a:rPr lang="ar-SA" sz="1600" dirty="0" err="1" smtClean="0">
                <a:solidFill>
                  <a:srgbClr val="C00000"/>
                </a:solidFill>
                <a:cs typeface="DecoType Naskh" pitchFamily="2" charset="-78"/>
              </a:rPr>
              <a:t>للالمجالات</a:t>
            </a:r>
            <a:r>
              <a:rPr lang="ar-SA" sz="1600" dirty="0" smtClean="0">
                <a:solidFill>
                  <a:srgbClr val="C00000"/>
                </a:solidFill>
                <a:cs typeface="DecoType Naskh" pitchFamily="2" charset="-78"/>
              </a:rPr>
              <a:t> ، </a:t>
            </a:r>
            <a:r>
              <a:rPr lang="ar-SA" sz="1600" dirty="0" smtClean="0">
                <a:solidFill>
                  <a:srgbClr val="C00000"/>
                </a:solidFill>
                <a:cs typeface="DecoType Naskh" pitchFamily="2" charset="-78"/>
              </a:rPr>
              <a:t>والفرجار ، </a:t>
            </a:r>
            <a:r>
              <a:rPr lang="ar-SA" sz="1600" dirty="0" smtClean="0">
                <a:solidFill>
                  <a:srgbClr val="C00000"/>
                </a:solidFill>
                <a:cs typeface="DecoType Naskh" pitchFamily="2" charset="-78"/>
              </a:rPr>
              <a:t>في جميع </a:t>
            </a:r>
            <a:r>
              <a:rPr lang="ar-SA" sz="1600" dirty="0" smtClean="0">
                <a:solidFill>
                  <a:srgbClr val="C00000"/>
                </a:solidFill>
                <a:cs typeface="DecoType Naskh" pitchFamily="2" charset="-78"/>
              </a:rPr>
              <a:t>كتابات </a:t>
            </a:r>
            <a:r>
              <a:rPr lang="ar-SA" sz="1600" dirty="0" smtClean="0">
                <a:solidFill>
                  <a:srgbClr val="C00000"/>
                </a:solidFill>
                <a:cs typeface="DecoType Naskh" pitchFamily="2" charset="-78"/>
              </a:rPr>
              <a:t>دون]، وعضوية هذه النخبة </a:t>
            </a:r>
            <a:r>
              <a:rPr lang="ar-SA" sz="1600" dirty="0" smtClean="0">
                <a:solidFill>
                  <a:srgbClr val="C00000"/>
                </a:solidFill>
                <a:cs typeface="DecoType Naskh" pitchFamily="2" charset="-78"/>
              </a:rPr>
              <a:t>لا تشمل أكثر </a:t>
            </a:r>
            <a:r>
              <a:rPr lang="ar-SA" sz="1600" dirty="0" smtClean="0">
                <a:solidFill>
                  <a:srgbClr val="C00000"/>
                </a:solidFill>
                <a:cs typeface="DecoType Naskh" pitchFamily="2" charset="-78"/>
              </a:rPr>
              <a:t>من المتكلم وعشيقته أو على الأكثر، </a:t>
            </a:r>
            <a:r>
              <a:rPr lang="ar-SA" sz="1600" dirty="0" smtClean="0">
                <a:solidFill>
                  <a:srgbClr val="C00000"/>
                </a:solidFill>
                <a:cs typeface="DecoType Naskh" pitchFamily="2" charset="-78"/>
              </a:rPr>
              <a:t>المتكلم، </a:t>
            </a:r>
            <a:r>
              <a:rPr lang="ar-SA" sz="1600" dirty="0" smtClean="0">
                <a:solidFill>
                  <a:srgbClr val="C00000"/>
                </a:solidFill>
                <a:cs typeface="DecoType Naskh" pitchFamily="2" charset="-78"/>
              </a:rPr>
              <a:t>حبيبته، وقارئ القصيدة ، الذي دعا إلى التعاطف مع </a:t>
            </a:r>
            <a:r>
              <a:rPr lang="ar-SA" sz="1600" dirty="0" smtClean="0">
                <a:solidFill>
                  <a:srgbClr val="C00000"/>
                </a:solidFill>
                <a:cs typeface="DecoType Naskh" pitchFamily="2" charset="-78"/>
              </a:rPr>
              <a:t>مأزق </a:t>
            </a:r>
            <a:r>
              <a:rPr lang="ar-SA" sz="1600" dirty="0" smtClean="0">
                <a:solidFill>
                  <a:srgbClr val="C00000"/>
                </a:solidFill>
                <a:cs typeface="DecoType Naskh" pitchFamily="2" charset="-78"/>
              </a:rPr>
              <a:t>رومانسية </a:t>
            </a:r>
            <a:r>
              <a:rPr lang="ar-SA" sz="1600" dirty="0" smtClean="0">
                <a:solidFill>
                  <a:srgbClr val="C00000"/>
                </a:solidFill>
                <a:cs typeface="DecoType Naskh" pitchFamily="2" charset="-78"/>
              </a:rPr>
              <a:t>دون </a:t>
            </a:r>
            <a:r>
              <a:rPr lang="ar-SA" sz="1600" dirty="0" smtClean="0">
                <a:solidFill>
                  <a:srgbClr val="C00000"/>
                </a:solidFill>
                <a:cs typeface="DecoType Naskh" pitchFamily="2" charset="-78"/>
              </a:rPr>
              <a:t>(</a:t>
            </a:r>
            <a:r>
              <a:rPr lang="ar-SA" sz="1600" dirty="0" smtClean="0">
                <a:solidFill>
                  <a:srgbClr val="C00000"/>
                </a:solidFill>
                <a:cs typeface="DecoType Naskh" pitchFamily="2" charset="-78"/>
              </a:rPr>
              <a:t>مأزق </a:t>
            </a:r>
            <a:r>
              <a:rPr lang="ar-SA" sz="1600" dirty="0" smtClean="0">
                <a:solidFill>
                  <a:srgbClr val="C00000"/>
                </a:solidFill>
                <a:cs typeface="DecoType Naskh" pitchFamily="2" charset="-78"/>
              </a:rPr>
              <a:t>ا</a:t>
            </a:r>
            <a:r>
              <a:rPr lang="ar-SA" sz="1600" dirty="0" smtClean="0">
                <a:solidFill>
                  <a:srgbClr val="C00000"/>
                </a:solidFill>
                <a:cs typeface="DecoType Naskh" pitchFamily="2" charset="-78"/>
              </a:rPr>
              <a:t>لحزن </a:t>
            </a:r>
            <a:r>
              <a:rPr lang="ar-SA" sz="1600" dirty="0" smtClean="0">
                <a:solidFill>
                  <a:srgbClr val="C00000"/>
                </a:solidFill>
                <a:cs typeface="DecoType Naskh" pitchFamily="2" charset="-78"/>
              </a:rPr>
              <a:t>أو اليأس).</a:t>
            </a:r>
          </a:p>
        </p:txBody>
      </p:sp>
      <p:sp>
        <p:nvSpPr>
          <p:cNvPr id="9" name="TextBox 8"/>
          <p:cNvSpPr txBox="1"/>
          <p:nvPr/>
        </p:nvSpPr>
        <p:spPr>
          <a:xfrm>
            <a:off x="3699030" y="401047"/>
            <a:ext cx="3024336" cy="2400657"/>
          </a:xfrm>
          <a:prstGeom prst="rect">
            <a:avLst/>
          </a:prstGeom>
          <a:noFill/>
        </p:spPr>
        <p:txBody>
          <a:bodyPr wrap="square" rtlCol="1">
            <a:spAutoFit/>
          </a:bodyPr>
          <a:lstStyle/>
          <a:p>
            <a:r>
              <a:rPr lang="ar-SA" sz="1500" dirty="0" smtClean="0">
                <a:solidFill>
                  <a:srgbClr val="008000"/>
                </a:solidFill>
                <a:cs typeface="DecoType Naskh" pitchFamily="2" charset="-78"/>
              </a:rPr>
              <a:t> مثل الأرض </a:t>
            </a:r>
            <a:r>
              <a:rPr lang="ar-SA" sz="1500" dirty="0" smtClean="0">
                <a:solidFill>
                  <a:srgbClr val="008000"/>
                </a:solidFill>
                <a:cs typeface="DecoType Naskh" pitchFamily="2" charset="-78"/>
              </a:rPr>
              <a:t>المدمدمة (صنع </a:t>
            </a:r>
            <a:r>
              <a:rPr lang="ar-SA" sz="1500" dirty="0" smtClean="0">
                <a:solidFill>
                  <a:srgbClr val="008000"/>
                </a:solidFill>
                <a:cs typeface="DecoType Naskh" pitchFamily="2" charset="-78"/>
              </a:rPr>
              <a:t>الصوت العميق) ، ومملة قمري فرعي (قمري فرعي معنى حرفيا تحت القمر وتخضع أيضا إلى القمر) عشاق </a:t>
            </a:r>
            <a:r>
              <a:rPr lang="ar-SA" sz="1500" dirty="0" smtClean="0">
                <a:solidFill>
                  <a:srgbClr val="008000"/>
                </a:solidFill>
                <a:cs typeface="DecoType Naskh" pitchFamily="2" charset="-78"/>
              </a:rPr>
              <a:t>كلهم </a:t>
            </a:r>
            <a:r>
              <a:rPr lang="ar-SA" sz="1500" dirty="0" smtClean="0">
                <a:solidFill>
                  <a:srgbClr val="008000"/>
                </a:solidFill>
                <a:cs typeface="DecoType Naskh" pitchFamily="2" charset="-78"/>
              </a:rPr>
              <a:t>ماديين (جسديين)</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 غير </a:t>
            </a:r>
            <a:r>
              <a:rPr lang="ar-SA" sz="1500" dirty="0" smtClean="0">
                <a:solidFill>
                  <a:srgbClr val="008000"/>
                </a:solidFill>
                <a:cs typeface="DecoType Naskh" pitchFamily="2" charset="-78"/>
              </a:rPr>
              <a:t>قادرين </a:t>
            </a:r>
            <a:r>
              <a:rPr lang="ar-SA" sz="1500" dirty="0" smtClean="0">
                <a:solidFill>
                  <a:srgbClr val="008000"/>
                </a:solidFill>
                <a:cs typeface="DecoType Naskh" pitchFamily="2" charset="-78"/>
              </a:rPr>
              <a:t>على تجربة الانفصال دون فقدان الإحساس </a:t>
            </a:r>
            <a:r>
              <a:rPr lang="ar-SA" sz="1500" dirty="0" smtClean="0">
                <a:solidFill>
                  <a:srgbClr val="008000"/>
                </a:solidFill>
                <a:cs typeface="DecoType Naskh" pitchFamily="2" charset="-78"/>
              </a:rPr>
              <a:t>والتي تؤلف وتديم </a:t>
            </a:r>
            <a:r>
              <a:rPr lang="ar-SA" sz="1500" dirty="0" smtClean="0">
                <a:solidFill>
                  <a:srgbClr val="008000"/>
                </a:solidFill>
                <a:cs typeface="DecoType Naskh" pitchFamily="2" charset="-78"/>
              </a:rPr>
              <a:t>حبهم. لكن عشاق الروحية </a:t>
            </a:r>
            <a:r>
              <a:rPr lang="ar-SA" sz="1500" dirty="0" smtClean="0">
                <a:solidFill>
                  <a:srgbClr val="008000"/>
                </a:solidFill>
                <a:cs typeface="DecoType Naskh" pitchFamily="2" charset="-78"/>
              </a:rPr>
              <a:t>" أقل اهتمام ، العينين، الشفتين </a:t>
            </a:r>
            <a:r>
              <a:rPr lang="ar-SA" sz="1500" dirty="0" smtClean="0">
                <a:solidFill>
                  <a:srgbClr val="008000"/>
                </a:solidFill>
                <a:cs typeface="DecoType Naskh" pitchFamily="2" charset="-78"/>
              </a:rPr>
              <a:t>واليدين </a:t>
            </a:r>
            <a:r>
              <a:rPr lang="ar-SA" sz="1500" dirty="0" smtClean="0">
                <a:solidFill>
                  <a:srgbClr val="008000"/>
                </a:solidFill>
                <a:cs typeface="DecoType Naskh" pitchFamily="2" charset="-78"/>
              </a:rPr>
              <a:t>ليفقدونها</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 لأنه ، مثل </a:t>
            </a:r>
            <a:r>
              <a:rPr lang="ar-SA" sz="1500" dirty="0" smtClean="0">
                <a:solidFill>
                  <a:srgbClr val="008000"/>
                </a:solidFill>
                <a:cs typeface="DecoType Naskh" pitchFamily="2" charset="-78"/>
              </a:rPr>
              <a:t>الارتياب (الاهتزاز</a:t>
            </a:r>
            <a:r>
              <a:rPr lang="ar-SA" sz="1500" dirty="0" smtClean="0">
                <a:solidFill>
                  <a:srgbClr val="008000"/>
                </a:solidFill>
                <a:cs typeface="DecoType Naskh" pitchFamily="2" charset="-78"/>
              </a:rPr>
              <a:t>) من المجالات (على </a:t>
            </a:r>
            <a:r>
              <a:rPr lang="ar-SA" sz="1500" dirty="0" smtClean="0">
                <a:solidFill>
                  <a:srgbClr val="008000"/>
                </a:solidFill>
                <a:cs typeface="DecoType Naskh" pitchFamily="2" charset="-78"/>
              </a:rPr>
              <a:t>الكرات متحدة </a:t>
            </a:r>
            <a:r>
              <a:rPr lang="ar-SA" sz="1500" dirty="0" smtClean="0">
                <a:solidFill>
                  <a:srgbClr val="008000"/>
                </a:solidFill>
                <a:cs typeface="DecoType Naskh" pitchFamily="2" charset="-78"/>
              </a:rPr>
              <a:t>المركز التي تحيط الأرض في علم الفلك القديم) ، حبهم </a:t>
            </a:r>
            <a:r>
              <a:rPr lang="ar-SA" sz="1500" dirty="0" smtClean="0">
                <a:solidFill>
                  <a:srgbClr val="008000"/>
                </a:solidFill>
                <a:cs typeface="DecoType Naskh" pitchFamily="2" charset="-78"/>
              </a:rPr>
              <a:t>ليس </a:t>
            </a:r>
            <a:r>
              <a:rPr lang="ar-SA" sz="1500" dirty="0" smtClean="0">
                <a:solidFill>
                  <a:srgbClr val="008000"/>
                </a:solidFill>
                <a:cs typeface="DecoType Naskh" pitchFamily="2" charset="-78"/>
              </a:rPr>
              <a:t>مادية كليا. أيضا ، مثل الخوف من المجالات ، فإن حركتهم لا </a:t>
            </a:r>
            <a:r>
              <a:rPr lang="ar-SA" sz="1500" dirty="0" smtClean="0">
                <a:solidFill>
                  <a:srgbClr val="008000"/>
                </a:solidFill>
                <a:cs typeface="DecoType Naskh" pitchFamily="2" charset="-78"/>
              </a:rPr>
              <a:t>تملك </a:t>
            </a:r>
            <a:r>
              <a:rPr lang="ar-SA" sz="1500" dirty="0" smtClean="0">
                <a:solidFill>
                  <a:srgbClr val="008000"/>
                </a:solidFill>
                <a:cs typeface="DecoType Naskh" pitchFamily="2" charset="-78"/>
              </a:rPr>
              <a:t>الآثار الضارة الناجمة عن زلزال.</a:t>
            </a:r>
          </a:p>
        </p:txBody>
      </p:sp>
      <p:sp>
        <p:nvSpPr>
          <p:cNvPr id="11" name="TextBox 10"/>
          <p:cNvSpPr txBox="1"/>
          <p:nvPr/>
        </p:nvSpPr>
        <p:spPr>
          <a:xfrm>
            <a:off x="260648" y="3059832"/>
            <a:ext cx="3312368" cy="1892826"/>
          </a:xfrm>
          <a:prstGeom prst="rect">
            <a:avLst/>
          </a:prstGeom>
          <a:noFill/>
        </p:spPr>
        <p:txBody>
          <a:bodyPr wrap="square" rtlCol="1">
            <a:spAutoFit/>
          </a:bodyPr>
          <a:lstStyle/>
          <a:p>
            <a:pPr algn="just" rtl="0" fontAlgn="auto">
              <a:spcAft>
                <a:spcPts val="0"/>
              </a:spcAft>
              <a:buClr>
                <a:schemeClr val="accent3"/>
              </a:buClr>
              <a:defRPr/>
            </a:pPr>
            <a:r>
              <a:rPr lang="en-US" sz="1250" dirty="0" smtClean="0"/>
              <a:t> Few in number are the emotional aristocrats who have access to the spiritual love of the spheres and the compass; throughout all of Donne’s writing, the membership of this elite never includes more than the speaker and his lover—or at the most, the speaker, his lover, and the reader of the poem, who is called upon to sympathize with Donne’s romantic plight (sad or desperate predicament).</a:t>
            </a:r>
          </a:p>
        </p:txBody>
      </p:sp>
      <p:sp>
        <p:nvSpPr>
          <p:cNvPr id="10" name="TextBox 9"/>
          <p:cNvSpPr txBox="1"/>
          <p:nvPr/>
        </p:nvSpPr>
        <p:spPr>
          <a:xfrm>
            <a:off x="404664" y="81003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2" name="TextBox 11"/>
          <p:cNvSpPr txBox="1"/>
          <p:nvPr/>
        </p:nvSpPr>
        <p:spPr>
          <a:xfrm>
            <a:off x="3501008" y="5004048"/>
            <a:ext cx="3114346" cy="3093154"/>
          </a:xfrm>
          <a:prstGeom prst="rect">
            <a:avLst/>
          </a:prstGeom>
          <a:noFill/>
        </p:spPr>
        <p:txBody>
          <a:bodyPr wrap="square" rtlCol="1">
            <a:spAutoFit/>
          </a:bodyPr>
          <a:lstStyle/>
          <a:p>
            <a:r>
              <a:rPr lang="ar-SA" sz="1500" dirty="0" smtClean="0">
                <a:cs typeface="DecoType Naskh" pitchFamily="2" charset="-78"/>
              </a:rPr>
              <a:t>مزيد من التعليق :</a:t>
            </a:r>
            <a:r>
              <a:rPr lang="ar-SA" sz="1500" dirty="0" smtClean="0">
                <a:solidFill>
                  <a:srgbClr val="C00000"/>
                </a:solidFill>
                <a:cs typeface="DecoType Naskh" pitchFamily="2" charset="-78"/>
              </a:rPr>
              <a:t/>
            </a:r>
            <a:br>
              <a:rPr lang="ar-SA" sz="1500" dirty="0" smtClean="0">
                <a:solidFill>
                  <a:srgbClr val="C00000"/>
                </a:solidFill>
                <a:cs typeface="DecoType Naskh" pitchFamily="2" charset="-78"/>
              </a:rPr>
            </a:br>
            <a:r>
              <a:rPr lang="ar-SA" sz="1500" dirty="0" smtClean="0">
                <a:solidFill>
                  <a:srgbClr val="008000"/>
                </a:solidFill>
                <a:cs typeface="DecoType Naskh" pitchFamily="2" charset="-78"/>
              </a:rPr>
              <a:t>”تحريم أحزان الوداع“ تظهر </a:t>
            </a:r>
            <a:r>
              <a:rPr lang="ar-SA" sz="1500" dirty="0" smtClean="0">
                <a:solidFill>
                  <a:srgbClr val="008000"/>
                </a:solidFill>
                <a:cs typeface="DecoType Naskh" pitchFamily="2" charset="-78"/>
              </a:rPr>
              <a:t>العديد من الميزات المرتبطة الشعر الميتافيزيقي في القرن السابع عشر في العام، والعمل مع دون فإنه على وجه الخصوص. </a:t>
            </a:r>
            <a:r>
              <a:rPr lang="ar-SA" sz="1500" dirty="0" smtClean="0">
                <a:solidFill>
                  <a:srgbClr val="008000"/>
                </a:solidFill>
                <a:cs typeface="DecoType Naskh" pitchFamily="2" charset="-78"/>
              </a:rPr>
              <a:t>[دون المعاصر، والكاتب الإنكليزي إسحاق </a:t>
            </a:r>
            <a:r>
              <a:rPr lang="ar-SA" sz="1500" dirty="0" err="1" smtClean="0">
                <a:solidFill>
                  <a:srgbClr val="008000"/>
                </a:solidFill>
                <a:cs typeface="DecoType Naskh" pitchFamily="2" charset="-78"/>
              </a:rPr>
              <a:t>والتون</a:t>
            </a:r>
            <a:r>
              <a:rPr lang="ar-SA" sz="1500" dirty="0" smtClean="0">
                <a:solidFill>
                  <a:srgbClr val="008000"/>
                </a:solidFill>
                <a:cs typeface="DecoType Naskh" pitchFamily="2" charset="-78"/>
              </a:rPr>
              <a:t>، ويخبرنا تواريخ قصيدة من 1611، عندما دون ، على وشك السفر إلى فرنسا وألمانيا، وكتب لزوجته هذا الوداع، أو كلمة وداع. مثل معظم الشعر من الوقت دون]، إلا أنها لا تظهر في الطباعة خلال حياة الشاعر. </a:t>
            </a:r>
            <a:r>
              <a:rPr lang="ar-SA" sz="1500" dirty="0" smtClean="0">
                <a:solidFill>
                  <a:srgbClr val="008000"/>
                </a:solidFill>
                <a:cs typeface="DecoType Naskh" pitchFamily="2" charset="-78"/>
              </a:rPr>
              <a:t>دعا </a:t>
            </a:r>
            <a:r>
              <a:rPr lang="ar-SA" sz="1500" dirty="0" smtClean="0">
                <a:solidFill>
                  <a:srgbClr val="008000"/>
                </a:solidFill>
                <a:cs typeface="DecoType Naskh" pitchFamily="2" charset="-78"/>
              </a:rPr>
              <a:t>لنشر القصيدة أول مرة </a:t>
            </a:r>
            <a:r>
              <a:rPr lang="ar-SA" sz="1500" dirty="0" smtClean="0">
                <a:solidFill>
                  <a:srgbClr val="008000"/>
                </a:solidFill>
                <a:cs typeface="DecoType Naskh" pitchFamily="2" charset="-78"/>
              </a:rPr>
              <a:t>في 1633، بعد عامين من وفاة </a:t>
            </a:r>
            <a:r>
              <a:rPr lang="ar-SA" sz="1500" dirty="0" smtClean="0">
                <a:solidFill>
                  <a:srgbClr val="008000"/>
                </a:solidFill>
                <a:cs typeface="DecoType Naskh" pitchFamily="2" charset="-78"/>
              </a:rPr>
              <a:t>دون، وفي </a:t>
            </a:r>
            <a:r>
              <a:rPr lang="ar-SA" sz="1500" dirty="0" smtClean="0">
                <a:solidFill>
                  <a:srgbClr val="008000"/>
                </a:solidFill>
                <a:cs typeface="DecoType Naskh" pitchFamily="2" charset="-78"/>
              </a:rPr>
              <a:t>مجموعة من قصائده أغاني </a:t>
            </a:r>
            <a:r>
              <a:rPr lang="ar-SA" sz="1500" dirty="0" err="1" smtClean="0">
                <a:solidFill>
                  <a:srgbClr val="008000"/>
                </a:solidFill>
                <a:cs typeface="DecoType Naskh" pitchFamily="2" charset="-78"/>
              </a:rPr>
              <a:t>والسوناتات</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حتى أثناء حياته، ومع ذلك، أصبح </a:t>
            </a:r>
            <a:r>
              <a:rPr lang="ar-SA" sz="1500" dirty="0" smtClean="0">
                <a:solidFill>
                  <a:srgbClr val="008000"/>
                </a:solidFill>
                <a:cs typeface="DecoType Naskh" pitchFamily="2" charset="-78"/>
              </a:rPr>
              <a:t>شعر دون  </a:t>
            </a:r>
            <a:r>
              <a:rPr lang="ar-SA" sz="1500" dirty="0" smtClean="0">
                <a:solidFill>
                  <a:srgbClr val="008000"/>
                </a:solidFill>
                <a:cs typeface="DecoType Naskh" pitchFamily="2" charset="-78"/>
              </a:rPr>
              <a:t>من المعروف أنه من القطاع الخاص في تعميم نسخ مخطوطة مكتوبة بخط اليد وبين </a:t>
            </a:r>
            <a:r>
              <a:rPr lang="ar-SA" sz="1500" dirty="0" smtClean="0">
                <a:solidFill>
                  <a:srgbClr val="008000"/>
                </a:solidFill>
                <a:cs typeface="DecoType Naskh" pitchFamily="2" charset="-78"/>
              </a:rPr>
              <a:t>الأدباء اللندنيين.</a:t>
            </a:r>
            <a:endParaRPr lang="ar-SA" sz="1500" dirty="0" smtClean="0">
              <a:solidFill>
                <a:srgbClr val="008000"/>
              </a:solidFill>
              <a:cs typeface="DecoType Naskh" pitchFamily="2" charset="-78"/>
            </a:endParaRPr>
          </a:p>
        </p:txBody>
      </p:sp>
      <p:sp>
        <p:nvSpPr>
          <p:cNvPr id="13" name="TextBox 12"/>
          <p:cNvSpPr txBox="1"/>
          <p:nvPr/>
        </p:nvSpPr>
        <p:spPr>
          <a:xfrm>
            <a:off x="260648" y="4905613"/>
            <a:ext cx="3312368" cy="3362459"/>
          </a:xfrm>
          <a:prstGeom prst="rect">
            <a:avLst/>
          </a:prstGeom>
          <a:noFill/>
        </p:spPr>
        <p:txBody>
          <a:bodyPr wrap="square" rtlCol="1">
            <a:spAutoFit/>
          </a:bodyPr>
          <a:lstStyle/>
          <a:p>
            <a:pPr algn="l" rtl="0" fontAlgn="auto">
              <a:spcAft>
                <a:spcPts val="0"/>
              </a:spcAft>
              <a:buClr>
                <a:schemeClr val="accent3"/>
              </a:buClr>
              <a:defRPr/>
            </a:pPr>
            <a:r>
              <a:rPr lang="en-US" sz="1250" dirty="0" smtClean="0">
                <a:solidFill>
                  <a:srgbClr val="FF0000"/>
                </a:solidFill>
              </a:rPr>
              <a:t>Further comment :</a:t>
            </a:r>
          </a:p>
          <a:p>
            <a:pPr algn="l" rtl="0" fontAlgn="auto">
              <a:spcAft>
                <a:spcPts val="0"/>
              </a:spcAft>
              <a:buClr>
                <a:schemeClr val="accent3"/>
              </a:buClr>
              <a:defRPr/>
            </a:pPr>
            <a:r>
              <a:rPr lang="en-US" sz="1250" dirty="0" smtClean="0"/>
              <a:t>     "A Valediction: Forbidding Mourning" shows many features associated with seventeenth-century metaphysical poetry in general, and with Donne's work in particular. Donne's contemporary, the English writer </a:t>
            </a:r>
            <a:r>
              <a:rPr lang="en-US" sz="1250" dirty="0" err="1" smtClean="0"/>
              <a:t>Izaak</a:t>
            </a:r>
            <a:r>
              <a:rPr lang="en-US" sz="1250" dirty="0" smtClean="0"/>
              <a:t> Walton, tells us the poem dates from 1611, when Donne, about to travel to France and Germany, wrote for his wife this valediction, or farewell speech. Like most poetry of Donne's time, it did not appear in print during the poet's lifetime. The poem was first published in 1633, two years after Donne's death, in a collection of his poems called Songs and Sonnets. Even during his life, however, Donne's poetry became well known because it circulated privately in manuscript and handwritten copies among literate Londoners.</a:t>
            </a:r>
          </a:p>
        </p:txBody>
      </p:sp>
      <p:sp>
        <p:nvSpPr>
          <p:cNvPr id="14" name="Slide Number Placeholder 13"/>
          <p:cNvSpPr>
            <a:spLocks noGrp="1"/>
          </p:cNvSpPr>
          <p:nvPr>
            <p:ph type="sldNum" sz="quarter" idx="12"/>
          </p:nvPr>
        </p:nvSpPr>
        <p:spPr/>
        <p:txBody>
          <a:bodyPr/>
          <a:lstStyle/>
          <a:p>
            <a:fld id="{88BAE415-76A0-4309-A00B-503D7D7A0243}" type="slidenum">
              <a:rPr lang="ar-SA" smtClean="0"/>
              <a:pPr/>
              <a:t>6</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20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fade">
                                      <p:cBhvr>
                                        <p:cTn id="27" dur="2000"/>
                                        <p:tgtEl>
                                          <p:spTgt spid="1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1" grpId="0" build="p"/>
      <p:bldP spid="12" grpId="0" build="p"/>
      <p:bldP spid="1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382756"/>
            <a:ext cx="3294366" cy="1892826"/>
          </a:xfrm>
          <a:prstGeom prst="rect">
            <a:avLst/>
          </a:prstGeom>
          <a:noFill/>
        </p:spPr>
        <p:txBody>
          <a:bodyPr wrap="square" rtlCol="1">
            <a:spAutoFit/>
          </a:bodyPr>
          <a:lstStyle/>
          <a:p>
            <a:pPr algn="l"/>
            <a:r>
              <a:rPr lang="en-US" sz="1250" dirty="0" smtClean="0"/>
              <a:t> The poem tenderly comforts the speaker's lover at their temporary parting, asking that they separate calmly and quietly, without tears or protests. The speaker justifies the desirability of such calmness by developing the ways in which the two share a holy love, both physical and spiritual in nature. Donne's celebration of earthly love in this way has often been referred to as the "creed of love."</a:t>
            </a:r>
          </a:p>
        </p:txBody>
      </p:sp>
      <p:sp>
        <p:nvSpPr>
          <p:cNvPr id="8" name="TextBox 7"/>
          <p:cNvSpPr txBox="1"/>
          <p:nvPr/>
        </p:nvSpPr>
        <p:spPr>
          <a:xfrm>
            <a:off x="3645024" y="2195736"/>
            <a:ext cx="2970330" cy="1815882"/>
          </a:xfrm>
          <a:prstGeom prst="rect">
            <a:avLst/>
          </a:prstGeom>
          <a:noFill/>
        </p:spPr>
        <p:txBody>
          <a:bodyPr wrap="square" rtlCol="1">
            <a:spAutoFit/>
          </a:bodyPr>
          <a:lstStyle/>
          <a:p>
            <a:r>
              <a:rPr lang="ar-SA" sz="1600" dirty="0" smtClean="0"/>
              <a:t> </a:t>
            </a:r>
            <a:r>
              <a:rPr lang="ar-SA" sz="1600" dirty="0" smtClean="0">
                <a:solidFill>
                  <a:srgbClr val="C00000"/>
                </a:solidFill>
                <a:cs typeface="DecoType Naskh" pitchFamily="2" charset="-78"/>
              </a:rPr>
              <a:t>دون </a:t>
            </a:r>
            <a:r>
              <a:rPr lang="ar-SA" sz="1600" dirty="0" smtClean="0">
                <a:solidFill>
                  <a:srgbClr val="C00000"/>
                </a:solidFill>
                <a:cs typeface="DecoType Naskh" pitchFamily="2" charset="-78"/>
              </a:rPr>
              <a:t>يعامل </a:t>
            </a:r>
            <a:r>
              <a:rPr lang="ar-SA" sz="1600" dirty="0" smtClean="0">
                <a:solidFill>
                  <a:srgbClr val="C00000"/>
                </a:solidFill>
                <a:cs typeface="DecoType Naskh" pitchFamily="2" charset="-78"/>
              </a:rPr>
              <a:t>حبهم </a:t>
            </a:r>
            <a:r>
              <a:rPr lang="ar-SA" sz="1600" dirty="0" smtClean="0">
                <a:solidFill>
                  <a:srgbClr val="C00000"/>
                </a:solidFill>
                <a:cs typeface="DecoType Naskh" pitchFamily="2" charset="-78"/>
              </a:rPr>
              <a:t>بقدسية، </a:t>
            </a:r>
            <a:r>
              <a:rPr lang="ar-SA" sz="1600" dirty="0" smtClean="0">
                <a:solidFill>
                  <a:srgbClr val="C00000"/>
                </a:solidFill>
                <a:cs typeface="DecoType Naskh" pitchFamily="2" charset="-78"/>
              </a:rPr>
              <a:t>مرتفعة </a:t>
            </a:r>
            <a:r>
              <a:rPr lang="ar-SA" sz="1600" dirty="0" smtClean="0">
                <a:solidFill>
                  <a:srgbClr val="C00000"/>
                </a:solidFill>
                <a:cs typeface="DecoType Naskh" pitchFamily="2" charset="-78"/>
              </a:rPr>
              <a:t>فوق المحبين العاديين الأرضي. ويجادل الشاعر </a:t>
            </a:r>
            <a:r>
              <a:rPr lang="ar-SA" sz="1600" dirty="0" smtClean="0">
                <a:solidFill>
                  <a:srgbClr val="C00000"/>
                </a:solidFill>
                <a:cs typeface="DecoType Naskh" pitchFamily="2" charset="-78"/>
              </a:rPr>
              <a:t>ويقول بسبب</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الثقة يعطيهم </a:t>
            </a:r>
            <a:r>
              <a:rPr lang="ar-SA" sz="1600" dirty="0" smtClean="0">
                <a:solidFill>
                  <a:srgbClr val="C00000"/>
                </a:solidFill>
                <a:cs typeface="DecoType Naskh" pitchFamily="2" charset="-78"/>
              </a:rPr>
              <a:t>حبهم، </a:t>
            </a:r>
            <a:r>
              <a:rPr lang="ar-SA" sz="1600" dirty="0" smtClean="0">
                <a:solidFill>
                  <a:srgbClr val="C00000"/>
                </a:solidFill>
                <a:cs typeface="DecoType Naskh" pitchFamily="2" charset="-78"/>
              </a:rPr>
              <a:t>فهي قوية بما يكفي لتحمل فصل مؤقت. في الواقع، يكتشف طرق </a:t>
            </a:r>
            <a:r>
              <a:rPr lang="ar-SA" sz="1600" dirty="0" smtClean="0">
                <a:solidFill>
                  <a:srgbClr val="C00000"/>
                </a:solidFill>
                <a:cs typeface="DecoType Naskh" pitchFamily="2" charset="-78"/>
              </a:rPr>
              <a:t>توحي من </a:t>
            </a:r>
            <a:r>
              <a:rPr lang="ar-SA" sz="1600" dirty="0" smtClean="0">
                <a:solidFill>
                  <a:srgbClr val="C00000"/>
                </a:solidFill>
                <a:cs typeface="DecoType Naskh" pitchFamily="2" charset="-78"/>
              </a:rPr>
              <a:t>خلال الغرور </a:t>
            </a:r>
            <a:r>
              <a:rPr lang="ar-SA" sz="1600" dirty="0" smtClean="0">
                <a:solidFill>
                  <a:srgbClr val="C00000"/>
                </a:solidFill>
                <a:cs typeface="DecoType Naskh" pitchFamily="2" charset="-78"/>
              </a:rPr>
              <a:t>الميتافيزيقي ، </a:t>
            </a:r>
            <a:r>
              <a:rPr lang="ar-SA" sz="1600" dirty="0" smtClean="0">
                <a:solidFill>
                  <a:srgbClr val="C00000"/>
                </a:solidFill>
                <a:cs typeface="DecoType Naskh" pitchFamily="2" charset="-78"/>
              </a:rPr>
              <a:t>أن اثنين منهم إما </a:t>
            </a:r>
            <a:r>
              <a:rPr lang="ar-SA" sz="1600" dirty="0" smtClean="0">
                <a:solidFill>
                  <a:srgbClr val="C00000"/>
                </a:solidFill>
                <a:cs typeface="DecoType Naskh" pitchFamily="2" charset="-78"/>
              </a:rPr>
              <a:t>يمتلك </a:t>
            </a:r>
            <a:r>
              <a:rPr lang="ar-SA" sz="1600" dirty="0" smtClean="0">
                <a:solidFill>
                  <a:srgbClr val="C00000"/>
                </a:solidFill>
                <a:cs typeface="DecoType Naskh" pitchFamily="2" charset="-78"/>
              </a:rPr>
              <a:t>روح واحدة وهكذا لا يمكن أبدا أن يكون حقا تقسيمها، أو </a:t>
            </a:r>
            <a:r>
              <a:rPr lang="ar-SA" sz="1600" dirty="0" smtClean="0">
                <a:solidFill>
                  <a:srgbClr val="C00000"/>
                </a:solidFill>
                <a:cs typeface="DecoType Naskh" pitchFamily="2" charset="-78"/>
              </a:rPr>
              <a:t>لديه </a:t>
            </a:r>
            <a:r>
              <a:rPr lang="ar-SA" sz="1600" dirty="0" smtClean="0">
                <a:solidFill>
                  <a:srgbClr val="C00000"/>
                </a:solidFill>
                <a:cs typeface="DecoType Naskh" pitchFamily="2" charset="-78"/>
              </a:rPr>
              <a:t>توأم أرواح </a:t>
            </a:r>
            <a:r>
              <a:rPr lang="ar-SA" sz="1600" dirty="0" smtClean="0">
                <a:solidFill>
                  <a:srgbClr val="C00000"/>
                </a:solidFill>
                <a:cs typeface="DecoType Naskh" pitchFamily="2" charset="-78"/>
              </a:rPr>
              <a:t> متصلة بعضها ببعض.</a:t>
            </a:r>
            <a:endParaRPr lang="ar-SA" sz="1600" dirty="0" smtClean="0">
              <a:solidFill>
                <a:srgbClr val="C00000"/>
              </a:solidFill>
              <a:cs typeface="DecoType Naskh" pitchFamily="2" charset="-78"/>
            </a:endParaRPr>
          </a:p>
        </p:txBody>
      </p:sp>
      <p:sp>
        <p:nvSpPr>
          <p:cNvPr id="9" name="TextBox 8"/>
          <p:cNvSpPr txBox="1"/>
          <p:nvPr/>
        </p:nvSpPr>
        <p:spPr>
          <a:xfrm>
            <a:off x="3573016" y="379854"/>
            <a:ext cx="3078342" cy="1815882"/>
          </a:xfrm>
          <a:prstGeom prst="rect">
            <a:avLst/>
          </a:prstGeom>
          <a:noFill/>
        </p:spPr>
        <p:txBody>
          <a:bodyPr wrap="square" rtlCol="1">
            <a:spAutoFit/>
          </a:bodyPr>
          <a:lstStyle/>
          <a:p>
            <a:pPr algn="ctr"/>
            <a:r>
              <a:rPr lang="ar-SA" sz="1600" dirty="0" smtClean="0">
                <a:solidFill>
                  <a:srgbClr val="008000"/>
                </a:solidFill>
                <a:cs typeface="DecoType Naskh" pitchFamily="2" charset="-78"/>
              </a:rPr>
              <a:t> وسائل الراحة قصيدة بحنان المتحدث فراق الحبيب في لفترة مؤقتة، وطلب أنها منفصلة بهدوء وبهدوء، من دون دموع أو احتجاجات. المتكلم يبرر مثل هذه الرغبة في الهدوء من خلال تطوير الطرق التي نصيب اثنين من الحب المقدسة، سواء المادية والروحية في الطبيعة. وكثيرا ما تم الاحتفال دون فإنه من حب </a:t>
            </a:r>
            <a:r>
              <a:rPr lang="ar-SA" sz="1600" dirty="0" err="1" smtClean="0">
                <a:solidFill>
                  <a:srgbClr val="008000"/>
                </a:solidFill>
                <a:cs typeface="DecoType Naskh" pitchFamily="2" charset="-78"/>
              </a:rPr>
              <a:t>الارض</a:t>
            </a:r>
            <a:r>
              <a:rPr lang="ar-SA" sz="1600" dirty="0" smtClean="0">
                <a:solidFill>
                  <a:srgbClr val="008000"/>
                </a:solidFill>
                <a:cs typeface="DecoType Naskh" pitchFamily="2" charset="-78"/>
              </a:rPr>
              <a:t> وبهذه الطريقة المشار إليها باسم "عقيدة الحب</a:t>
            </a:r>
            <a:r>
              <a:rPr lang="ar-SA" sz="1600" dirty="0" smtClean="0">
                <a:solidFill>
                  <a:srgbClr val="008000"/>
                </a:solidFill>
                <a:cs typeface="DecoType Naskh" pitchFamily="2" charset="-78"/>
              </a:rPr>
              <a:t>".</a:t>
            </a:r>
            <a:endParaRPr lang="ar-SA" sz="1600" dirty="0" smtClean="0">
              <a:solidFill>
                <a:srgbClr val="008000"/>
              </a:solidFill>
              <a:cs typeface="DecoType Naskh" pitchFamily="2" charset="-78"/>
            </a:endParaRPr>
          </a:p>
        </p:txBody>
      </p:sp>
      <p:sp>
        <p:nvSpPr>
          <p:cNvPr id="11" name="TextBox 10"/>
          <p:cNvSpPr txBox="1"/>
          <p:nvPr/>
        </p:nvSpPr>
        <p:spPr>
          <a:xfrm>
            <a:off x="188640" y="2267744"/>
            <a:ext cx="3312368" cy="2092881"/>
          </a:xfrm>
          <a:prstGeom prst="rect">
            <a:avLst/>
          </a:prstGeom>
          <a:noFill/>
        </p:spPr>
        <p:txBody>
          <a:bodyPr wrap="square" rtlCol="1">
            <a:spAutoFit/>
          </a:bodyPr>
          <a:lstStyle/>
          <a:p>
            <a:pPr algn="just" rtl="0" fontAlgn="auto">
              <a:spcAft>
                <a:spcPts val="0"/>
              </a:spcAft>
              <a:buClr>
                <a:schemeClr val="accent3"/>
              </a:buClr>
              <a:defRPr/>
            </a:pPr>
            <a:r>
              <a:rPr lang="en-US" sz="1250" dirty="0" smtClean="0"/>
              <a:t> Donne treats their love as sacred, elevated above that of ordinary earthly lovers. He argues that because of the confidence their love gives them, they are strong enough to endure a temporary separation. In fact, he discovers ways of suggesting, through metaphysical conceit, that the two of them either possess a single soul and so can never really be divided, or have twin souls permanently connected to each other.</a:t>
            </a:r>
          </a:p>
        </p:txBody>
      </p:sp>
      <p:sp>
        <p:nvSpPr>
          <p:cNvPr id="6" name="TextBox 5"/>
          <p:cNvSpPr txBox="1"/>
          <p:nvPr/>
        </p:nvSpPr>
        <p:spPr>
          <a:xfrm>
            <a:off x="404664" y="8225824"/>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0" name="TextBox 9"/>
          <p:cNvSpPr txBox="1"/>
          <p:nvPr/>
        </p:nvSpPr>
        <p:spPr>
          <a:xfrm>
            <a:off x="3699030" y="4427984"/>
            <a:ext cx="2970330" cy="1815882"/>
          </a:xfrm>
          <a:prstGeom prst="rect">
            <a:avLst/>
          </a:prstGeom>
          <a:noFill/>
        </p:spPr>
        <p:txBody>
          <a:bodyPr wrap="square" rtlCol="1">
            <a:spAutoFit/>
          </a:bodyPr>
          <a:lstStyle/>
          <a:p>
            <a:r>
              <a:rPr lang="ar-SA" sz="1600" dirty="0" smtClean="0"/>
              <a:t> </a:t>
            </a:r>
            <a:r>
              <a:rPr lang="ar-SA" sz="1600" dirty="0" smtClean="0">
                <a:solidFill>
                  <a:srgbClr val="008000"/>
                </a:solidFill>
                <a:cs typeface="DecoType Naskh" pitchFamily="2" charset="-78"/>
              </a:rPr>
              <a:t>والغرور الميتافيزيقي هو استعارة أو تشبيه الشاعر الذي يرسم عبقري (ذكية) مقارنة بين اثنين جدا على عكس الكائنات. </a:t>
            </a:r>
            <a:r>
              <a:rPr lang="ar-SA" sz="1600" dirty="0" smtClean="0">
                <a:solidFill>
                  <a:srgbClr val="008000"/>
                </a:solidFill>
                <a:cs typeface="DecoType Naskh" pitchFamily="2" charset="-78"/>
              </a:rPr>
              <a:t>”تحريم أحزان الوداع" </a:t>
            </a:r>
            <a:r>
              <a:rPr lang="ar-SA" sz="1600" dirty="0" smtClean="0">
                <a:solidFill>
                  <a:srgbClr val="008000"/>
                </a:solidFill>
                <a:cs typeface="DecoType Naskh" pitchFamily="2" charset="-78"/>
              </a:rPr>
              <a:t>تنتهي مع واحدة من </a:t>
            </a:r>
            <a:r>
              <a:rPr lang="ar-SA" sz="1600" dirty="0" smtClean="0">
                <a:solidFill>
                  <a:srgbClr val="008000"/>
                </a:solidFill>
                <a:cs typeface="DecoType Naskh" pitchFamily="2" charset="-78"/>
              </a:rPr>
              <a:t>أوهام دون</a:t>
            </a:r>
            <a:r>
              <a:rPr lang="ar-SA" sz="1600" dirty="0" smtClean="0">
                <a:solidFill>
                  <a:srgbClr val="008000"/>
                </a:solidFill>
                <a:cs typeface="DecoType Naskh" pitchFamily="2" charset="-78"/>
              </a:rPr>
              <a:t>] الميتافيزيقية الأكثر شهرة، والذي يقول </a:t>
            </a:r>
            <a:r>
              <a:rPr lang="ar-SA" sz="1600" dirty="0" smtClean="0">
                <a:solidFill>
                  <a:srgbClr val="008000"/>
                </a:solidFill>
                <a:cs typeface="DecoType Naskh" pitchFamily="2" charset="-78"/>
              </a:rPr>
              <a:t>جداله للعشاق ينتهي </a:t>
            </a:r>
            <a:r>
              <a:rPr lang="ar-SA" sz="1600" dirty="0" smtClean="0">
                <a:solidFill>
                  <a:srgbClr val="008000"/>
                </a:solidFill>
                <a:cs typeface="DecoType Naskh" pitchFamily="2" charset="-78"/>
              </a:rPr>
              <a:t>'بمقارنة </a:t>
            </a:r>
            <a:r>
              <a:rPr lang="ar-SA" sz="1600" dirty="0" smtClean="0">
                <a:solidFill>
                  <a:srgbClr val="008000"/>
                </a:solidFill>
                <a:cs typeface="DecoType Naskh" pitchFamily="2" charset="-78"/>
              </a:rPr>
              <a:t>تشبيه الروحين لرسم أقدام </a:t>
            </a:r>
            <a:r>
              <a:rPr lang="ar-SA" sz="1600" dirty="0" smtClean="0">
                <a:solidFill>
                  <a:srgbClr val="008000"/>
                </a:solidFill>
                <a:cs typeface="DecoType Naskh" pitchFamily="2" charset="-78"/>
              </a:rPr>
              <a:t>الفرجار</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والتي من شأنها أن لا تحدث عادة لشاعر يكتب عن حبه!</a:t>
            </a:r>
          </a:p>
        </p:txBody>
      </p:sp>
      <p:sp>
        <p:nvSpPr>
          <p:cNvPr id="12" name="TextBox 11"/>
          <p:cNvSpPr txBox="1"/>
          <p:nvPr/>
        </p:nvSpPr>
        <p:spPr>
          <a:xfrm>
            <a:off x="188640" y="4355976"/>
            <a:ext cx="3474386" cy="2092881"/>
          </a:xfrm>
          <a:prstGeom prst="rect">
            <a:avLst/>
          </a:prstGeom>
          <a:noFill/>
        </p:spPr>
        <p:txBody>
          <a:bodyPr wrap="square" rtlCol="1">
            <a:spAutoFit/>
          </a:bodyPr>
          <a:lstStyle/>
          <a:p>
            <a:pPr algn="l" rtl="0" fontAlgn="auto">
              <a:spcAft>
                <a:spcPts val="0"/>
              </a:spcAft>
              <a:buClr>
                <a:schemeClr val="accent3"/>
              </a:buClr>
              <a:defRPr/>
            </a:pPr>
            <a:r>
              <a:rPr lang="en-US" sz="1300" dirty="0" smtClean="0"/>
              <a:t>  A metaphysical conceit is an extended metaphor or simile in which the poet draws an ingenious (clever) comparison between two very unlike objects. "A Valediction: Forbidding Mourning" ends with one of Donne's most famous metaphysical conceits, in which he argues for the lovers' closeness by comparing their two souls to the feet of a drawing compass—a simile that would not typically occur to a poet writing about his love!</a:t>
            </a:r>
          </a:p>
        </p:txBody>
      </p:sp>
      <p:sp>
        <p:nvSpPr>
          <p:cNvPr id="13" name="TextBox 12"/>
          <p:cNvSpPr txBox="1"/>
          <p:nvPr/>
        </p:nvSpPr>
        <p:spPr>
          <a:xfrm>
            <a:off x="3645024" y="6500534"/>
            <a:ext cx="2970330" cy="1815882"/>
          </a:xfrm>
          <a:prstGeom prst="rect">
            <a:avLst/>
          </a:prstGeom>
          <a:noFill/>
        </p:spPr>
        <p:txBody>
          <a:bodyPr wrap="square" rtlCol="1">
            <a:spAutoFit/>
          </a:bodyPr>
          <a:lstStyle/>
          <a:p>
            <a:r>
              <a:rPr lang="ar-SA" sz="1600" dirty="0" smtClean="0">
                <a:solidFill>
                  <a:srgbClr val="C00000"/>
                </a:solidFill>
                <a:cs typeface="DecoType Naskh" pitchFamily="2" charset="-78"/>
              </a:rPr>
              <a:t>الصورة بوصلة تشير إلى وجود صلة بين عشاق حتى أنهم وبصرف النظر. بعد دون فإنه يرى مبدع معاني أخرى. يرى الفرق بين المركزية والقدم "الثابتة" في "البيت" والتجوال، "بشكل غير مباشر" تتحرك قدما. ويقترح الأفكار الرغبة : يميل "،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 يصغي إليه، ويخلص مع فكرة الحب والكمال ("فقط") الدائرة التي تنتهي من حيث بدأت "".</a:t>
            </a:r>
          </a:p>
        </p:txBody>
      </p:sp>
      <p:sp>
        <p:nvSpPr>
          <p:cNvPr id="14" name="TextBox 13"/>
          <p:cNvSpPr txBox="1"/>
          <p:nvPr/>
        </p:nvSpPr>
        <p:spPr>
          <a:xfrm>
            <a:off x="188640" y="6516216"/>
            <a:ext cx="3384376" cy="1892826"/>
          </a:xfrm>
          <a:prstGeom prst="rect">
            <a:avLst/>
          </a:prstGeom>
          <a:noFill/>
        </p:spPr>
        <p:txBody>
          <a:bodyPr wrap="square" rtlCol="1">
            <a:spAutoFit/>
          </a:bodyPr>
          <a:lstStyle/>
          <a:p>
            <a:pPr algn="just" rtl="0" fontAlgn="auto">
              <a:spcAft>
                <a:spcPts val="0"/>
              </a:spcAft>
              <a:buClr>
                <a:schemeClr val="accent3"/>
              </a:buClr>
              <a:defRPr/>
            </a:pPr>
            <a:r>
              <a:rPr lang="en-US" sz="1250" dirty="0" smtClean="0"/>
              <a:t>The compass image suggests a connection between the lovers even as they are apart. Yet Donne ingeniously finds further meanings. He considers the difference between a central, “fixed” foot at “home” and a roaming, “obliquely” moving foot. He suggests ideas of desire: leans,” and “hearkens,”.”He concludes with an idea of love as the perfect (“just”) circle that ends where it began.</a:t>
            </a:r>
          </a:p>
        </p:txBody>
      </p:sp>
      <p:sp>
        <p:nvSpPr>
          <p:cNvPr id="15" name="Slide Number Placeholder 14"/>
          <p:cNvSpPr>
            <a:spLocks noGrp="1"/>
          </p:cNvSpPr>
          <p:nvPr>
            <p:ph type="sldNum" sz="quarter" idx="12"/>
          </p:nvPr>
        </p:nvSpPr>
        <p:spPr/>
        <p:txBody>
          <a:bodyPr/>
          <a:lstStyle/>
          <a:p>
            <a:fld id="{88BAE415-76A0-4309-A00B-503D7D7A0243}" type="slidenum">
              <a:rPr lang="ar-SA" smtClean="0"/>
              <a:pPr/>
              <a:t>7</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20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20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20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1" grpId="0" build="p"/>
      <p:bldP spid="10" grpId="0" build="p"/>
      <p:bldP spid="12" grpId="0" build="p"/>
      <p:bldP spid="13" grpId="0" build="p"/>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382756"/>
            <a:ext cx="3294366" cy="2462213"/>
          </a:xfrm>
          <a:prstGeom prst="rect">
            <a:avLst/>
          </a:prstGeom>
          <a:noFill/>
        </p:spPr>
        <p:txBody>
          <a:bodyPr wrap="square" rtlCol="1">
            <a:spAutoFit/>
          </a:bodyPr>
          <a:lstStyle/>
          <a:p>
            <a:pPr algn="l"/>
            <a:r>
              <a:rPr lang="en-US" sz="1400" dirty="0" smtClean="0">
                <a:cs typeface="Arial" pitchFamily="34" charset="0"/>
              </a:rPr>
              <a:t>The occasion of the poem seems to be parting. Walton asserts that the poem was penned in 1611 when Donne was planning for a tour of France with the Drury family. Parting here is pictured as a miniature enactment of death. The poet refers to an </a:t>
            </a:r>
            <a:r>
              <a:rPr lang="en-US" sz="1400" dirty="0" err="1" smtClean="0">
                <a:cs typeface="Arial" pitchFamily="34" charset="0"/>
              </a:rPr>
              <a:t>untheatrical</a:t>
            </a:r>
            <a:r>
              <a:rPr lang="en-US" sz="1400" dirty="0" smtClean="0">
                <a:cs typeface="Arial" pitchFamily="34" charset="0"/>
              </a:rPr>
              <a:t> form of death where the dying mildly give away to death. Sometimes death may be anticipated, nevertheless at times it comes as an intruder in spite of one saying :”No.”</a:t>
            </a:r>
            <a:endParaRPr lang="en-US" sz="1300" dirty="0" smtClean="0"/>
          </a:p>
        </p:txBody>
      </p:sp>
      <p:sp>
        <p:nvSpPr>
          <p:cNvPr id="8" name="TextBox 7"/>
          <p:cNvSpPr txBox="1"/>
          <p:nvPr/>
        </p:nvSpPr>
        <p:spPr>
          <a:xfrm>
            <a:off x="3645024" y="4969783"/>
            <a:ext cx="2970330" cy="2554545"/>
          </a:xfrm>
          <a:prstGeom prst="rect">
            <a:avLst/>
          </a:prstGeom>
          <a:noFill/>
        </p:spPr>
        <p:txBody>
          <a:bodyPr wrap="square" rtlCol="1">
            <a:spAutoFit/>
          </a:bodyPr>
          <a:lstStyle/>
          <a:p>
            <a:r>
              <a:rPr lang="ar-SA" sz="1600" dirty="0" smtClean="0"/>
              <a:t>  </a:t>
            </a:r>
            <a:r>
              <a:rPr lang="ar-SA" sz="1600" dirty="0" smtClean="0">
                <a:solidFill>
                  <a:srgbClr val="C00000"/>
                </a:solidFill>
                <a:cs typeface="DecoType Naskh" pitchFamily="2" charset="-78"/>
              </a:rPr>
              <a:t>مصطلح 'ذوبان' قد يعني أيضا تغييرا في الحالة المادية. تماما كما يتعفن الجسد الميت، تقوم </a:t>
            </a:r>
            <a:r>
              <a:rPr lang="ar-SA" sz="1600" dirty="0" smtClean="0">
                <a:solidFill>
                  <a:srgbClr val="C00000"/>
                </a:solidFill>
                <a:cs typeface="DecoType Naskh" pitchFamily="2" charset="-78"/>
              </a:rPr>
              <a:t>بحلّ الرابطة </a:t>
            </a:r>
            <a:r>
              <a:rPr lang="ar-SA" sz="1600" dirty="0" smtClean="0">
                <a:solidFill>
                  <a:srgbClr val="C00000"/>
                </a:solidFill>
                <a:cs typeface="DecoType Naskh" pitchFamily="2" charset="-78"/>
              </a:rPr>
              <a:t>بين </a:t>
            </a:r>
            <a:r>
              <a:rPr lang="ar-SA" sz="1600" dirty="0" smtClean="0">
                <a:solidFill>
                  <a:srgbClr val="C00000"/>
                </a:solidFill>
                <a:cs typeface="DecoType Naskh" pitchFamily="2" charset="-78"/>
              </a:rPr>
              <a:t>العشاق. </a:t>
            </a:r>
            <a:r>
              <a:rPr lang="ar-SA" sz="1600" dirty="0" smtClean="0">
                <a:solidFill>
                  <a:srgbClr val="C00000"/>
                </a:solidFill>
                <a:cs typeface="DecoType Naskh" pitchFamily="2" charset="-78"/>
              </a:rPr>
              <a:t>وقال انه يقدم ثلاثة عناصر الهواء والماء والأرض لإظهار أن هذه العناصر تشكل دائرة الحياة والموت على الأرض. ويشار </a:t>
            </a:r>
            <a:r>
              <a:rPr lang="ar-SA" sz="1600" dirty="0" smtClean="0">
                <a:solidFill>
                  <a:srgbClr val="C00000"/>
                </a:solidFill>
                <a:cs typeface="DecoType Naskh" pitchFamily="2" charset="-78"/>
              </a:rPr>
              <a:t>ل</a:t>
            </a:r>
            <a:r>
              <a:rPr lang="ar-SA" sz="1600" dirty="0" smtClean="0">
                <a:solidFill>
                  <a:srgbClr val="C00000"/>
                </a:solidFill>
                <a:cs typeface="DecoType Naskh" pitchFamily="2" charset="-78"/>
              </a:rPr>
              <a:t>لهواء في </a:t>
            </a:r>
            <a:r>
              <a:rPr lang="ar-SA" sz="1600" dirty="0" smtClean="0">
                <a:solidFill>
                  <a:srgbClr val="C00000"/>
                </a:solidFill>
                <a:cs typeface="DecoType Naskh" pitchFamily="2" charset="-78"/>
              </a:rPr>
              <a:t>”حسرة عاصفة“ الماء في ” تفيض </a:t>
            </a:r>
            <a:r>
              <a:rPr lang="ar-SA" sz="1600" dirty="0" smtClean="0">
                <a:solidFill>
                  <a:srgbClr val="C00000"/>
                </a:solidFill>
                <a:cs typeface="DecoType Naskh" pitchFamily="2" charset="-78"/>
              </a:rPr>
              <a:t>الدموع ” </a:t>
            </a:r>
            <a:r>
              <a:rPr lang="ar-SA" sz="1600" dirty="0" smtClean="0">
                <a:solidFill>
                  <a:srgbClr val="C00000"/>
                </a:solidFill>
                <a:cs typeface="DecoType Naskh" pitchFamily="2" charset="-78"/>
              </a:rPr>
              <a:t>والأرض في </a:t>
            </a:r>
            <a:r>
              <a:rPr lang="ar-SA" sz="1600" dirty="0" smtClean="0">
                <a:solidFill>
                  <a:srgbClr val="C00000"/>
                </a:solidFill>
                <a:cs typeface="DecoType Naskh" pitchFamily="2" charset="-78"/>
              </a:rPr>
              <a:t>الإشارة </a:t>
            </a:r>
            <a:r>
              <a:rPr lang="ar-SA" sz="1600" dirty="0" smtClean="0">
                <a:solidFill>
                  <a:srgbClr val="C00000"/>
                </a:solidFill>
                <a:cs typeface="DecoType Naskh" pitchFamily="2" charset="-78"/>
              </a:rPr>
              <a:t>للزلازل. الشاعر جلب المصائب على كل هذه الطبيعية يبدو </a:t>
            </a:r>
            <a:r>
              <a:rPr lang="ar-SA" sz="1600" dirty="0" err="1" smtClean="0">
                <a:solidFill>
                  <a:srgbClr val="C00000"/>
                </a:solidFill>
                <a:cs typeface="DecoType Naskh" pitchFamily="2" charset="-78"/>
              </a:rPr>
              <a:t>ان</a:t>
            </a:r>
            <a:r>
              <a:rPr lang="ar-SA" sz="1600" dirty="0" smtClean="0">
                <a:solidFill>
                  <a:srgbClr val="C00000"/>
                </a:solidFill>
                <a:cs typeface="DecoType Naskh" pitchFamily="2" charset="-78"/>
              </a:rPr>
              <a:t> هذا يعني فراق منها هو أقل من ذلك بالمقارنة مع هذه. وعلاوة على ذلك، بالمقارنة مع الكوارث </a:t>
            </a:r>
            <a:r>
              <a:rPr lang="ar-SA" sz="1600" dirty="0" smtClean="0">
                <a:solidFill>
                  <a:srgbClr val="C00000"/>
                </a:solidFill>
                <a:cs typeface="DecoType Naskh" pitchFamily="2" charset="-78"/>
              </a:rPr>
              <a:t>، فإن فراقي </a:t>
            </a:r>
            <a:r>
              <a:rPr lang="ar-SA" sz="1600" dirty="0" smtClean="0">
                <a:solidFill>
                  <a:srgbClr val="C00000"/>
                </a:solidFill>
                <a:cs typeface="DecoType Naskh" pitchFamily="2" charset="-78"/>
              </a:rPr>
              <a:t>لا يسبب أي ضرر لحبنا.</a:t>
            </a:r>
          </a:p>
        </p:txBody>
      </p:sp>
      <p:sp>
        <p:nvSpPr>
          <p:cNvPr id="9" name="TextBox 8"/>
          <p:cNvSpPr txBox="1"/>
          <p:nvPr/>
        </p:nvSpPr>
        <p:spPr>
          <a:xfrm>
            <a:off x="3699030" y="505287"/>
            <a:ext cx="3024336" cy="2308324"/>
          </a:xfrm>
          <a:prstGeom prst="rect">
            <a:avLst/>
          </a:prstGeom>
          <a:noFill/>
        </p:spPr>
        <p:txBody>
          <a:bodyPr wrap="square" rtlCol="1">
            <a:spAutoFit/>
          </a:bodyPr>
          <a:lstStyle/>
          <a:p>
            <a:r>
              <a:rPr lang="ar-SA" sz="1600" dirty="0" smtClean="0">
                <a:solidFill>
                  <a:srgbClr val="008000"/>
                </a:solidFill>
                <a:cs typeface="DecoType Naskh" pitchFamily="2" charset="-78"/>
              </a:rPr>
              <a:t>مناسبة القصيدة تبدو أنها </a:t>
            </a:r>
            <a:r>
              <a:rPr lang="ar-SA" sz="1600" dirty="0" smtClean="0">
                <a:solidFill>
                  <a:srgbClr val="008000"/>
                </a:solidFill>
                <a:cs typeface="DecoType Naskh" pitchFamily="2" charset="-78"/>
              </a:rPr>
              <a:t>فراق. </a:t>
            </a:r>
            <a:r>
              <a:rPr lang="ar-SA" sz="1600" dirty="0" err="1" smtClean="0">
                <a:solidFill>
                  <a:srgbClr val="008000"/>
                </a:solidFill>
                <a:cs typeface="DecoType Naskh" pitchFamily="2" charset="-78"/>
              </a:rPr>
              <a:t>التون</a:t>
            </a:r>
            <a:r>
              <a:rPr lang="ar-SA" sz="1600" dirty="0" smtClean="0">
                <a:solidFill>
                  <a:srgbClr val="008000"/>
                </a:solidFill>
                <a:cs typeface="DecoType Naskh" pitchFamily="2" charset="-78"/>
              </a:rPr>
              <a:t> يؤكد أن تحده القصيدة في 1611 عندما دون فإنه يخطط لجولة في فرنسا مع العائلة </a:t>
            </a:r>
            <a:r>
              <a:rPr lang="ar-SA" sz="1600" dirty="0" err="1" smtClean="0">
                <a:solidFill>
                  <a:srgbClr val="008000"/>
                </a:solidFill>
                <a:cs typeface="DecoType Naskh" pitchFamily="2" charset="-78"/>
              </a:rPr>
              <a:t>دروري</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الفراق </a:t>
            </a:r>
            <a:r>
              <a:rPr lang="ar-SA" sz="1600" dirty="0" smtClean="0">
                <a:solidFill>
                  <a:srgbClr val="008000"/>
                </a:solidFill>
                <a:cs typeface="DecoType Naskh" pitchFamily="2" charset="-78"/>
              </a:rPr>
              <a:t>هنا هو صورة مصغرة باعتباره سن الوفاة. الشاعر يشير إلى شكل غير مسرحي من الموت حيث الموت أقل ما يقال التخلي عن الموت. أحيانا قد يكون من المتوقع وفاة، على الرغم من ذلك في بعض الأحيان </a:t>
            </a:r>
            <a:r>
              <a:rPr lang="ar-SA" sz="1600" dirty="0" smtClean="0">
                <a:solidFill>
                  <a:srgbClr val="008000"/>
                </a:solidFill>
                <a:cs typeface="DecoType Naskh" pitchFamily="2" charset="-78"/>
              </a:rPr>
              <a:t>تأتي متسللة بشكل مزعج بالرغم </a:t>
            </a:r>
            <a:r>
              <a:rPr lang="ar-SA" sz="1600" dirty="0" smtClean="0">
                <a:solidFill>
                  <a:srgbClr val="008000"/>
                </a:solidFill>
                <a:cs typeface="DecoType Naskh" pitchFamily="2" charset="-78"/>
              </a:rPr>
              <a:t>من </a:t>
            </a:r>
            <a:r>
              <a:rPr lang="ar-SA" sz="1600" dirty="0" smtClean="0">
                <a:solidFill>
                  <a:srgbClr val="008000"/>
                </a:solidFill>
                <a:cs typeface="DecoType Naskh" pitchFamily="2" charset="-78"/>
              </a:rPr>
              <a:t>قول واحد : </a:t>
            </a:r>
            <a:r>
              <a:rPr lang="ar-SA" sz="1600" dirty="0" smtClean="0">
                <a:solidFill>
                  <a:srgbClr val="008000"/>
                </a:solidFill>
                <a:cs typeface="DecoType Naskh" pitchFamily="2" charset="-78"/>
              </a:rPr>
              <a:t>"لا ".</a:t>
            </a:r>
          </a:p>
          <a:p>
            <a:r>
              <a:rPr lang="ar-SA" sz="1600" dirty="0" smtClean="0">
                <a:solidFill>
                  <a:srgbClr val="008000"/>
                </a:solidFill>
                <a:cs typeface="DecoType Naskh" pitchFamily="2" charset="-78"/>
              </a:rPr>
              <a:t>.</a:t>
            </a:r>
          </a:p>
        </p:txBody>
      </p:sp>
      <p:sp>
        <p:nvSpPr>
          <p:cNvPr id="11" name="TextBox 10"/>
          <p:cNvSpPr txBox="1"/>
          <p:nvPr/>
        </p:nvSpPr>
        <p:spPr>
          <a:xfrm>
            <a:off x="404664" y="3474457"/>
            <a:ext cx="3312368" cy="954107"/>
          </a:xfrm>
          <a:prstGeom prst="rect">
            <a:avLst/>
          </a:prstGeom>
          <a:noFill/>
        </p:spPr>
        <p:txBody>
          <a:bodyPr wrap="square" rtlCol="1">
            <a:spAutoFit/>
          </a:bodyPr>
          <a:lstStyle/>
          <a:p>
            <a:pPr algn="l" rtl="0"/>
            <a:r>
              <a:rPr lang="en-US" sz="1400" dirty="0" smtClean="0">
                <a:solidFill>
                  <a:srgbClr val="0000FF"/>
                </a:solidFill>
                <a:cs typeface="Arial" pitchFamily="34" charset="0"/>
              </a:rPr>
              <a:t>So let us melt, and make no noise, </a:t>
            </a:r>
          </a:p>
          <a:p>
            <a:pPr algn="l" rtl="0"/>
            <a:r>
              <a:rPr lang="en-US" sz="1400" dirty="0" smtClean="0">
                <a:solidFill>
                  <a:srgbClr val="0000FF"/>
                </a:solidFill>
                <a:cs typeface="Arial" pitchFamily="34" charset="0"/>
              </a:rPr>
              <a:t>    No tear-floods, nor sigh-tempests move ; </a:t>
            </a:r>
          </a:p>
          <a:p>
            <a:pPr algn="l" rtl="0"/>
            <a:r>
              <a:rPr lang="en-US" sz="1400" dirty="0" smtClean="0">
                <a:solidFill>
                  <a:srgbClr val="0000FF"/>
                </a:solidFill>
                <a:cs typeface="Arial" pitchFamily="34" charset="0"/>
              </a:rPr>
              <a:t>    '</a:t>
            </a:r>
            <a:r>
              <a:rPr lang="en-US" sz="1400" dirty="0" err="1" smtClean="0">
                <a:solidFill>
                  <a:srgbClr val="0000FF"/>
                </a:solidFill>
                <a:cs typeface="Arial" pitchFamily="34" charset="0"/>
              </a:rPr>
              <a:t>Twere</a:t>
            </a:r>
            <a:r>
              <a:rPr lang="en-US" sz="1400" dirty="0" smtClean="0">
                <a:solidFill>
                  <a:srgbClr val="0000FF"/>
                </a:solidFill>
                <a:cs typeface="Arial" pitchFamily="34" charset="0"/>
              </a:rPr>
              <a:t> profanation of our joys </a:t>
            </a:r>
          </a:p>
          <a:p>
            <a:pPr algn="l" rtl="0"/>
            <a:r>
              <a:rPr lang="en-US" sz="1400" dirty="0" smtClean="0">
                <a:solidFill>
                  <a:srgbClr val="0000FF"/>
                </a:solidFill>
                <a:cs typeface="Arial" pitchFamily="34" charset="0"/>
              </a:rPr>
              <a:t>      To tell the laity our love. </a:t>
            </a:r>
          </a:p>
        </p:txBody>
      </p:sp>
      <p:sp>
        <p:nvSpPr>
          <p:cNvPr id="6" name="TextBox 5"/>
          <p:cNvSpPr txBox="1"/>
          <p:nvPr/>
        </p:nvSpPr>
        <p:spPr>
          <a:xfrm>
            <a:off x="404664" y="79377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0" name="TextBox 9"/>
          <p:cNvSpPr txBox="1"/>
          <p:nvPr/>
        </p:nvSpPr>
        <p:spPr>
          <a:xfrm>
            <a:off x="341040" y="4860032"/>
            <a:ext cx="3294366" cy="2893100"/>
          </a:xfrm>
          <a:prstGeom prst="rect">
            <a:avLst/>
          </a:prstGeom>
          <a:noFill/>
        </p:spPr>
        <p:txBody>
          <a:bodyPr wrap="square" rtlCol="1">
            <a:spAutoFit/>
          </a:bodyPr>
          <a:lstStyle/>
          <a:p>
            <a:pPr algn="l"/>
            <a:r>
              <a:rPr lang="en-US" sz="1300" dirty="0" smtClean="0">
                <a:cs typeface="Arial" pitchFamily="34" charset="0"/>
              </a:rPr>
              <a:t> The  term ‘melt’ may also signify a change in physical state. Just as the dead body decays, the bond between both of the lovers shall dissolve. He introduces the three elements-air, water and earth to show that these elements constitute the circle of life and death on earth. The air is referred to in ‘sigh-tempests’, water in ‘tear-floods’ and earth with reference to earthquakes. The poet bringing on all these natural calamities seems to imply their parting is of less consequence as compared to these. Moreover, as compared to such dreaded catastrophes, my parting shall not cause any harm to our love.</a:t>
            </a:r>
            <a:endParaRPr lang="en-US" sz="1300" dirty="0" smtClean="0"/>
          </a:p>
        </p:txBody>
      </p:sp>
      <p:sp>
        <p:nvSpPr>
          <p:cNvPr id="12" name="Slide Number Placeholder 11"/>
          <p:cNvSpPr>
            <a:spLocks noGrp="1"/>
          </p:cNvSpPr>
          <p:nvPr>
            <p:ph type="sldNum" sz="quarter" idx="12"/>
          </p:nvPr>
        </p:nvSpPr>
        <p:spPr/>
        <p:txBody>
          <a:bodyPr/>
          <a:lstStyle/>
          <a:p>
            <a:fld id="{88BAE415-76A0-4309-A00B-503D7D7A0243}" type="slidenum">
              <a:rPr lang="ar-SA" smtClean="0"/>
              <a:pPr/>
              <a:t>8</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20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20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fade">
                                      <p:cBhvr>
                                        <p:cTn id="27" dur="20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fade">
                                      <p:cBhvr>
                                        <p:cTn id="32" dur="20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fade">
                                      <p:cBhvr>
                                        <p:cTn id="37" dur="2000"/>
                                        <p:tgtEl>
                                          <p:spTgt spid="11">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fade">
                                      <p:cBhvr>
                                        <p:cTn id="42" dur="2000"/>
                                        <p:tgtEl>
                                          <p:spTgt spid="1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p"/>
      <p:bldP spid="9" grpId="0" build="p"/>
      <p:bldP spid="11" grpId="0" build="p"/>
      <p:bldP spid="10"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382756"/>
            <a:ext cx="3294366" cy="3493264"/>
          </a:xfrm>
          <a:prstGeom prst="rect">
            <a:avLst/>
          </a:prstGeom>
          <a:noFill/>
        </p:spPr>
        <p:txBody>
          <a:bodyPr wrap="square" rtlCol="1">
            <a:spAutoFit/>
          </a:bodyPr>
          <a:lstStyle/>
          <a:p>
            <a:pPr algn="l"/>
            <a:r>
              <a:rPr lang="en-US" sz="1300" dirty="0" smtClean="0">
                <a:cs typeface="Arial" pitchFamily="34" charset="0"/>
              </a:rPr>
              <a:t> The speaker states that earthquakes may be dreadful, but not the oscillation of the heavenly spheres. This is, because the consequences of the earthquakes can be apprehended (understood), but the effect of the oscillation of the heavenly spheres cannot be perceived. What the poet means to say is that -only things that can be apprehended should be worried about. He advises his lady-love not to fret (worry) too much about their separation.</a:t>
            </a:r>
          </a:p>
          <a:p>
            <a:pPr algn="l"/>
            <a:r>
              <a:rPr lang="en-US" sz="1300" dirty="0" smtClean="0">
                <a:cs typeface="Arial" pitchFamily="34" charset="0"/>
              </a:rPr>
              <a:t>Ethereal </a:t>
            </a:r>
            <a:r>
              <a:rPr lang="en-US" sz="1300" dirty="0" smtClean="0">
                <a:cs typeface="Arial" pitchFamily="34" charset="0"/>
              </a:rPr>
              <a:t>lovers completely testify to spiritual love. Therefore their physical proximity(closeness in space and time) /absence is of no consequence. The soul is placed above its elemental form, the physical form.</a:t>
            </a:r>
          </a:p>
        </p:txBody>
      </p:sp>
      <p:sp>
        <p:nvSpPr>
          <p:cNvPr id="8" name="TextBox 7"/>
          <p:cNvSpPr txBox="1"/>
          <p:nvPr/>
        </p:nvSpPr>
        <p:spPr>
          <a:xfrm>
            <a:off x="3645024" y="5360020"/>
            <a:ext cx="2970330" cy="2308324"/>
          </a:xfrm>
          <a:prstGeom prst="rect">
            <a:avLst/>
          </a:prstGeom>
          <a:noFill/>
        </p:spPr>
        <p:txBody>
          <a:bodyPr wrap="square" rtlCol="1">
            <a:spAutoFit/>
          </a:bodyPr>
          <a:lstStyle/>
          <a:p>
            <a:r>
              <a:rPr lang="ar-SA" sz="1600" dirty="0" smtClean="0">
                <a:solidFill>
                  <a:srgbClr val="C00000"/>
                </a:solidFill>
                <a:cs typeface="DecoType Naskh" pitchFamily="2" charset="-78"/>
              </a:rPr>
              <a:t>الشاعر يؤكد أن حبهم هو محض بحيث يمكن القبض عليه عن طريق الحواس، وهذا لا يتطلب بالضرورة التصورات الحسية</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الشاعر </a:t>
            </a:r>
            <a:r>
              <a:rPr lang="ar-SA" sz="1600" dirty="0" smtClean="0">
                <a:solidFill>
                  <a:srgbClr val="C00000"/>
                </a:solidFill>
                <a:cs typeface="DecoType Naskh" pitchFamily="2" charset="-78"/>
              </a:rPr>
              <a:t>يذهب </a:t>
            </a:r>
            <a:r>
              <a:rPr lang="ar-SA" sz="1600" dirty="0" smtClean="0">
                <a:solidFill>
                  <a:srgbClr val="C00000"/>
                </a:solidFill>
                <a:cs typeface="DecoType Naskh" pitchFamily="2" charset="-78"/>
              </a:rPr>
              <a:t>إلى وضع في </a:t>
            </a:r>
            <a:r>
              <a:rPr lang="ar-SA" sz="1600" dirty="0" smtClean="0">
                <a:solidFill>
                  <a:srgbClr val="C00000"/>
                </a:solidFill>
                <a:cs typeface="DecoType Naskh" pitchFamily="2" charset="-78"/>
              </a:rPr>
              <a:t>المقطع التالي الذي أرواحهم فيه </a:t>
            </a:r>
            <a:r>
              <a:rPr lang="ar-SA" sz="1600" dirty="0" smtClean="0">
                <a:solidFill>
                  <a:srgbClr val="C00000"/>
                </a:solidFill>
                <a:cs typeface="DecoType Naskh" pitchFamily="2" charset="-78"/>
              </a:rPr>
              <a:t>واحدة، وبالتالي لا نرى انتهاكها </a:t>
            </a:r>
            <a:r>
              <a:rPr lang="ar-SA" sz="1600" dirty="0" smtClean="0">
                <a:solidFill>
                  <a:srgbClr val="C00000"/>
                </a:solidFill>
                <a:cs typeface="DecoType Naskh" pitchFamily="2" charset="-78"/>
              </a:rPr>
              <a:t>كالفجوة</a:t>
            </a:r>
            <a:r>
              <a:rPr lang="ar-SA" sz="1600" dirty="0" smtClean="0">
                <a:solidFill>
                  <a:srgbClr val="C00000"/>
                </a:solidFill>
                <a:cs typeface="DecoType Naskh" pitchFamily="2" charset="-78"/>
              </a:rPr>
              <a:t>، ولكن الاعتراف </a:t>
            </a:r>
            <a:r>
              <a:rPr lang="ar-SA" sz="1600" dirty="0" smtClean="0">
                <a:solidFill>
                  <a:srgbClr val="C00000"/>
                </a:solidFill>
                <a:cs typeface="DecoType Naskh" pitchFamily="2" charset="-78"/>
              </a:rPr>
              <a:t>ب</a:t>
            </a:r>
            <a:r>
              <a:rPr lang="ar-SA" sz="1600" dirty="0" smtClean="0">
                <a:solidFill>
                  <a:srgbClr val="C00000"/>
                </a:solidFill>
                <a:cs typeface="DecoType Naskh" pitchFamily="2" charset="-78"/>
              </a:rPr>
              <a:t>التوسع</a:t>
            </a:r>
            <a:r>
              <a:rPr lang="ar-SA" sz="1600" dirty="0" smtClean="0">
                <a:solidFill>
                  <a:srgbClr val="C00000"/>
                </a:solidFill>
                <a:cs typeface="DecoType Naskh" pitchFamily="2" charset="-78"/>
              </a:rPr>
              <a:t>. دون </a:t>
            </a:r>
            <a:r>
              <a:rPr lang="ar-SA" sz="1600" dirty="0" smtClean="0">
                <a:solidFill>
                  <a:srgbClr val="C00000"/>
                </a:solidFill>
                <a:cs typeface="DecoType Naskh" pitchFamily="2" charset="-78"/>
              </a:rPr>
              <a:t>يجعل </a:t>
            </a:r>
            <a:r>
              <a:rPr lang="ar-SA" sz="1600" dirty="0" smtClean="0">
                <a:solidFill>
                  <a:srgbClr val="C00000"/>
                </a:solidFill>
                <a:cs typeface="DecoType Naskh" pitchFamily="2" charset="-78"/>
              </a:rPr>
              <a:t>من استخدام صورة من الذهب المطروق في ركاكة مهواة، </a:t>
            </a:r>
            <a:r>
              <a:rPr lang="ar-SA" sz="1600" dirty="0" smtClean="0">
                <a:solidFill>
                  <a:srgbClr val="C00000"/>
                </a:solidFill>
                <a:cs typeface="DecoType Naskh" pitchFamily="2" charset="-78"/>
              </a:rPr>
              <a:t>مثل الحب الأرضي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يحول </a:t>
            </a:r>
            <a:r>
              <a:rPr lang="ar-SA" sz="1600" dirty="0" smtClean="0">
                <a:solidFill>
                  <a:srgbClr val="C00000"/>
                </a:solidFill>
                <a:cs typeface="DecoType Naskh" pitchFamily="2" charset="-78"/>
              </a:rPr>
              <a:t>الحب إلى </a:t>
            </a:r>
            <a:r>
              <a:rPr lang="ar-SA" sz="1600" dirty="0" err="1" smtClean="0">
                <a:solidFill>
                  <a:srgbClr val="C00000"/>
                </a:solidFill>
                <a:cs typeface="DecoType Naskh" pitchFamily="2" charset="-78"/>
              </a:rPr>
              <a:t>دينونة</a:t>
            </a:r>
            <a:r>
              <a:rPr lang="ar-SA" sz="1600" dirty="0" smtClean="0">
                <a:solidFill>
                  <a:srgbClr val="C00000"/>
                </a:solidFill>
                <a:cs typeface="DecoType Naskh" pitchFamily="2" charset="-78"/>
              </a:rPr>
              <a:t> الحب </a:t>
            </a:r>
            <a:r>
              <a:rPr lang="ar-SA" sz="1600" dirty="0" smtClean="0">
                <a:solidFill>
                  <a:srgbClr val="C00000"/>
                </a:solidFill>
                <a:cs typeface="DecoType Naskh" pitchFamily="2" charset="-78"/>
              </a:rPr>
              <a:t>الإلهي.</a:t>
            </a:r>
          </a:p>
          <a:p>
            <a:endParaRPr lang="ar-SA" sz="1600" dirty="0" smtClean="0">
              <a:solidFill>
                <a:srgbClr val="C00000"/>
              </a:solidFill>
              <a:cs typeface="DecoType Naskh" pitchFamily="2" charset="-78"/>
            </a:endParaRPr>
          </a:p>
        </p:txBody>
      </p:sp>
      <p:sp>
        <p:nvSpPr>
          <p:cNvPr id="9" name="TextBox 8"/>
          <p:cNvSpPr txBox="1"/>
          <p:nvPr/>
        </p:nvSpPr>
        <p:spPr>
          <a:xfrm>
            <a:off x="3699030" y="505287"/>
            <a:ext cx="3024336" cy="3293209"/>
          </a:xfrm>
          <a:prstGeom prst="rect">
            <a:avLst/>
          </a:prstGeom>
          <a:noFill/>
        </p:spPr>
        <p:txBody>
          <a:bodyPr wrap="square" rtlCol="1">
            <a:spAutoFit/>
          </a:bodyPr>
          <a:lstStyle/>
          <a:p>
            <a:r>
              <a:rPr lang="ar-SA" sz="1600" dirty="0" smtClean="0">
                <a:solidFill>
                  <a:srgbClr val="008000"/>
                </a:solidFill>
                <a:cs typeface="DecoType Naskh" pitchFamily="2" charset="-78"/>
              </a:rPr>
              <a:t>حالات المتكلم أن الزلازل قد </a:t>
            </a:r>
            <a:r>
              <a:rPr lang="ar-SA" sz="1600" dirty="0" smtClean="0">
                <a:solidFill>
                  <a:srgbClr val="008000"/>
                </a:solidFill>
                <a:cs typeface="DecoType Naskh" pitchFamily="2" charset="-78"/>
              </a:rPr>
              <a:t>تكون مروعة، ولكن ليس التذبذب من المجالات السماوية. وهذا، لأن عواقب الزلازل يمكن القبض </a:t>
            </a:r>
            <a:r>
              <a:rPr lang="ar-SA" sz="1600" dirty="0" smtClean="0">
                <a:solidFill>
                  <a:srgbClr val="008000"/>
                </a:solidFill>
                <a:cs typeface="DecoType Naskh" pitchFamily="2" charset="-78"/>
              </a:rPr>
              <a:t>عليها </a:t>
            </a:r>
            <a:r>
              <a:rPr lang="ar-SA" sz="1600" dirty="0" smtClean="0">
                <a:solidFill>
                  <a:srgbClr val="008000"/>
                </a:solidFill>
                <a:cs typeface="DecoType Naskh" pitchFamily="2" charset="-78"/>
              </a:rPr>
              <a:t>(فهم)، ولكن لا يمكن أن ينظر إلى تأثير التذبذب من المجالات السماوية </a:t>
            </a:r>
            <a:r>
              <a:rPr lang="ar-SA" sz="1600" dirty="0" smtClean="0">
                <a:solidFill>
                  <a:srgbClr val="008000"/>
                </a:solidFill>
                <a:cs typeface="DecoType Naskh" pitchFamily="2" charset="-78"/>
              </a:rPr>
              <a:t>كيف يكون</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ما </a:t>
            </a:r>
            <a:r>
              <a:rPr lang="ar-SA" sz="1600" dirty="0" smtClean="0">
                <a:solidFill>
                  <a:srgbClr val="008000"/>
                </a:solidFill>
                <a:cs typeface="DecoType Naskh" pitchFamily="2" charset="-78"/>
              </a:rPr>
              <a:t>يعنيه الشاعر </a:t>
            </a:r>
            <a:r>
              <a:rPr lang="ar-SA" sz="1600" dirty="0" smtClean="0">
                <a:solidFill>
                  <a:srgbClr val="008000"/>
                </a:solidFill>
                <a:cs typeface="DecoType Naskh" pitchFamily="2" charset="-78"/>
              </a:rPr>
              <a:t>هو أن الأشياء فقط التي يمكن القبض </a:t>
            </a:r>
            <a:r>
              <a:rPr lang="ar-SA" sz="1600" dirty="0" smtClean="0">
                <a:solidFill>
                  <a:srgbClr val="008000"/>
                </a:solidFill>
                <a:cs typeface="DecoType Naskh" pitchFamily="2" charset="-78"/>
              </a:rPr>
              <a:t>عليها هي ما ينبغي القلق عليها. </a:t>
            </a:r>
            <a:r>
              <a:rPr lang="ar-SA" sz="1600" dirty="0" smtClean="0">
                <a:solidFill>
                  <a:srgbClr val="008000"/>
                </a:solidFill>
                <a:cs typeface="DecoType Naskh" pitchFamily="2" charset="-78"/>
              </a:rPr>
              <a:t>وهو ينصح </a:t>
            </a:r>
            <a:r>
              <a:rPr lang="ar-SA" sz="1600" dirty="0" smtClean="0">
                <a:solidFill>
                  <a:srgbClr val="008000"/>
                </a:solidFill>
                <a:cs typeface="DecoType Naskh" pitchFamily="2" charset="-78"/>
              </a:rPr>
              <a:t>حبيبته ، أن لا تقلق (القلق</a:t>
            </a:r>
            <a:r>
              <a:rPr lang="ar-SA" sz="1600" dirty="0" smtClean="0">
                <a:solidFill>
                  <a:srgbClr val="008000"/>
                </a:solidFill>
                <a:cs typeface="DecoType Naskh" pitchFamily="2" charset="-78"/>
              </a:rPr>
              <a:t>) كثيرا عن انفصالهما.</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عشاق الشهادة أثيري تماما للحب الروحي. ولذلك من القرب المادي (التقارب في المكان والزمان) / الغياب </a:t>
            </a:r>
            <a:r>
              <a:rPr lang="ar-SA" sz="1600" dirty="0" smtClean="0">
                <a:solidFill>
                  <a:srgbClr val="008000"/>
                </a:solidFill>
                <a:cs typeface="DecoType Naskh" pitchFamily="2" charset="-78"/>
              </a:rPr>
              <a:t>لأية نتيجة</a:t>
            </a:r>
            <a:r>
              <a:rPr lang="ar-SA" sz="1600" dirty="0" smtClean="0">
                <a:solidFill>
                  <a:srgbClr val="008000"/>
                </a:solidFill>
                <a:cs typeface="DecoType Naskh" pitchFamily="2" charset="-78"/>
              </a:rPr>
              <a:t>. يتم وضع </a:t>
            </a:r>
            <a:r>
              <a:rPr lang="ar-SA" sz="1600" dirty="0" smtClean="0">
                <a:solidFill>
                  <a:srgbClr val="008000"/>
                </a:solidFill>
                <a:cs typeface="DecoType Naskh" pitchFamily="2" charset="-78"/>
              </a:rPr>
              <a:t>الروح فوق شكلها </a:t>
            </a:r>
            <a:r>
              <a:rPr lang="ar-SA" sz="1600" dirty="0" smtClean="0">
                <a:solidFill>
                  <a:srgbClr val="008000"/>
                </a:solidFill>
                <a:cs typeface="DecoType Naskh" pitchFamily="2" charset="-78"/>
              </a:rPr>
              <a:t>العنصري، الشكل المادي.</a:t>
            </a:r>
          </a:p>
          <a:p>
            <a:endParaRPr lang="ar-SA" sz="1600" dirty="0" smtClean="0">
              <a:solidFill>
                <a:srgbClr val="008000"/>
              </a:solidFill>
              <a:cs typeface="DecoType Naskh" pitchFamily="2" charset="-78"/>
            </a:endParaRPr>
          </a:p>
          <a:p>
            <a:r>
              <a:rPr lang="ar-SA" sz="1600" dirty="0" smtClean="0">
                <a:solidFill>
                  <a:srgbClr val="008000"/>
                </a:solidFill>
                <a:cs typeface="DecoType Naskh" pitchFamily="2" charset="-78"/>
              </a:rPr>
              <a:t>.</a:t>
            </a:r>
          </a:p>
        </p:txBody>
      </p:sp>
      <p:sp>
        <p:nvSpPr>
          <p:cNvPr id="11" name="TextBox 10"/>
          <p:cNvSpPr txBox="1"/>
          <p:nvPr/>
        </p:nvSpPr>
        <p:spPr>
          <a:xfrm>
            <a:off x="260648" y="4049941"/>
            <a:ext cx="3312368" cy="954107"/>
          </a:xfrm>
          <a:prstGeom prst="rect">
            <a:avLst/>
          </a:prstGeom>
          <a:noFill/>
        </p:spPr>
        <p:txBody>
          <a:bodyPr wrap="square" rtlCol="1">
            <a:spAutoFit/>
          </a:bodyPr>
          <a:lstStyle/>
          <a:p>
            <a:pPr algn="l"/>
            <a:r>
              <a:rPr lang="en-US" sz="1400" dirty="0" smtClean="0">
                <a:solidFill>
                  <a:srgbClr val="0000FF"/>
                </a:solidFill>
                <a:cs typeface="Arial" pitchFamily="34" charset="0"/>
              </a:rPr>
              <a:t> But we by a love so much refined, </a:t>
            </a:r>
          </a:p>
          <a:p>
            <a:pPr algn="l"/>
            <a:r>
              <a:rPr lang="en-US" sz="1400" dirty="0" smtClean="0">
                <a:solidFill>
                  <a:srgbClr val="0000FF"/>
                </a:solidFill>
                <a:cs typeface="Arial" pitchFamily="34" charset="0"/>
              </a:rPr>
              <a:t>     That ourselves know not what it is, </a:t>
            </a:r>
          </a:p>
          <a:p>
            <a:pPr algn="l"/>
            <a:r>
              <a:rPr lang="en-US" sz="1400" dirty="0" smtClean="0">
                <a:solidFill>
                  <a:srgbClr val="0000FF"/>
                </a:solidFill>
                <a:cs typeface="Arial" pitchFamily="34" charset="0"/>
              </a:rPr>
              <a:t>      Inter-</a:t>
            </a:r>
            <a:r>
              <a:rPr lang="en-US" sz="1400" dirty="0" err="1" smtClean="0">
                <a:solidFill>
                  <a:srgbClr val="0000FF"/>
                </a:solidFill>
                <a:cs typeface="Arial" pitchFamily="34" charset="0"/>
              </a:rPr>
              <a:t>assurèd</a:t>
            </a:r>
            <a:r>
              <a:rPr lang="en-US" sz="1400" dirty="0" smtClean="0">
                <a:solidFill>
                  <a:srgbClr val="0000FF"/>
                </a:solidFill>
                <a:cs typeface="Arial" pitchFamily="34" charset="0"/>
              </a:rPr>
              <a:t> of the mind, </a:t>
            </a:r>
          </a:p>
          <a:p>
            <a:pPr algn="l"/>
            <a:r>
              <a:rPr lang="en-US" sz="1400" dirty="0" smtClean="0">
                <a:solidFill>
                  <a:srgbClr val="0000FF"/>
                </a:solidFill>
                <a:cs typeface="Arial" pitchFamily="34" charset="0"/>
              </a:rPr>
              <a:t>      Care less, eyes, lips and hands to miss</a:t>
            </a:r>
            <a:r>
              <a:rPr lang="en-US" sz="1400" dirty="0" smtClean="0">
                <a:cs typeface="Arial" pitchFamily="34" charset="0"/>
              </a:rPr>
              <a:t>. </a:t>
            </a:r>
          </a:p>
        </p:txBody>
      </p:sp>
      <p:sp>
        <p:nvSpPr>
          <p:cNvPr id="6" name="TextBox 5"/>
          <p:cNvSpPr txBox="1"/>
          <p:nvPr/>
        </p:nvSpPr>
        <p:spPr>
          <a:xfrm>
            <a:off x="404664" y="81003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0" name="TextBox 9"/>
          <p:cNvSpPr txBox="1"/>
          <p:nvPr/>
        </p:nvSpPr>
        <p:spPr>
          <a:xfrm>
            <a:off x="332656" y="5292080"/>
            <a:ext cx="3294366" cy="2462213"/>
          </a:xfrm>
          <a:prstGeom prst="rect">
            <a:avLst/>
          </a:prstGeom>
          <a:noFill/>
        </p:spPr>
        <p:txBody>
          <a:bodyPr wrap="square" rtlCol="1">
            <a:spAutoFit/>
          </a:bodyPr>
          <a:lstStyle/>
          <a:p>
            <a:pPr algn="l"/>
            <a:r>
              <a:rPr lang="en-US" sz="1400" dirty="0" smtClean="0">
                <a:cs typeface="Arial" pitchFamily="34" charset="0"/>
              </a:rPr>
              <a:t> The poet asserts that their love is so pure that it can be apprehended through the senses, and this does not necessarily require the sensory perceptions. The poet then goes to elaborate in the next stanza that their souls are one, and therefore do not see their breach as a gap, but rather recognize it as an expansion. Donne makes use of the image of gold beaten into airy thinness; likewise earthly love is transformed into divine love.</a:t>
            </a:r>
            <a:endParaRPr lang="en-US" sz="1300" dirty="0" smtClean="0"/>
          </a:p>
        </p:txBody>
      </p:sp>
      <p:sp>
        <p:nvSpPr>
          <p:cNvPr id="12" name="Slide Number Placeholder 11"/>
          <p:cNvSpPr>
            <a:spLocks noGrp="1"/>
          </p:cNvSpPr>
          <p:nvPr>
            <p:ph type="sldNum" sz="quarter" idx="12"/>
          </p:nvPr>
        </p:nvSpPr>
        <p:spPr/>
        <p:txBody>
          <a:bodyPr/>
          <a:lstStyle/>
          <a:p>
            <a:fld id="{88BAE415-76A0-4309-A00B-503D7D7A0243}" type="slidenum">
              <a:rPr lang="ar-SA" smtClean="0"/>
              <a:pPr/>
              <a:t>9</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fade">
                                      <p:cBhvr>
                                        <p:cTn id="20" dur="2000"/>
                                        <p:tgtEl>
                                          <p:spTgt spid="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20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xEl>
                                              <p:pRg st="1" end="1"/>
                                            </p:txEl>
                                          </p:spTgt>
                                        </p:tgtEl>
                                        <p:attrNameLst>
                                          <p:attrName>style.visibility</p:attrName>
                                        </p:attrNameLst>
                                      </p:cBhvr>
                                      <p:to>
                                        <p:strVal val="visible"/>
                                      </p:to>
                                    </p:set>
                                    <p:animEffect transition="in" filter="fade">
                                      <p:cBhvr>
                                        <p:cTn id="30" dur="2000"/>
                                        <p:tgtEl>
                                          <p:spTgt spid="11">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xEl>
                                              <p:pRg st="2" end="2"/>
                                            </p:txEl>
                                          </p:spTgt>
                                        </p:tgtEl>
                                        <p:attrNameLst>
                                          <p:attrName>style.visibility</p:attrName>
                                        </p:attrNameLst>
                                      </p:cBhvr>
                                      <p:to>
                                        <p:strVal val="visible"/>
                                      </p:to>
                                    </p:set>
                                    <p:animEffect transition="in" filter="fade">
                                      <p:cBhvr>
                                        <p:cTn id="35" dur="2000"/>
                                        <p:tgtEl>
                                          <p:spTgt spid="11">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xEl>
                                              <p:pRg st="3" end="3"/>
                                            </p:txEl>
                                          </p:spTgt>
                                        </p:tgtEl>
                                        <p:attrNameLst>
                                          <p:attrName>style.visibility</p:attrName>
                                        </p:attrNameLst>
                                      </p:cBhvr>
                                      <p:to>
                                        <p:strVal val="visible"/>
                                      </p:to>
                                    </p:set>
                                    <p:animEffect transition="in" filter="fade">
                                      <p:cBhvr>
                                        <p:cTn id="40" dur="2000"/>
                                        <p:tgtEl>
                                          <p:spTgt spid="11">
                                            <p:txEl>
                                              <p:pRg st="3" end="3"/>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animEffect transition="in" filter="fade">
                                      <p:cBhvr>
                                        <p:cTn id="43" dur="2000"/>
                                        <p:tgtEl>
                                          <p:spTgt spid="10">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txEl>
                                              <p:pRg st="0" end="0"/>
                                            </p:txEl>
                                          </p:spTgt>
                                        </p:tgtEl>
                                        <p:attrNameLst>
                                          <p:attrName>style.visibility</p:attrName>
                                        </p:attrNameLst>
                                      </p:cBhvr>
                                      <p:to>
                                        <p:strVal val="visible"/>
                                      </p:to>
                                    </p:set>
                                    <p:animEffect transition="in" filter="fade">
                                      <p:cBhvr>
                                        <p:cTn id="48"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p"/>
      <p:bldP spid="9" grpId="0" build="p"/>
      <p:bldP spid="11" grpId="0" build="p"/>
      <p:bldP spid="10"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16632" y="539552"/>
            <a:ext cx="3320988" cy="2693045"/>
          </a:xfrm>
          <a:prstGeom prst="rect">
            <a:avLst/>
          </a:prstGeom>
          <a:noFill/>
        </p:spPr>
        <p:txBody>
          <a:bodyPr wrap="square" rtlCol="1">
            <a:spAutoFit/>
          </a:bodyPr>
          <a:lstStyle/>
          <a:p>
            <a:pPr algn="just" rtl="0"/>
            <a:r>
              <a:rPr lang="en-US" sz="1300" dirty="0" smtClean="0"/>
              <a:t> The poet likens the twin legs of a compass to the lovers' sense of union during absence. This an apt example of metaphysical wit, which yokes dissimilar things together. The two hands of the compass though separated for a small fraction of time were destined to always meet. Also, the compass points the direction to others, suggesting that they were a paradigm for others to follow. Again, a compass drew a circle that was the shape of perfection, according to Ptolemy. By utilizing this shape Donne proves that their love is perfect, physically and spiritually. </a:t>
            </a:r>
            <a:endParaRPr lang="en-US" sz="1300" dirty="0" smtClean="0">
              <a:latin typeface="Times New Roman" pitchFamily="18" charset="0"/>
              <a:cs typeface="Times New Roman" pitchFamily="18" charset="0"/>
            </a:endParaRPr>
          </a:p>
        </p:txBody>
      </p:sp>
      <p:sp>
        <p:nvSpPr>
          <p:cNvPr id="7" name="TextBox 6"/>
          <p:cNvSpPr txBox="1"/>
          <p:nvPr/>
        </p:nvSpPr>
        <p:spPr>
          <a:xfrm>
            <a:off x="188640" y="3775263"/>
            <a:ext cx="3294366" cy="2092881"/>
          </a:xfrm>
          <a:prstGeom prst="rect">
            <a:avLst/>
          </a:prstGeom>
          <a:noFill/>
        </p:spPr>
        <p:txBody>
          <a:bodyPr wrap="square" rtlCol="1">
            <a:spAutoFit/>
          </a:bodyPr>
          <a:lstStyle/>
          <a:p>
            <a:pPr algn="l"/>
            <a:r>
              <a:rPr lang="en-US" sz="1300" dirty="0" smtClean="0"/>
              <a:t> Besides, the two hands are incomplete without each other. With reference to the compass, it is their separation that actually defines them. It is the firmness of one foot that actually renders the other perfect. It makes him end at where he begun-and therefore the circle (of their divine love) becomes complete. This divine circle may also refer to a halo that their divine status has endowed  (gave) them .</a:t>
            </a:r>
          </a:p>
        </p:txBody>
      </p:sp>
      <p:sp>
        <p:nvSpPr>
          <p:cNvPr id="9" name="TextBox 8"/>
          <p:cNvSpPr txBox="1"/>
          <p:nvPr/>
        </p:nvSpPr>
        <p:spPr>
          <a:xfrm>
            <a:off x="3573016" y="3775263"/>
            <a:ext cx="3024336" cy="1815882"/>
          </a:xfrm>
          <a:prstGeom prst="rect">
            <a:avLst/>
          </a:prstGeom>
          <a:noFill/>
        </p:spPr>
        <p:txBody>
          <a:bodyPr wrap="square" rtlCol="1">
            <a:spAutoFit/>
          </a:bodyPr>
          <a:lstStyle/>
          <a:p>
            <a:r>
              <a:rPr lang="ar-SA" sz="1600" dirty="0" err="1" smtClean="0">
                <a:solidFill>
                  <a:srgbClr val="008000"/>
                </a:solidFill>
                <a:cs typeface="DecoType Naskh" pitchFamily="2" charset="-78"/>
              </a:rPr>
              <a:t>الى</a:t>
            </a:r>
            <a:r>
              <a:rPr lang="ar-SA" sz="1600" dirty="0" smtClean="0">
                <a:solidFill>
                  <a:srgbClr val="008000"/>
                </a:solidFill>
                <a:cs typeface="DecoType Naskh" pitchFamily="2" charset="-78"/>
              </a:rPr>
              <a:t> جانب ذلك ، على أيدي اثنين من غير </a:t>
            </a:r>
            <a:r>
              <a:rPr lang="ar-SA" sz="1600" dirty="0" smtClean="0">
                <a:solidFill>
                  <a:srgbClr val="008000"/>
                </a:solidFill>
                <a:cs typeface="DecoType Naskh" pitchFamily="2" charset="-78"/>
              </a:rPr>
              <a:t>مكتملة </a:t>
            </a:r>
            <a:r>
              <a:rPr lang="ar-SA" sz="1600" dirty="0" smtClean="0">
                <a:solidFill>
                  <a:srgbClr val="008000"/>
                </a:solidFill>
                <a:cs typeface="DecoType Naskh" pitchFamily="2" charset="-78"/>
              </a:rPr>
              <a:t>دون بعضها البعض. مع الإشارة إلى </a:t>
            </a:r>
            <a:r>
              <a:rPr lang="ar-SA" sz="1600" dirty="0" smtClean="0">
                <a:solidFill>
                  <a:srgbClr val="008000"/>
                </a:solidFill>
                <a:cs typeface="DecoType Naskh" pitchFamily="2" charset="-78"/>
              </a:rPr>
              <a:t>الفرجار، </a:t>
            </a:r>
            <a:r>
              <a:rPr lang="ar-SA" sz="1600" dirty="0" smtClean="0">
                <a:solidFill>
                  <a:srgbClr val="008000"/>
                </a:solidFill>
                <a:cs typeface="DecoType Naskh" pitchFamily="2" charset="-78"/>
              </a:rPr>
              <a:t>فمن انفصالهما الذي يحدد </a:t>
            </a:r>
            <a:r>
              <a:rPr lang="ar-SA" sz="1600" dirty="0" smtClean="0">
                <a:solidFill>
                  <a:srgbClr val="008000"/>
                </a:solidFill>
                <a:cs typeface="DecoType Naskh" pitchFamily="2" charset="-78"/>
              </a:rPr>
              <a:t>لهم واقعيا. </a:t>
            </a:r>
            <a:r>
              <a:rPr lang="ar-SA" sz="1600" dirty="0" smtClean="0">
                <a:solidFill>
                  <a:srgbClr val="008000"/>
                </a:solidFill>
                <a:cs typeface="DecoType Naskh" pitchFamily="2" charset="-78"/>
              </a:rPr>
              <a:t>ومن ثبات قدم واحدة، الأمر الذي يجعل </a:t>
            </a:r>
            <a:r>
              <a:rPr lang="ar-SA" sz="1600" dirty="0" smtClean="0">
                <a:solidFill>
                  <a:srgbClr val="008000"/>
                </a:solidFill>
                <a:cs typeface="DecoType Naskh" pitchFamily="2" charset="-78"/>
              </a:rPr>
              <a:t>الواقع الآخر مثالي . </a:t>
            </a:r>
            <a:r>
              <a:rPr lang="ar-SA" sz="1600" dirty="0" smtClean="0">
                <a:solidFill>
                  <a:srgbClr val="008000"/>
                </a:solidFill>
                <a:cs typeface="DecoType Naskh" pitchFamily="2" charset="-78"/>
              </a:rPr>
              <a:t>وهذا ما يجعله في </a:t>
            </a:r>
            <a:r>
              <a:rPr lang="ar-SA" sz="1600" dirty="0" smtClean="0">
                <a:solidFill>
                  <a:srgbClr val="008000"/>
                </a:solidFill>
                <a:cs typeface="DecoType Naskh" pitchFamily="2" charset="-78"/>
              </a:rPr>
              <a:t>النهاية من</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حيث </a:t>
            </a:r>
            <a:r>
              <a:rPr lang="ar-SA" sz="1600" dirty="0" smtClean="0">
                <a:solidFill>
                  <a:srgbClr val="008000"/>
                </a:solidFill>
                <a:cs typeface="DecoType Naskh" pitchFamily="2" charset="-78"/>
              </a:rPr>
              <a:t>بدأ، </a:t>
            </a:r>
            <a:r>
              <a:rPr lang="ar-SA" sz="1600" dirty="0" smtClean="0">
                <a:solidFill>
                  <a:srgbClr val="008000"/>
                </a:solidFill>
                <a:cs typeface="DecoType Naskh" pitchFamily="2" charset="-78"/>
              </a:rPr>
              <a:t>وبالتالي فإن الدائرة (حبهم الإلهي) </a:t>
            </a:r>
            <a:r>
              <a:rPr lang="ar-SA" sz="1600" dirty="0" smtClean="0">
                <a:solidFill>
                  <a:srgbClr val="008000"/>
                </a:solidFill>
                <a:cs typeface="DecoType Naskh" pitchFamily="2" charset="-78"/>
              </a:rPr>
              <a:t>تصبح </a:t>
            </a:r>
            <a:r>
              <a:rPr lang="ar-SA" sz="1600" dirty="0" smtClean="0">
                <a:solidFill>
                  <a:srgbClr val="008000"/>
                </a:solidFill>
                <a:cs typeface="DecoType Naskh" pitchFamily="2" charset="-78"/>
              </a:rPr>
              <a:t>كاملة. قد تحدث هذه الدائرة الإلهية تشير أيضا إلى أن هالة </a:t>
            </a:r>
            <a:r>
              <a:rPr lang="ar-SA" sz="1600" dirty="0" smtClean="0">
                <a:solidFill>
                  <a:srgbClr val="008000"/>
                </a:solidFill>
                <a:cs typeface="DecoType Naskh" pitchFamily="2" charset="-78"/>
              </a:rPr>
              <a:t>وهبت </a:t>
            </a:r>
            <a:r>
              <a:rPr lang="ar-SA" sz="1600" dirty="0" smtClean="0">
                <a:solidFill>
                  <a:srgbClr val="008000"/>
                </a:solidFill>
                <a:cs typeface="DecoType Naskh" pitchFamily="2" charset="-78"/>
              </a:rPr>
              <a:t>لها مكانتها المقدسة (</a:t>
            </a:r>
            <a:r>
              <a:rPr lang="ar-SA" sz="1600" dirty="0" smtClean="0">
                <a:solidFill>
                  <a:srgbClr val="008000"/>
                </a:solidFill>
                <a:cs typeface="DecoType Naskh" pitchFamily="2" charset="-78"/>
              </a:rPr>
              <a:t>قدّمت) </a:t>
            </a:r>
            <a:r>
              <a:rPr lang="ar-SA" sz="1600" dirty="0" smtClean="0">
                <a:solidFill>
                  <a:srgbClr val="008000"/>
                </a:solidFill>
                <a:cs typeface="DecoType Naskh" pitchFamily="2" charset="-78"/>
              </a:rPr>
              <a:t>لهم.</a:t>
            </a:r>
          </a:p>
        </p:txBody>
      </p:sp>
      <p:sp>
        <p:nvSpPr>
          <p:cNvPr id="10" name="TextBox 9"/>
          <p:cNvSpPr txBox="1"/>
          <p:nvPr/>
        </p:nvSpPr>
        <p:spPr>
          <a:xfrm>
            <a:off x="3537012" y="611560"/>
            <a:ext cx="3132348" cy="2308324"/>
          </a:xfrm>
          <a:prstGeom prst="rect">
            <a:avLst/>
          </a:prstGeom>
          <a:noFill/>
        </p:spPr>
        <p:txBody>
          <a:bodyPr wrap="square" rtlCol="1">
            <a:spAutoFit/>
          </a:bodyPr>
          <a:lstStyle/>
          <a:p>
            <a:pPr algn="just"/>
            <a:r>
              <a:rPr lang="ar-SA" sz="1600" dirty="0" smtClean="0">
                <a:solidFill>
                  <a:srgbClr val="C00000"/>
                </a:solidFill>
                <a:cs typeface="DecoType Naskh" pitchFamily="2" charset="-78"/>
              </a:rPr>
              <a:t>الشاعر يشبه </a:t>
            </a:r>
            <a:r>
              <a:rPr lang="ar-SA" sz="1600" dirty="0" smtClean="0">
                <a:solidFill>
                  <a:srgbClr val="C00000"/>
                </a:solidFill>
                <a:cs typeface="DecoType Naskh" pitchFamily="2" charset="-78"/>
              </a:rPr>
              <a:t>توأم روح العشاق كأرجل الفرجار متحدة</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خلال غيابه. هذا المثال على الرابطة من الطرافة الميتافيزيقية، التي </a:t>
            </a:r>
            <a:r>
              <a:rPr lang="ar-SA" sz="1600" dirty="0" smtClean="0">
                <a:solidFill>
                  <a:srgbClr val="C00000"/>
                </a:solidFill>
                <a:cs typeface="DecoType Naskh" pitchFamily="2" charset="-78"/>
              </a:rPr>
              <a:t>شدت أشياء </a:t>
            </a:r>
            <a:r>
              <a:rPr lang="ar-SA" sz="1600" dirty="0" smtClean="0">
                <a:solidFill>
                  <a:srgbClr val="C00000"/>
                </a:solidFill>
                <a:cs typeface="DecoType Naskh" pitchFamily="2" charset="-78"/>
              </a:rPr>
              <a:t>متباينة معا. </a:t>
            </a:r>
            <a:r>
              <a:rPr lang="ar-SA" sz="1600" dirty="0" smtClean="0">
                <a:solidFill>
                  <a:srgbClr val="C00000"/>
                </a:solidFill>
                <a:cs typeface="DecoType Naskh" pitchFamily="2" charset="-78"/>
              </a:rPr>
              <a:t>وكانت اثنين من الأيدي فصلت الفرجار على </a:t>
            </a:r>
            <a:r>
              <a:rPr lang="ar-SA" sz="1600" dirty="0" smtClean="0">
                <a:solidFill>
                  <a:srgbClr val="C00000"/>
                </a:solidFill>
                <a:cs typeface="DecoType Naskh" pitchFamily="2" charset="-78"/>
              </a:rPr>
              <a:t>الرغم من </a:t>
            </a:r>
            <a:r>
              <a:rPr lang="ar-SA" sz="1600" dirty="0" smtClean="0">
                <a:solidFill>
                  <a:srgbClr val="C00000"/>
                </a:solidFill>
                <a:cs typeface="DecoType Naskh" pitchFamily="2" charset="-78"/>
              </a:rPr>
              <a:t>أنه جزء </a:t>
            </a:r>
            <a:r>
              <a:rPr lang="ar-SA" sz="1600" dirty="0" smtClean="0">
                <a:solidFill>
                  <a:srgbClr val="C00000"/>
                </a:solidFill>
                <a:cs typeface="DecoType Naskh" pitchFamily="2" charset="-78"/>
              </a:rPr>
              <a:t>صغير من الوقت المقدر أن يلتقيا دائما. أيضا، فإن </a:t>
            </a:r>
            <a:r>
              <a:rPr lang="ar-SA" sz="1600" dirty="0" smtClean="0">
                <a:solidFill>
                  <a:srgbClr val="C00000"/>
                </a:solidFill>
                <a:cs typeface="DecoType Naskh" pitchFamily="2" charset="-78"/>
              </a:rPr>
              <a:t>نقاط الفرجار اتجاهاتها مختلفة </a:t>
            </a:r>
            <a:r>
              <a:rPr lang="ar-SA" sz="1600" dirty="0" smtClean="0">
                <a:solidFill>
                  <a:srgbClr val="C00000"/>
                </a:solidFill>
                <a:cs typeface="DecoType Naskh" pitchFamily="2" charset="-78"/>
              </a:rPr>
              <a:t>، مما يوحي بأنها كانت نموذجا </a:t>
            </a:r>
            <a:r>
              <a:rPr lang="ar-SA" sz="1600" dirty="0" smtClean="0">
                <a:solidFill>
                  <a:srgbClr val="C00000"/>
                </a:solidFill>
                <a:cs typeface="DecoType Naskh" pitchFamily="2" charset="-78"/>
              </a:rPr>
              <a:t>ليتابعها </a:t>
            </a:r>
            <a:r>
              <a:rPr lang="ar-SA" sz="1600" dirty="0" err="1" smtClean="0">
                <a:solidFill>
                  <a:srgbClr val="C00000"/>
                </a:solidFill>
                <a:cs typeface="DecoType Naskh" pitchFamily="2" charset="-78"/>
              </a:rPr>
              <a:t>الأخرين</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مرة أخرى، </a:t>
            </a:r>
            <a:r>
              <a:rPr lang="ar-SA" sz="1600" dirty="0" smtClean="0">
                <a:solidFill>
                  <a:srgbClr val="C00000"/>
                </a:solidFill>
                <a:cs typeface="DecoType Naskh" pitchFamily="2" charset="-78"/>
              </a:rPr>
              <a:t>رسم الفرجار دائرة </a:t>
            </a:r>
            <a:r>
              <a:rPr lang="ar-SA" sz="1600" dirty="0" smtClean="0">
                <a:solidFill>
                  <a:srgbClr val="C00000"/>
                </a:solidFill>
                <a:cs typeface="DecoType Naskh" pitchFamily="2" charset="-78"/>
              </a:rPr>
              <a:t>في شكل </a:t>
            </a:r>
            <a:r>
              <a:rPr lang="ar-SA" sz="1600" dirty="0" smtClean="0">
                <a:solidFill>
                  <a:srgbClr val="C00000"/>
                </a:solidFill>
                <a:cs typeface="DecoType Naskh" pitchFamily="2" charset="-78"/>
              </a:rPr>
              <a:t>مثالي</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وفقا لبطليموس. عن طريق استخدام هذا الشكل </a:t>
            </a:r>
            <a:r>
              <a:rPr lang="ar-SA" sz="1600" dirty="0" smtClean="0">
                <a:solidFill>
                  <a:srgbClr val="C00000"/>
                </a:solidFill>
                <a:cs typeface="DecoType Naskh" pitchFamily="2" charset="-78"/>
              </a:rPr>
              <a:t>أثبت دون أن </a:t>
            </a:r>
            <a:r>
              <a:rPr lang="ar-SA" sz="1600" dirty="0" smtClean="0">
                <a:solidFill>
                  <a:srgbClr val="C00000"/>
                </a:solidFill>
                <a:cs typeface="DecoType Naskh" pitchFamily="2" charset="-78"/>
              </a:rPr>
              <a:t>حبهم هو </a:t>
            </a:r>
            <a:r>
              <a:rPr lang="ar-SA" sz="1600" dirty="0" smtClean="0">
                <a:solidFill>
                  <a:srgbClr val="C00000"/>
                </a:solidFill>
                <a:cs typeface="DecoType Naskh" pitchFamily="2" charset="-78"/>
              </a:rPr>
              <a:t>المثالي </a:t>
            </a:r>
            <a:r>
              <a:rPr lang="ar-SA" sz="1600" dirty="0" smtClean="0">
                <a:solidFill>
                  <a:srgbClr val="C00000"/>
                </a:solidFill>
                <a:cs typeface="DecoType Naskh" pitchFamily="2" charset="-78"/>
              </a:rPr>
              <a:t>، جسديا وروحيا</a:t>
            </a:r>
          </a:p>
        </p:txBody>
      </p:sp>
      <p:sp>
        <p:nvSpPr>
          <p:cNvPr id="12" name="TextBox 11"/>
          <p:cNvSpPr txBox="1"/>
          <p:nvPr/>
        </p:nvSpPr>
        <p:spPr>
          <a:xfrm>
            <a:off x="404664" y="795637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10</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260648" y="531416"/>
            <a:ext cx="3312368" cy="4616648"/>
          </a:xfrm>
          <a:prstGeom prst="rect">
            <a:avLst/>
          </a:prstGeom>
          <a:noFill/>
        </p:spPr>
        <p:txBody>
          <a:bodyPr wrap="square" rtlCol="1">
            <a:spAutoFit/>
          </a:bodyPr>
          <a:lstStyle/>
          <a:p>
            <a:pPr algn="just" rtl="0" fontAlgn="auto">
              <a:spcAft>
                <a:spcPts val="0"/>
              </a:spcAft>
              <a:buClr>
                <a:schemeClr val="accent3"/>
              </a:buClr>
              <a:defRPr/>
            </a:pPr>
            <a:r>
              <a:rPr lang="en-US" sz="1400" dirty="0" smtClean="0"/>
              <a:t> </a:t>
            </a:r>
            <a:r>
              <a:rPr lang="en-US" sz="1400" b="1" dirty="0" smtClean="0"/>
              <a:t>conceit</a:t>
            </a:r>
            <a:r>
              <a:rPr lang="en-US" sz="1400" dirty="0" smtClean="0"/>
              <a:t>  : a metaphor used to build an analogy between two things or situations not naturally, or usually, comparable. Conceits can be compact or extended. A familiar example of a more elaborate conceit occurs in John Donne’s “A Valediction: Forbidding Mourning.” Like most conceits, this one is structural and lingering rather than momentary. Donne compares, at some length, two temporarily parted lovers to the two pointed legs of a compass, which move and hearken (listen) in tandem.</a:t>
            </a:r>
          </a:p>
          <a:p>
            <a:pPr algn="just" rtl="0" fontAlgn="auto">
              <a:spcAft>
                <a:spcPts val="0"/>
              </a:spcAft>
              <a:buClr>
                <a:schemeClr val="accent3"/>
              </a:buClr>
              <a:defRPr/>
            </a:pPr>
            <a:endParaRPr lang="ar-SA" sz="1400" dirty="0" smtClean="0"/>
          </a:p>
          <a:p>
            <a:pPr algn="just" rtl="0" fontAlgn="auto">
              <a:spcAft>
                <a:spcPts val="0"/>
              </a:spcAft>
              <a:buClr>
                <a:schemeClr val="accent3"/>
              </a:buClr>
              <a:defRPr/>
            </a:pPr>
            <a:endParaRPr lang="en-US" sz="1400" dirty="0" smtClean="0"/>
          </a:p>
          <a:p>
            <a:pPr algn="just" rtl="0" fontAlgn="auto">
              <a:spcAft>
                <a:spcPts val="0"/>
              </a:spcAft>
              <a:buClr>
                <a:schemeClr val="accent3"/>
              </a:buClr>
              <a:defRPr/>
            </a:pPr>
            <a:r>
              <a:rPr lang="en-US" sz="1400" dirty="0" smtClean="0"/>
              <a:t>     </a:t>
            </a:r>
            <a:r>
              <a:rPr lang="en-US" sz="1400" b="1" dirty="0" smtClean="0"/>
              <a:t>paradox</a:t>
            </a:r>
            <a:r>
              <a:rPr lang="en-US" sz="1400" dirty="0" smtClean="0"/>
              <a:t> : A paradox is a contradiction that somehow proves fitting or true. As such, it is a central device of seventeenth-century literature, in the work of writers like John Donne, Andrew Marvell, George Herbert, and Thomas Browne.</a:t>
            </a:r>
            <a:endParaRPr lang="en-US" sz="1400" dirty="0" smtClean="0">
              <a:latin typeface="Times New Roman" pitchFamily="18" charset="0"/>
              <a:cs typeface="Times New Roman" pitchFamily="18" charset="0"/>
            </a:endParaRPr>
          </a:p>
        </p:txBody>
      </p:sp>
      <p:sp>
        <p:nvSpPr>
          <p:cNvPr id="12" name="TextBox 11"/>
          <p:cNvSpPr txBox="1"/>
          <p:nvPr/>
        </p:nvSpPr>
        <p:spPr>
          <a:xfrm>
            <a:off x="3627022" y="467544"/>
            <a:ext cx="2970330" cy="4924425"/>
          </a:xfrm>
          <a:prstGeom prst="rect">
            <a:avLst/>
          </a:prstGeom>
          <a:noFill/>
        </p:spPr>
        <p:txBody>
          <a:bodyPr wrap="square" rtlCol="1">
            <a:spAutoFit/>
          </a:bodyPr>
          <a:lstStyle/>
          <a:p>
            <a:r>
              <a:rPr lang="ar-SA" b="1" dirty="0" smtClean="0">
                <a:solidFill>
                  <a:srgbClr val="0000FF"/>
                </a:solidFill>
                <a:cs typeface="DecoType Naskh" pitchFamily="2" charset="-78"/>
              </a:rPr>
              <a:t>الغرور</a:t>
            </a:r>
            <a:r>
              <a:rPr lang="ar-SA" dirty="0" smtClean="0">
                <a:solidFill>
                  <a:srgbClr val="C00000"/>
                </a:solidFill>
                <a:cs typeface="DecoType Naskh" pitchFamily="2" charset="-78"/>
              </a:rPr>
              <a:t> : كناية تستخدم لبناء وجود تشابه بين شيئين أو الحالات </a:t>
            </a:r>
            <a:r>
              <a:rPr lang="ar-SA" dirty="0" smtClean="0">
                <a:solidFill>
                  <a:srgbClr val="C00000"/>
                </a:solidFill>
                <a:cs typeface="DecoType Naskh" pitchFamily="2" charset="-78"/>
              </a:rPr>
              <a:t>الغير طبيعية، </a:t>
            </a:r>
            <a:r>
              <a:rPr lang="ar-SA" dirty="0" smtClean="0">
                <a:solidFill>
                  <a:srgbClr val="C00000"/>
                </a:solidFill>
                <a:cs typeface="DecoType Naskh" pitchFamily="2" charset="-78"/>
              </a:rPr>
              <a:t>أو عادة، قابلة للمقارنة. يمكن أن يكون </a:t>
            </a:r>
            <a:r>
              <a:rPr lang="ar-SA" dirty="0" smtClean="0">
                <a:solidFill>
                  <a:srgbClr val="C00000"/>
                </a:solidFill>
                <a:cs typeface="DecoType Naskh" pitchFamily="2" charset="-78"/>
              </a:rPr>
              <a:t>اتفاق الأوهام </a:t>
            </a:r>
            <a:r>
              <a:rPr lang="ar-SA" dirty="0" smtClean="0">
                <a:solidFill>
                  <a:srgbClr val="C00000"/>
                </a:solidFill>
                <a:cs typeface="DecoType Naskh" pitchFamily="2" charset="-78"/>
              </a:rPr>
              <a:t>أو </a:t>
            </a:r>
            <a:r>
              <a:rPr lang="ar-SA" dirty="0" smtClean="0">
                <a:solidFill>
                  <a:srgbClr val="C00000"/>
                </a:solidFill>
                <a:cs typeface="DecoType Naskh" pitchFamily="2" charset="-78"/>
              </a:rPr>
              <a:t>تمديدها. </a:t>
            </a:r>
            <a:r>
              <a:rPr lang="ar-SA" dirty="0" smtClean="0">
                <a:solidFill>
                  <a:srgbClr val="C00000"/>
                </a:solidFill>
                <a:cs typeface="DecoType Naskh" pitchFamily="2" charset="-78"/>
              </a:rPr>
              <a:t>ومن الأمثلة المألوفة من الغرور أكثر تفصيلا يحدث في جون دون </a:t>
            </a:r>
            <a:r>
              <a:rPr lang="ar-SA" dirty="0" smtClean="0">
                <a:solidFill>
                  <a:srgbClr val="C00000"/>
                </a:solidFill>
                <a:cs typeface="DecoType Naskh" pitchFamily="2" charset="-78"/>
              </a:rPr>
              <a:t>”تحريم وداع الأحزان" </a:t>
            </a:r>
            <a:r>
              <a:rPr lang="ar-SA" dirty="0" smtClean="0">
                <a:solidFill>
                  <a:srgbClr val="C00000"/>
                </a:solidFill>
                <a:cs typeface="DecoType Naskh" pitchFamily="2" charset="-78"/>
              </a:rPr>
              <a:t>على غرار معظم الأوهام، هذا هو </a:t>
            </a:r>
            <a:r>
              <a:rPr lang="ar-SA" dirty="0" smtClean="0">
                <a:solidFill>
                  <a:srgbClr val="C00000"/>
                </a:solidFill>
                <a:cs typeface="DecoType Naskh" pitchFamily="2" charset="-78"/>
              </a:rPr>
              <a:t>أحد الهيكلة العالقة </a:t>
            </a:r>
            <a:r>
              <a:rPr lang="ar-SA" dirty="0" smtClean="0">
                <a:solidFill>
                  <a:srgbClr val="C00000"/>
                </a:solidFill>
                <a:cs typeface="DecoType Naskh" pitchFamily="2" charset="-78"/>
              </a:rPr>
              <a:t>بدلا من </a:t>
            </a:r>
            <a:r>
              <a:rPr lang="ar-SA" dirty="0" smtClean="0">
                <a:solidFill>
                  <a:srgbClr val="C00000"/>
                </a:solidFill>
                <a:cs typeface="DecoType Naskh" pitchFamily="2" charset="-78"/>
              </a:rPr>
              <a:t>اللحظية (السرعة). </a:t>
            </a:r>
            <a:r>
              <a:rPr lang="ar-SA" dirty="0" smtClean="0">
                <a:solidFill>
                  <a:srgbClr val="C00000"/>
                </a:solidFill>
                <a:cs typeface="DecoType Naskh" pitchFamily="2" charset="-78"/>
              </a:rPr>
              <a:t>دون فإنه يقارن، بشيء من التفصيل، </a:t>
            </a:r>
            <a:r>
              <a:rPr lang="ar-SA" dirty="0" smtClean="0">
                <a:solidFill>
                  <a:srgbClr val="C00000"/>
                </a:solidFill>
                <a:cs typeface="DecoType Naskh" pitchFamily="2" charset="-78"/>
              </a:rPr>
              <a:t>وفراق العشاق فراق </a:t>
            </a:r>
            <a:r>
              <a:rPr lang="ar-SA" dirty="0" smtClean="0">
                <a:solidFill>
                  <a:srgbClr val="C00000"/>
                </a:solidFill>
                <a:cs typeface="DecoType Naskh" pitchFamily="2" charset="-78"/>
              </a:rPr>
              <a:t>مؤقتا </a:t>
            </a:r>
            <a:r>
              <a:rPr lang="ar-SA" dirty="0" smtClean="0">
                <a:solidFill>
                  <a:srgbClr val="C00000"/>
                </a:solidFill>
                <a:cs typeface="DecoType Naskh" pitchFamily="2" charset="-78"/>
              </a:rPr>
              <a:t>لساقيه </a:t>
            </a:r>
            <a:r>
              <a:rPr lang="ar-SA" dirty="0" smtClean="0">
                <a:solidFill>
                  <a:srgbClr val="C00000"/>
                </a:solidFill>
                <a:cs typeface="DecoType Naskh" pitchFamily="2" charset="-78"/>
              </a:rPr>
              <a:t>وأشار </a:t>
            </a:r>
            <a:r>
              <a:rPr lang="ar-SA" dirty="0" smtClean="0">
                <a:solidFill>
                  <a:srgbClr val="C00000"/>
                </a:solidFill>
                <a:cs typeface="DecoType Naskh" pitchFamily="2" charset="-78"/>
              </a:rPr>
              <a:t>للفرجار ، والذي </a:t>
            </a:r>
            <a:r>
              <a:rPr lang="ar-SA" dirty="0" smtClean="0">
                <a:solidFill>
                  <a:srgbClr val="C00000"/>
                </a:solidFill>
                <a:cs typeface="DecoType Naskh" pitchFamily="2" charset="-78"/>
              </a:rPr>
              <a:t>ي</a:t>
            </a:r>
            <a:r>
              <a:rPr lang="ar-SA" dirty="0" smtClean="0">
                <a:solidFill>
                  <a:srgbClr val="C00000"/>
                </a:solidFill>
                <a:cs typeface="DecoType Naskh" pitchFamily="2" charset="-78"/>
              </a:rPr>
              <a:t>تحرك </a:t>
            </a:r>
            <a:r>
              <a:rPr lang="ar-SA" dirty="0" smtClean="0">
                <a:solidFill>
                  <a:srgbClr val="C00000"/>
                </a:solidFill>
                <a:cs typeface="DecoType Naskh" pitchFamily="2" charset="-78"/>
              </a:rPr>
              <a:t>ويسمع (الاستماع) جنبا إلى جنب.</a:t>
            </a:r>
            <a:br>
              <a:rPr lang="ar-SA" dirty="0" smtClean="0">
                <a:solidFill>
                  <a:srgbClr val="C00000"/>
                </a:solidFill>
                <a:cs typeface="DecoType Naskh" pitchFamily="2" charset="-78"/>
              </a:rPr>
            </a:br>
            <a:r>
              <a:rPr lang="ar-SA" dirty="0" smtClean="0">
                <a:solidFill>
                  <a:srgbClr val="C00000"/>
                </a:solidFill>
                <a:cs typeface="DecoType Naskh" pitchFamily="2" charset="-78"/>
              </a:rPr>
              <a:t/>
            </a:r>
            <a:br>
              <a:rPr lang="ar-SA" dirty="0" smtClean="0">
                <a:solidFill>
                  <a:srgbClr val="C00000"/>
                </a:solidFill>
                <a:cs typeface="DecoType Naskh" pitchFamily="2" charset="-78"/>
              </a:rPr>
            </a:br>
            <a:r>
              <a:rPr lang="ar-SA" sz="1600" dirty="0" smtClean="0">
                <a:solidFill>
                  <a:srgbClr val="0000FF"/>
                </a:solidFill>
                <a:cs typeface="DecoType Naskh" pitchFamily="2" charset="-78"/>
              </a:rPr>
              <a:t>مفارقة</a:t>
            </a:r>
            <a:r>
              <a:rPr lang="ar-SA" sz="1600" dirty="0" smtClean="0">
                <a:solidFill>
                  <a:srgbClr val="008000"/>
                </a:solidFill>
                <a:cs typeface="DecoType Naskh" pitchFamily="2" charset="-78"/>
              </a:rPr>
              <a:t> : </a:t>
            </a:r>
            <a:r>
              <a:rPr lang="ar-SA" sz="1600" dirty="0" err="1" smtClean="0">
                <a:solidFill>
                  <a:srgbClr val="008000"/>
                </a:solidFill>
                <a:cs typeface="DecoType Naskh" pitchFamily="2" charset="-78"/>
              </a:rPr>
              <a:t>ان</a:t>
            </a:r>
            <a:r>
              <a:rPr lang="ar-SA" sz="1600" dirty="0" smtClean="0">
                <a:solidFill>
                  <a:srgbClr val="008000"/>
                </a:solidFill>
                <a:cs typeface="DecoType Naskh" pitchFamily="2" charset="-78"/>
              </a:rPr>
              <a:t> التناقض هو التناقض الذي يثبت بطريقة أو بأخرى أو تركيب صحيح. على هذا النحو ، وهو الجهاز المركزي للأدب القرن السابع عشر، في أعمال كتاب مثل جون دون، أندرو </a:t>
            </a:r>
            <a:r>
              <a:rPr lang="ar-SA" sz="1600" dirty="0" err="1" smtClean="0">
                <a:solidFill>
                  <a:srgbClr val="008000"/>
                </a:solidFill>
                <a:cs typeface="DecoType Naskh" pitchFamily="2" charset="-78"/>
              </a:rPr>
              <a:t>مارفيل</a:t>
            </a:r>
            <a:r>
              <a:rPr lang="ar-SA" sz="1600" dirty="0" smtClean="0">
                <a:solidFill>
                  <a:srgbClr val="008000"/>
                </a:solidFill>
                <a:cs typeface="DecoType Naskh" pitchFamily="2" charset="-78"/>
              </a:rPr>
              <a:t>، </a:t>
            </a:r>
            <a:r>
              <a:rPr lang="ar-SA" sz="1600" dirty="0" err="1" smtClean="0">
                <a:solidFill>
                  <a:srgbClr val="008000"/>
                </a:solidFill>
                <a:cs typeface="DecoType Naskh" pitchFamily="2" charset="-78"/>
              </a:rPr>
              <a:t>هربرت</a:t>
            </a:r>
            <a:r>
              <a:rPr lang="ar-SA" sz="1600" dirty="0" smtClean="0">
                <a:solidFill>
                  <a:srgbClr val="008000"/>
                </a:solidFill>
                <a:cs typeface="DecoType Naskh" pitchFamily="2" charset="-78"/>
              </a:rPr>
              <a:t> جورج وتوماس </a:t>
            </a:r>
            <a:r>
              <a:rPr lang="ar-SA" sz="1600" dirty="0" err="1" smtClean="0">
                <a:solidFill>
                  <a:srgbClr val="008000"/>
                </a:solidFill>
                <a:cs typeface="DecoType Naskh" pitchFamily="2" charset="-78"/>
              </a:rPr>
              <a:t>براون</a:t>
            </a:r>
            <a:r>
              <a:rPr lang="ar-SA" sz="1600" dirty="0" smtClean="0">
                <a:solidFill>
                  <a:srgbClr val="008000"/>
                </a:solidFill>
                <a:cs typeface="DecoType Naskh" pitchFamily="2" charset="-78"/>
              </a:rPr>
              <a:t>.</a:t>
            </a:r>
          </a:p>
          <a:p>
            <a:endParaRPr lang="ar-SA" dirty="0" smtClean="0">
              <a:solidFill>
                <a:srgbClr val="C00000"/>
              </a:solidFill>
              <a:cs typeface="DecoType Naskh" pitchFamily="2" charset="-78"/>
            </a:endParaRPr>
          </a:p>
        </p:txBody>
      </p:sp>
      <p:sp>
        <p:nvSpPr>
          <p:cNvPr id="13" name="TextBox 12"/>
          <p:cNvSpPr txBox="1"/>
          <p:nvPr/>
        </p:nvSpPr>
        <p:spPr>
          <a:xfrm>
            <a:off x="404664" y="6444208"/>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4" name="TextBox 13"/>
          <p:cNvSpPr txBox="1"/>
          <p:nvPr/>
        </p:nvSpPr>
        <p:spPr>
          <a:xfrm>
            <a:off x="908720" y="8244408"/>
            <a:ext cx="5184576" cy="646331"/>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
        <p:nvSpPr>
          <p:cNvPr id="6" name="Slide Number Placeholder 5"/>
          <p:cNvSpPr>
            <a:spLocks noGrp="1"/>
          </p:cNvSpPr>
          <p:nvPr>
            <p:ph type="sldNum" sz="quarter" idx="12"/>
          </p:nvPr>
        </p:nvSpPr>
        <p:spPr/>
        <p:txBody>
          <a:bodyPr/>
          <a:lstStyle/>
          <a:p>
            <a:fld id="{88BAE415-76A0-4309-A00B-503D7D7A0243}" type="slidenum">
              <a:rPr lang="ar-SA" smtClean="0"/>
              <a:pPr/>
              <a:t>11</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20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20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checkerboard(across)">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p:cBhvr>
                                        <p:cTn id="26" dur="2000" fill="hold"/>
                                        <p:tgtEl>
                                          <p:spTgt spid="14"/>
                                        </p:tgtEl>
                                        <p:attrNameLst>
                                          <p:attrName>fillcolor</p:attrName>
                                        </p:attrNameLst>
                                      </p:cBhvr>
                                      <p:to>
                                        <a:srgbClr val="FFFF99"/>
                                      </p:to>
                                    </p:animClr>
                                    <p:set>
                                      <p:cBhvr>
                                        <p:cTn id="27" dur="2000" fill="hold"/>
                                        <p:tgtEl>
                                          <p:spTgt spid="14"/>
                                        </p:tgtEl>
                                        <p:attrNameLst>
                                          <p:attrName>fill.type</p:attrName>
                                        </p:attrNameLst>
                                      </p:cBhvr>
                                      <p:to>
                                        <p:strVal val="solid"/>
                                      </p:to>
                                    </p:set>
                                    <p:set>
                                      <p:cBhvr>
                                        <p:cTn id="28" dur="20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2234</TotalTime>
  <Words>4256</Words>
  <Application>Microsoft Office PowerPoint</Application>
  <PresentationFormat>On-screen Show (4:3)</PresentationFormat>
  <Paragraphs>153</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Lecture 4</vt:lpstr>
      <vt:lpstr>Slide 2</vt:lpstr>
      <vt:lpstr>Slide 3</vt:lpstr>
      <vt:lpstr> A Valediction: Forbidding Mourning  شرح لقصيدة تحريم أحزان الوداع</vt:lpstr>
      <vt:lpstr>Slide 5</vt:lpstr>
      <vt:lpstr>Slide 6</vt:lpstr>
      <vt:lpstr>Slide 7</vt:lpstr>
      <vt:lpstr>Slide 8</vt:lpstr>
      <vt:lpstr>Slide 9</vt:lpstr>
      <vt:lpstr>Slide 10</vt:lpstr>
      <vt:lpstr>Slide 11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237</cp:revision>
  <dcterms:created xsi:type="dcterms:W3CDTF">2011-03-15T05:52:04Z</dcterms:created>
  <dcterms:modified xsi:type="dcterms:W3CDTF">2011-03-29T06:30:09Z</dcterms:modified>
</cp:coreProperties>
</file>