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30"/>
  </p:notesMasterIdLst>
  <p:handoutMasterIdLst>
    <p:handoutMasterId r:id="rId31"/>
  </p:handoutMasterIdLst>
  <p:sldIdLst>
    <p:sldId id="286" r:id="rId5"/>
    <p:sldId id="287" r:id="rId6"/>
    <p:sldId id="289" r:id="rId7"/>
    <p:sldId id="319" r:id="rId8"/>
    <p:sldId id="293" r:id="rId9"/>
    <p:sldId id="303" r:id="rId10"/>
    <p:sldId id="305" r:id="rId11"/>
    <p:sldId id="298" r:id="rId12"/>
    <p:sldId id="299" r:id="rId13"/>
    <p:sldId id="300" r:id="rId14"/>
    <p:sldId id="301" r:id="rId15"/>
    <p:sldId id="302" r:id="rId16"/>
    <p:sldId id="306" r:id="rId17"/>
    <p:sldId id="307" r:id="rId18"/>
    <p:sldId id="308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288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1344" y="-5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x-none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5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5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5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87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x-none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x-none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882574"/>
            <a:ext cx="9144000" cy="912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51520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5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Renaissance Literature</a:t>
            </a:r>
            <a:endParaRPr lang="en-US" sz="25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Dr. Fouzi Slisli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x-none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x-none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x-none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Causes of the Renaissance: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The Reformation</a:t>
            </a:r>
            <a:r>
              <a:rPr lang="x-none" dirty="0">
                <a:solidFill>
                  <a:schemeClr val="tx1"/>
                </a:solidFill>
              </a:rPr>
              <a:t/>
            </a:r>
            <a:br>
              <a:rPr lang="x-none" dirty="0">
                <a:solidFill>
                  <a:schemeClr val="tx1"/>
                </a:solidFill>
              </a:rPr>
            </a:b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Renaissance Literature</a:t>
            </a: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1268760"/>
            <a:ext cx="83529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 smtClean="0"/>
          </a:p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 smtClean="0">
              <a:solidFill>
                <a:srgbClr val="990033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1556792"/>
            <a:ext cx="79928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/>
                <a:cs typeface="Times New Roman"/>
              </a:rPr>
              <a:t>Causes and Consequences of the Reformation</a:t>
            </a:r>
          </a:p>
          <a:p>
            <a:endParaRPr lang="en-US" sz="2400" b="1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Before the Reformation ALL Christians in Europe were Roman Catholic </a:t>
            </a:r>
          </a:p>
          <a:p>
            <a:r>
              <a:rPr lang="en-US" sz="2000" b="1" dirty="0">
                <a:latin typeface="Times New Roman"/>
                <a:cs typeface="Times New Roman"/>
              </a:rPr>
              <a:t>	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Reformation Ended the Religious Unity </a:t>
            </a:r>
            <a:r>
              <a:rPr lang="en-US" sz="2000" dirty="0">
                <a:latin typeface="Times New Roman"/>
                <a:cs typeface="Times New Roman"/>
              </a:rPr>
              <a:t>in </a:t>
            </a:r>
            <a:r>
              <a:rPr lang="en-US" sz="2000" dirty="0" smtClean="0">
                <a:latin typeface="Times New Roman"/>
                <a:cs typeface="Times New Roman"/>
              </a:rPr>
              <a:t>Europe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Attack on the medieval church—its institutions, doctrine, practices and </a:t>
            </a:r>
            <a:r>
              <a:rPr lang="en-US" sz="2000" dirty="0" smtClean="0">
                <a:latin typeface="Times New Roman"/>
                <a:cs typeface="Times New Roman"/>
              </a:rPr>
              <a:t>personnel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The Reformation caused a split in Christianity with the formation of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new Protestant religions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67544" y="728133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Main Points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1268760"/>
            <a:ext cx="83529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 smtClean="0"/>
          </a:p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 smtClean="0">
              <a:solidFill>
                <a:srgbClr val="990033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1556792"/>
            <a:ext cx="799288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Mission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 smtClean="0">
                <a:latin typeface="Times New Roman"/>
                <a:cs typeface="Times New Roman"/>
              </a:rPr>
              <a:t>Church: </a:t>
            </a:r>
            <a:r>
              <a:rPr lang="en-US" sz="2000" dirty="0">
                <a:latin typeface="Times New Roman"/>
                <a:cs typeface="Times New Roman"/>
              </a:rPr>
              <a:t>To save the soul of all the members.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b="1" dirty="0" smtClean="0">
                <a:latin typeface="Times New Roman"/>
                <a:cs typeface="Times New Roman"/>
              </a:rPr>
              <a:t>Tithe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People donated one tenth (1/10) of the produce from their lands to the church each year.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Wealth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Church became wealthiest group in </a:t>
            </a:r>
            <a:r>
              <a:rPr lang="en-US" sz="2000" dirty="0" smtClean="0">
                <a:latin typeface="Times New Roman"/>
                <a:cs typeface="Times New Roman"/>
              </a:rPr>
              <a:t>Europe</a:t>
            </a: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Church was the Center </a:t>
            </a:r>
            <a:r>
              <a:rPr lang="en-US" sz="2000" dirty="0">
                <a:latin typeface="Times New Roman"/>
                <a:cs typeface="Times New Roman"/>
              </a:rPr>
              <a:t>of daily </a:t>
            </a:r>
            <a:r>
              <a:rPr lang="en-US" sz="2000" dirty="0" smtClean="0">
                <a:latin typeface="Times New Roman"/>
                <a:cs typeface="Times New Roman"/>
              </a:rPr>
              <a:t>life. </a:t>
            </a:r>
            <a:r>
              <a:rPr lang="en-US" sz="2000" dirty="0">
                <a:latin typeface="Times New Roman"/>
                <a:cs typeface="Times New Roman"/>
              </a:rPr>
              <a:t>The local church served as a church,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meeting place, and shelter during war. 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Community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r>
              <a:rPr lang="en-US" sz="2000" dirty="0" smtClean="0">
                <a:latin typeface="Times New Roman"/>
                <a:cs typeface="Times New Roman"/>
              </a:rPr>
              <a:t> The church dominated community life and controlled interaction </a:t>
            </a:r>
            <a:r>
              <a:rPr lang="en-US" sz="2000" dirty="0">
                <a:latin typeface="Times New Roman"/>
                <a:cs typeface="Times New Roman"/>
              </a:rPr>
              <a:t>between Christians </a:t>
            </a:r>
          </a:p>
          <a:p>
            <a:endParaRPr lang="en-US" dirty="0" smtClean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3809" y="692696"/>
            <a:ext cx="3435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The Medieval Church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73027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340768"/>
            <a:ext cx="8208912" cy="4834415"/>
          </a:xfrm>
        </p:spPr>
        <p:txBody>
          <a:bodyPr numCol="1">
            <a:normAutofit/>
          </a:bodyPr>
          <a:lstStyle/>
          <a:p>
            <a:pPr marL="0" indent="0" algn="l">
              <a:lnSpc>
                <a:spcPct val="90000"/>
              </a:lnSpc>
            </a:pPr>
            <a:endParaRPr lang="en-US" sz="2900" dirty="0">
              <a:latin typeface="Times New Roman"/>
              <a:cs typeface="Times New Roman"/>
            </a:endParaRPr>
          </a:p>
          <a:p>
            <a:pPr marL="0" indent="0" algn="l">
              <a:lnSpc>
                <a:spcPct val="90000"/>
              </a:lnSpc>
            </a:pPr>
            <a:r>
              <a:rPr lang="en-US" sz="2000" b="1" dirty="0" smtClean="0">
                <a:latin typeface="Times New Roman"/>
                <a:cs typeface="Times New Roman"/>
              </a:rPr>
              <a:t>Greed, corruption and absenteeism </a:t>
            </a:r>
          </a:p>
          <a:p>
            <a:pPr marL="0" indent="0" algn="l">
              <a:lnSpc>
                <a:spcPct val="90000"/>
              </a:lnSpc>
            </a:pPr>
            <a:r>
              <a:rPr lang="en-US" sz="2000" dirty="0" smtClean="0">
                <a:latin typeface="Times New Roman"/>
                <a:cs typeface="Times New Roman"/>
              </a:rPr>
              <a:t>	</a:t>
            </a:r>
          </a:p>
          <a:p>
            <a:pPr marL="457200" indent="-457200" algn="l">
              <a:lnSpc>
                <a:spcPct val="90000"/>
              </a:lnSpc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Sales of indulgences: The release </a:t>
            </a:r>
            <a:r>
              <a:rPr lang="en-US" sz="2000" dirty="0">
                <a:latin typeface="Times New Roman"/>
                <a:cs typeface="Times New Roman"/>
              </a:rPr>
              <a:t>of a </a:t>
            </a:r>
            <a:r>
              <a:rPr lang="en-US" sz="2000" dirty="0" smtClean="0">
                <a:latin typeface="Times New Roman"/>
                <a:cs typeface="Times New Roman"/>
              </a:rPr>
              <a:t>soul </a:t>
            </a:r>
            <a:r>
              <a:rPr lang="en-US" sz="2000" dirty="0">
                <a:latin typeface="Times New Roman"/>
                <a:cs typeface="Times New Roman"/>
              </a:rPr>
              <a:t>from purgatory </a:t>
            </a:r>
            <a:r>
              <a:rPr lang="en-US" sz="2000" dirty="0" smtClean="0">
                <a:latin typeface="Times New Roman"/>
                <a:cs typeface="Times New Roman"/>
              </a:rPr>
              <a:t>(hell) for </a:t>
            </a:r>
            <a:endParaRPr lang="en-US" sz="2000" dirty="0">
              <a:latin typeface="Times New Roman"/>
              <a:cs typeface="Times New Roman"/>
            </a:endParaRPr>
          </a:p>
          <a:p>
            <a:pPr algn="l">
              <a:lnSpc>
                <a:spcPct val="90000"/>
              </a:lnSpc>
              <a:defRPr/>
            </a:pPr>
            <a:r>
              <a:rPr lang="en-US" sz="2000" dirty="0">
                <a:latin typeface="Times New Roman"/>
                <a:cs typeface="Times New Roman"/>
              </a:rPr>
              <a:t>   monetary donation – </a:t>
            </a:r>
            <a:r>
              <a:rPr lang="en-US" sz="2000" dirty="0" smtClean="0">
                <a:latin typeface="Times New Roman"/>
                <a:cs typeface="Times New Roman"/>
              </a:rPr>
              <a:t>a </a:t>
            </a:r>
            <a:r>
              <a:rPr lang="en-US" sz="2000" dirty="0">
                <a:latin typeface="Times New Roman"/>
                <a:cs typeface="Times New Roman"/>
              </a:rPr>
              <a:t>HUGE abuse of </a:t>
            </a:r>
            <a:r>
              <a:rPr lang="en-US" sz="2000" dirty="0" smtClean="0">
                <a:latin typeface="Times New Roman"/>
                <a:cs typeface="Times New Roman"/>
              </a:rPr>
              <a:t>Church </a:t>
            </a:r>
            <a:r>
              <a:rPr lang="en-US" sz="2000" dirty="0">
                <a:latin typeface="Times New Roman"/>
                <a:cs typeface="Times New Roman"/>
              </a:rPr>
              <a:t>power</a:t>
            </a:r>
            <a:r>
              <a:rPr lang="en-US" sz="2000" dirty="0" smtClean="0">
                <a:latin typeface="Times New Roman"/>
                <a:cs typeface="Times New Roman"/>
              </a:rPr>
              <a:t>! Extortion of money from the poor</a:t>
            </a:r>
            <a:endParaRPr lang="en-US" sz="2000" dirty="0">
              <a:latin typeface="Times New Roman"/>
              <a:cs typeface="Times New Roman"/>
            </a:endParaRPr>
          </a:p>
          <a:p>
            <a:pPr marL="457200" indent="-457200" algn="l">
              <a:lnSpc>
                <a:spcPct val="90000"/>
              </a:lnSpc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Unfair Land and wealth distribution</a:t>
            </a:r>
            <a:endParaRPr lang="en-US" sz="2000" dirty="0">
              <a:latin typeface="Times New Roman"/>
              <a:cs typeface="Times New Roman"/>
            </a:endParaRPr>
          </a:p>
          <a:p>
            <a:pPr marL="457200" indent="-457200" algn="l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corruption of </a:t>
            </a:r>
            <a:r>
              <a:rPr lang="en-US" sz="2000" dirty="0" smtClean="0">
                <a:latin typeface="Times New Roman"/>
                <a:cs typeface="Times New Roman"/>
              </a:rPr>
              <a:t>the Papacy</a:t>
            </a:r>
            <a:endParaRPr lang="en-US" sz="2000" dirty="0">
              <a:latin typeface="Times New Roman"/>
              <a:cs typeface="Times New Roman"/>
            </a:endParaRPr>
          </a:p>
          <a:p>
            <a:pPr marL="457200" indent="-457200" algn="l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European </a:t>
            </a:r>
            <a:r>
              <a:rPr lang="en-US" sz="2000" dirty="0">
                <a:latin typeface="Times New Roman"/>
                <a:cs typeface="Times New Roman"/>
              </a:rPr>
              <a:t>population was increasingly anti-clerical</a:t>
            </a:r>
          </a:p>
          <a:p>
            <a:pPr marL="457200" indent="-457200" algn="l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Absenteeism </a:t>
            </a:r>
            <a:r>
              <a:rPr lang="en-US" sz="2000" dirty="0">
                <a:latin typeface="Times New Roman"/>
                <a:cs typeface="Times New Roman"/>
              </a:rPr>
              <a:t>of church </a:t>
            </a:r>
            <a:r>
              <a:rPr lang="en-US" sz="2000" dirty="0" smtClean="0">
                <a:latin typeface="Times New Roman"/>
                <a:cs typeface="Times New Roman"/>
              </a:rPr>
              <a:t>leaders during natural disasters (plague, famine) or to solve everyday problems for people</a:t>
            </a:r>
            <a:endParaRPr lang="en-US" sz="2000" dirty="0">
              <a:latin typeface="Times New Roman"/>
              <a:cs typeface="Times New Roman"/>
            </a:endParaRPr>
          </a:p>
          <a:p>
            <a:pPr algn="l"/>
            <a:r>
              <a:rPr lang="en-US" sz="2000" dirty="0">
                <a:latin typeface="Times New Roman"/>
                <a:cs typeface="Times New Roman"/>
              </a:rPr>
              <a:t>	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x-none" b="1" dirty="0"/>
          </a:p>
        </p:txBody>
      </p:sp>
      <p:sp>
        <p:nvSpPr>
          <p:cNvPr id="3" name="Rectangle 2"/>
          <p:cNvSpPr/>
          <p:nvPr/>
        </p:nvSpPr>
        <p:spPr>
          <a:xfrm>
            <a:off x="395536" y="223593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19673" y="626533"/>
            <a:ext cx="7718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The Problem of the Catholic Church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484784"/>
            <a:ext cx="8280920" cy="4834415"/>
          </a:xfrm>
        </p:spPr>
        <p:txBody>
          <a:bodyPr numCol="1">
            <a:normAutofit/>
          </a:bodyPr>
          <a:lstStyle/>
          <a:p>
            <a:pPr algn="l"/>
            <a:r>
              <a:rPr lang="en-US" sz="2400" b="1" dirty="0" smtClean="0">
                <a:latin typeface="Times New Roman"/>
                <a:cs typeface="Times New Roman"/>
              </a:rPr>
              <a:t>New Socio-economic realities</a:t>
            </a:r>
          </a:p>
          <a:p>
            <a:pPr algn="l"/>
            <a:endParaRPr lang="en-US" sz="2000" b="1" dirty="0">
              <a:latin typeface="Times New Roman"/>
              <a:cs typeface="Times New Roman"/>
            </a:endParaRPr>
          </a:p>
          <a:p>
            <a:pPr algn="l"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Better educated, urban populace was more critical of the Church than </a:t>
            </a:r>
            <a:r>
              <a:rPr lang="en-US" sz="2000" dirty="0" smtClean="0">
                <a:latin typeface="Times New Roman"/>
                <a:cs typeface="Times New Roman"/>
              </a:rPr>
              <a:t>rural</a:t>
            </a:r>
          </a:p>
          <a:p>
            <a:pPr algn="l"/>
            <a:r>
              <a:rPr lang="en-US" sz="2000" dirty="0" smtClean="0">
                <a:latin typeface="Times New Roman"/>
                <a:cs typeface="Times New Roman"/>
              </a:rPr>
              <a:t>Peasantry</a:t>
            </a:r>
          </a:p>
          <a:p>
            <a:pPr algn="l"/>
            <a:endParaRPr lang="en-US" sz="2000" dirty="0">
              <a:latin typeface="Times New Roman"/>
              <a:cs typeface="Times New Roman"/>
            </a:endParaRPr>
          </a:p>
          <a:p>
            <a:pPr algn="l"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Renaissance monarchs were growing impatient with the power of the </a:t>
            </a:r>
            <a:r>
              <a:rPr lang="en-US" sz="2000" dirty="0" smtClean="0">
                <a:latin typeface="Times New Roman"/>
                <a:cs typeface="Times New Roman"/>
              </a:rPr>
              <a:t>Church</a:t>
            </a:r>
          </a:p>
          <a:p>
            <a:pPr algn="l">
              <a:buFont typeface="Wingdings" charset="2"/>
              <a:buChar char="Ø"/>
            </a:pPr>
            <a:endParaRPr lang="en-US" sz="2000" dirty="0">
              <a:latin typeface="Times New Roman"/>
              <a:cs typeface="Times New Roman"/>
            </a:endParaRPr>
          </a:p>
          <a:p>
            <a:pPr algn="l"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Society was </a:t>
            </a:r>
            <a:r>
              <a:rPr lang="en-US" sz="2000" dirty="0" smtClean="0">
                <a:latin typeface="Times New Roman"/>
                <a:cs typeface="Times New Roman"/>
              </a:rPr>
              <a:t>growing more </a:t>
            </a:r>
            <a:r>
              <a:rPr lang="en-US" sz="2000" dirty="0">
                <a:latin typeface="Times New Roman"/>
                <a:cs typeface="Times New Roman"/>
              </a:rPr>
              <a:t>humanistic and </a:t>
            </a:r>
            <a:r>
              <a:rPr lang="en-US" sz="2000" dirty="0" smtClean="0">
                <a:latin typeface="Times New Roman"/>
                <a:cs typeface="Times New Roman"/>
              </a:rPr>
              <a:t>secular</a:t>
            </a:r>
          </a:p>
          <a:p>
            <a:pPr algn="l">
              <a:buFont typeface="Wingdings" charset="2"/>
              <a:buChar char="Ø"/>
            </a:pPr>
            <a:endParaRPr lang="en-US" sz="2000" dirty="0">
              <a:latin typeface="Times New Roman"/>
              <a:cs typeface="Times New Roman"/>
            </a:endParaRPr>
          </a:p>
          <a:p>
            <a:pPr algn="l"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Growing individualism</a:t>
            </a:r>
          </a:p>
          <a:p>
            <a:pPr algn="l"/>
            <a:endParaRPr lang="en-US" sz="2000" dirty="0">
              <a:latin typeface="Times New Roman"/>
              <a:cs typeface="Times New Roman"/>
            </a:endParaRPr>
          </a:p>
          <a:p>
            <a:pPr algn="l"/>
            <a:r>
              <a:rPr lang="en-US" sz="2000" dirty="0">
                <a:latin typeface="Times New Roman"/>
                <a:cs typeface="Times New Roman"/>
              </a:rPr>
              <a:t>	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x-none" b="1" dirty="0"/>
          </a:p>
        </p:txBody>
      </p:sp>
      <p:sp>
        <p:nvSpPr>
          <p:cNvPr id="3" name="Rectangle 2"/>
          <p:cNvSpPr/>
          <p:nvPr/>
        </p:nvSpPr>
        <p:spPr>
          <a:xfrm>
            <a:off x="395536" y="223593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35187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560" y="1556792"/>
            <a:ext cx="8136904" cy="4762407"/>
          </a:xfrm>
        </p:spPr>
        <p:txBody>
          <a:bodyPr numCol="1">
            <a:normAutofit fontScale="92500" lnSpcReduction="10000"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 smtClean="0">
                <a:latin typeface="Times New Roman"/>
                <a:cs typeface="Times New Roman"/>
              </a:rPr>
              <a:t>Technological Developments</a:t>
            </a:r>
          </a:p>
          <a:p>
            <a:pPr algn="l">
              <a:lnSpc>
                <a:spcPct val="90000"/>
              </a:lnSpc>
            </a:pPr>
            <a:endParaRPr lang="en-US" sz="2000" dirty="0">
              <a:latin typeface="Times New Roman"/>
              <a:cs typeface="Times New Roman"/>
            </a:endParaRPr>
          </a:p>
          <a:p>
            <a:pPr algn="l">
              <a:lnSpc>
                <a:spcPct val="90000"/>
              </a:lnSpc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Scientific developments contradicted Church </a:t>
            </a:r>
            <a:r>
              <a:rPr lang="en-US" sz="2000" dirty="0" smtClean="0">
                <a:latin typeface="Times New Roman"/>
                <a:cs typeface="Times New Roman"/>
              </a:rPr>
              <a:t>doctrine </a:t>
            </a:r>
          </a:p>
          <a:p>
            <a:pPr algn="l">
              <a:lnSpc>
                <a:spcPct val="90000"/>
              </a:lnSpc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algn="l">
              <a:lnSpc>
                <a:spcPct val="90000"/>
              </a:lnSpc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Invention of movable </a:t>
            </a:r>
            <a:r>
              <a:rPr lang="en-US" sz="2000" dirty="0">
                <a:latin typeface="Times New Roman"/>
                <a:cs typeface="Times New Roman"/>
              </a:rPr>
              <a:t>type </a:t>
            </a:r>
            <a:r>
              <a:rPr lang="en-US" sz="2000" dirty="0" smtClean="0">
                <a:latin typeface="Times New Roman"/>
                <a:cs typeface="Times New Roman"/>
              </a:rPr>
              <a:t>(printing) in </a:t>
            </a:r>
            <a:r>
              <a:rPr lang="en-US" sz="2000" dirty="0">
                <a:latin typeface="Times New Roman"/>
                <a:cs typeface="Times New Roman"/>
              </a:rPr>
              <a:t>1450 by Johann </a:t>
            </a:r>
            <a:r>
              <a:rPr lang="en-US" sz="2000" dirty="0" smtClean="0">
                <a:latin typeface="Times New Roman"/>
                <a:cs typeface="Times New Roman"/>
              </a:rPr>
              <a:t>Gutenberg</a:t>
            </a:r>
          </a:p>
          <a:p>
            <a:pPr algn="l">
              <a:lnSpc>
                <a:spcPct val="90000"/>
              </a:lnSpc>
              <a:buFont typeface="Wingdings" charset="2"/>
              <a:buChar char="Ø"/>
            </a:pPr>
            <a:endParaRPr lang="en-US" sz="2000" dirty="0">
              <a:latin typeface="Times New Roman"/>
              <a:cs typeface="Times New Roman"/>
            </a:endParaRPr>
          </a:p>
          <a:p>
            <a:pPr algn="l">
              <a:lnSpc>
                <a:spcPct val="90000"/>
              </a:lnSpc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 Manufacture </a:t>
            </a:r>
            <a:r>
              <a:rPr lang="en-US" sz="2000" dirty="0">
                <a:latin typeface="Times New Roman"/>
                <a:cs typeface="Times New Roman"/>
              </a:rPr>
              <a:t>of paper becomes easier and </a:t>
            </a:r>
            <a:r>
              <a:rPr lang="en-US" sz="2000" dirty="0" smtClean="0">
                <a:latin typeface="Times New Roman"/>
                <a:cs typeface="Times New Roman"/>
              </a:rPr>
              <a:t>cheaper</a:t>
            </a:r>
          </a:p>
          <a:p>
            <a:pPr marL="0" indent="0" algn="l">
              <a:lnSpc>
                <a:spcPct val="90000"/>
              </a:lnSpc>
            </a:pPr>
            <a:endParaRPr lang="en-US" sz="2000" dirty="0">
              <a:latin typeface="Times New Roman"/>
              <a:cs typeface="Times New Roman"/>
            </a:endParaRPr>
          </a:p>
          <a:p>
            <a:pPr algn="l">
              <a:lnSpc>
                <a:spcPct val="90000"/>
              </a:lnSpc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Spread of ideas faster than the Catholic Church </a:t>
            </a:r>
            <a:r>
              <a:rPr lang="en-US" sz="2000" dirty="0">
                <a:latin typeface="Times New Roman"/>
                <a:cs typeface="Times New Roman"/>
              </a:rPr>
              <a:t>could </a:t>
            </a:r>
            <a:r>
              <a:rPr lang="en-US" sz="2000" dirty="0" smtClean="0">
                <a:latin typeface="Times New Roman"/>
                <a:cs typeface="Times New Roman"/>
              </a:rPr>
              <a:t>control them</a:t>
            </a:r>
          </a:p>
          <a:p>
            <a:pPr algn="l">
              <a:lnSpc>
                <a:spcPct val="90000"/>
              </a:lnSpc>
              <a:buFont typeface="Wingdings" charset="2"/>
              <a:buChar char="Ø"/>
            </a:pPr>
            <a:endParaRPr lang="en-US" sz="2000" dirty="0">
              <a:latin typeface="Times New Roman"/>
              <a:cs typeface="Times New Roman"/>
            </a:endParaRPr>
          </a:p>
          <a:p>
            <a:pPr algn="l">
              <a:lnSpc>
                <a:spcPct val="90000"/>
              </a:lnSpc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Intensified intellectual criticism of the </a:t>
            </a:r>
            <a:r>
              <a:rPr lang="en-US" sz="2000" dirty="0" smtClean="0">
                <a:latin typeface="Times New Roman"/>
                <a:cs typeface="Times New Roman"/>
              </a:rPr>
              <a:t>Church</a:t>
            </a:r>
          </a:p>
          <a:p>
            <a:pPr algn="l">
              <a:lnSpc>
                <a:spcPct val="90000"/>
              </a:lnSpc>
              <a:buFont typeface="Wingdings" charset="2"/>
              <a:buChar char="Ø"/>
            </a:pPr>
            <a:endParaRPr lang="en-US" sz="2000" dirty="0">
              <a:latin typeface="Times New Roman"/>
              <a:cs typeface="Times New Roman"/>
            </a:endParaRPr>
          </a:p>
          <a:p>
            <a:pPr algn="l">
              <a:lnSpc>
                <a:spcPct val="90000"/>
              </a:lnSpc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Protestant ideals appealed to the urban and the literate</a:t>
            </a:r>
          </a:p>
          <a:p>
            <a:pPr algn="l"/>
            <a:endParaRPr lang="en-US" sz="2000" dirty="0">
              <a:latin typeface="Times New Roman"/>
              <a:cs typeface="Times New Roman"/>
            </a:endParaRPr>
          </a:p>
          <a:p>
            <a:pPr algn="l"/>
            <a:r>
              <a:rPr lang="en-US" sz="2000" dirty="0">
                <a:latin typeface="Times New Roman"/>
                <a:cs typeface="Times New Roman"/>
              </a:rPr>
              <a:t>	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x-none" b="1" dirty="0"/>
          </a:p>
        </p:txBody>
      </p:sp>
      <p:sp>
        <p:nvSpPr>
          <p:cNvPr id="3" name="Rectangle 2"/>
          <p:cNvSpPr/>
          <p:nvPr/>
        </p:nvSpPr>
        <p:spPr>
          <a:xfrm>
            <a:off x="395536" y="223593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9961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x-none" b="1" dirty="0" smtClean="0"/>
          </a:p>
          <a:p>
            <a:pPr>
              <a:buFont typeface="Arial" pitchFamily="34" charset="0"/>
              <a:buChar char="•"/>
            </a:pPr>
            <a:endParaRPr lang="x-none" b="1" dirty="0" smtClean="0"/>
          </a:p>
          <a:p>
            <a:pPr rtl="1">
              <a:buFont typeface="Arial" pitchFamily="34" charset="0"/>
              <a:buChar char="•"/>
            </a:pPr>
            <a:endParaRPr lang="x-none" b="1" dirty="0" smtClean="0"/>
          </a:p>
          <a:p>
            <a:pPr rtl="1">
              <a:buFont typeface="Arial" pitchFamily="34" charset="0"/>
              <a:buChar char="•"/>
            </a:pPr>
            <a:endParaRPr lang="x-none" b="1" dirty="0" smtClean="0"/>
          </a:p>
          <a:p>
            <a:endParaRPr lang="x-none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683568" y="1772816"/>
            <a:ext cx="7560840" cy="39754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90000"/>
              </a:lnSpc>
            </a:pPr>
            <a:endParaRPr lang="en-US" sz="20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Church’s political power started being challenged</a:t>
            </a:r>
          </a:p>
          <a:p>
            <a:pPr>
              <a:lnSpc>
                <a:spcPct val="90000"/>
              </a:lnSpc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Unwillingness to depend on the Church and rejection of the constraints it enforced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Growing human confidence vs. </a:t>
            </a:r>
            <a:r>
              <a:rPr lang="ja-JP" altLang="en-US" sz="2000" dirty="0">
                <a:latin typeface="Times New Roman"/>
                <a:cs typeface="Times New Roman"/>
              </a:rPr>
              <a:t>“</a:t>
            </a:r>
            <a:r>
              <a:rPr lang="en-US" sz="2000" dirty="0">
                <a:latin typeface="Times New Roman"/>
                <a:cs typeface="Times New Roman"/>
              </a:rPr>
              <a:t>original sin</a:t>
            </a:r>
            <a:r>
              <a:rPr lang="ja-JP" altLang="en-US" sz="2000" dirty="0">
                <a:latin typeface="Times New Roman"/>
                <a:cs typeface="Times New Roman"/>
              </a:rPr>
              <a:t>”</a:t>
            </a:r>
            <a:endParaRPr lang="en-US" altLang="ja-JP" sz="20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Catholic church becomes defensive and unable to respond to the </a:t>
            </a:r>
            <a:r>
              <a:rPr lang="en-US" sz="2000" dirty="0" smtClean="0">
                <a:latin typeface="Times New Roman"/>
                <a:cs typeface="Times New Roman"/>
              </a:rPr>
              <a:t>criticism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confusing nature of </a:t>
            </a:r>
            <a:r>
              <a:rPr lang="en-US" sz="2000" dirty="0" smtClean="0">
                <a:latin typeface="Times New Roman"/>
                <a:cs typeface="Times New Roman"/>
              </a:rPr>
              <a:t>scholasticism and of church dogma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660400"/>
            <a:ext cx="82809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>
                <a:latin typeface="Times New Roman"/>
                <a:cs typeface="Times New Roman"/>
              </a:rPr>
              <a:t>Calls for Reform</a:t>
            </a:r>
          </a:p>
        </p:txBody>
      </p:sp>
    </p:spTree>
    <p:extLst>
      <p:ext uri="{BB962C8B-B14F-4D97-AF65-F5344CB8AC3E}">
        <p14:creationId xmlns:p14="http://schemas.microsoft.com/office/powerpoint/2010/main" val="195357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b="1" dirty="0" err="1" smtClean="0">
                <a:latin typeface="Times New Roman"/>
                <a:cs typeface="Times New Roman"/>
              </a:rPr>
              <a:t>Desiderius</a:t>
            </a:r>
            <a:r>
              <a:rPr lang="en-US" sz="2400" b="1" dirty="0" smtClean="0">
                <a:latin typeface="Times New Roman"/>
                <a:cs typeface="Times New Roman"/>
              </a:rPr>
              <a:t> Erasmus (1466-1536)</a:t>
            </a:r>
            <a:endParaRPr lang="en-US" sz="2400" b="1" dirty="0">
              <a:latin typeface="Times New Roman"/>
              <a:cs typeface="Times New Roman"/>
            </a:endParaRPr>
          </a:p>
          <a:p>
            <a:pPr eaLnBrk="1" hangingPunct="1">
              <a:defRPr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A </a:t>
            </a:r>
            <a:r>
              <a:rPr lang="en-US" sz="2000" dirty="0">
                <a:latin typeface="Times New Roman"/>
                <a:cs typeface="Times New Roman"/>
              </a:rPr>
              <a:t>Dutch scholar, humanist, and theologian.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Was </a:t>
            </a:r>
            <a:r>
              <a:rPr lang="en-US" sz="2000" dirty="0">
                <a:latin typeface="Times New Roman"/>
                <a:cs typeface="Times New Roman"/>
              </a:rPr>
              <a:t>ordained a Catholic priest, but never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eaLnBrk="1" hangingPunct="1"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practiced </a:t>
            </a:r>
            <a:r>
              <a:rPr lang="en-US" sz="2000" dirty="0">
                <a:latin typeface="Times New Roman"/>
                <a:cs typeface="Times New Roman"/>
              </a:rPr>
              <a:t>priestly duties.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Studied, instead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 smtClean="0">
                <a:latin typeface="Times New Roman"/>
                <a:cs typeface="Times New Roman"/>
              </a:rPr>
              <a:t>theology </a:t>
            </a:r>
            <a:r>
              <a:rPr lang="en-US" sz="2000" dirty="0">
                <a:latin typeface="Times New Roman"/>
                <a:cs typeface="Times New Roman"/>
              </a:rPr>
              <a:t>and classical Greek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eaLnBrk="1" hangingPunct="1"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at </a:t>
            </a:r>
            <a:r>
              <a:rPr lang="en-US" sz="2000" dirty="0">
                <a:latin typeface="Times New Roman"/>
                <a:cs typeface="Times New Roman"/>
              </a:rPr>
              <a:t>the universities of Paris and Cambridge.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Was </a:t>
            </a:r>
            <a:r>
              <a:rPr lang="en-US" sz="2000" dirty="0">
                <a:latin typeface="Times New Roman"/>
                <a:cs typeface="Times New Roman"/>
              </a:rPr>
              <a:t>critical of some of the practices and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eaLnBrk="1" hangingPunct="1"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doctrines </a:t>
            </a:r>
            <a:r>
              <a:rPr lang="en-US" sz="2000" dirty="0">
                <a:latin typeface="Times New Roman"/>
                <a:cs typeface="Times New Roman"/>
              </a:rPr>
              <a:t>of the Catholic Church.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Sought </a:t>
            </a:r>
            <a:r>
              <a:rPr lang="en-US" sz="2000" dirty="0">
                <a:latin typeface="Times New Roman"/>
                <a:cs typeface="Times New Roman"/>
              </a:rPr>
              <a:t>to reform the Catholic Church.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2160" y="1772816"/>
            <a:ext cx="2901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735920" y="660400"/>
            <a:ext cx="1585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Reformers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4001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latin typeface="Times New Roman"/>
                <a:cs typeface="Times New Roman"/>
              </a:rPr>
              <a:t>In Praise of Folly - 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i="1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by </a:t>
            </a:r>
            <a:r>
              <a:rPr lang="en-US" sz="2400" dirty="0" smtClean="0">
                <a:latin typeface="Times New Roman"/>
                <a:cs typeface="Times New Roman"/>
              </a:rPr>
              <a:t>Erasmus</a:t>
            </a:r>
          </a:p>
          <a:p>
            <a:pPr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Written in Latin in 1509</a:t>
            </a:r>
          </a:p>
          <a:p>
            <a:pPr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Best</a:t>
            </a:r>
            <a:r>
              <a:rPr lang="en-US" sz="2000" dirty="0">
                <a:latin typeface="Times New Roman"/>
                <a:cs typeface="Times New Roman"/>
              </a:rPr>
              <a:t>-seller (only the Bible sold more by 1550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Erasmus </a:t>
            </a:r>
            <a:r>
              <a:rPr lang="en-US" sz="2000" dirty="0">
                <a:latin typeface="Times New Roman"/>
                <a:cs typeface="Times New Roman"/>
              </a:rPr>
              <a:t>was a devout Catholic who sought to reform the Church, not destroy </a:t>
            </a:r>
            <a:r>
              <a:rPr lang="en-US" sz="2000" dirty="0" smtClean="0">
                <a:latin typeface="Times New Roman"/>
                <a:cs typeface="Times New Roman"/>
              </a:rPr>
              <a:t>it</a:t>
            </a:r>
          </a:p>
          <a:p>
            <a:pPr marL="342900" indent="-342900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Criticized </a:t>
            </a:r>
            <a:r>
              <a:rPr lang="en-US" sz="2000" dirty="0">
                <a:latin typeface="Times New Roman"/>
                <a:cs typeface="Times New Roman"/>
              </a:rPr>
              <a:t>immorality and hypocrisy of Church leaders and the </a:t>
            </a:r>
            <a:r>
              <a:rPr lang="en-US" sz="2000" dirty="0" smtClean="0">
                <a:latin typeface="Times New Roman"/>
                <a:cs typeface="Times New Roman"/>
              </a:rPr>
              <a:t>clergy</a:t>
            </a:r>
          </a:p>
          <a:p>
            <a:pPr marL="342900" indent="-342900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book inspired renewed calls for reform, and influenced Martin Luther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77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b="1" dirty="0" smtClean="0">
                <a:latin typeface="Times New Roman"/>
                <a:cs typeface="Times New Roman"/>
              </a:rPr>
              <a:t>Martin Luther (1483-1546)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A German Priest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Openly addressed the </a:t>
            </a:r>
            <a:r>
              <a:rPr lang="en-US" sz="2000" dirty="0">
                <a:latin typeface="Times New Roman"/>
                <a:cs typeface="Times New Roman"/>
              </a:rPr>
              <a:t>problems in the Church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Said that faith is private and church should have no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Control over it.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endParaRPr lang="en-US" sz="2400" b="1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3" name="Picture 5" descr="http://updatecenter.britannica.com/eb/image?binaryId=83827&amp;rendTypeId=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192" y="1988840"/>
            <a:ext cx="25685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752409" y="694267"/>
            <a:ext cx="15858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Reformers</a:t>
            </a:r>
            <a:endParaRPr lang="en-US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3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4924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Oct </a:t>
            </a:r>
            <a:r>
              <a:rPr lang="en-US" sz="2000" dirty="0">
                <a:latin typeface="Times New Roman"/>
                <a:cs typeface="Times New Roman"/>
              </a:rPr>
              <a:t>31, </a:t>
            </a:r>
            <a:r>
              <a:rPr lang="en-US" sz="2000" dirty="0" smtClean="0">
                <a:latin typeface="Times New Roman"/>
                <a:cs typeface="Times New Roman"/>
              </a:rPr>
              <a:t>1517, Martin Luther posted </a:t>
            </a:r>
            <a:r>
              <a:rPr lang="en-US" sz="2000" dirty="0">
                <a:latin typeface="Times New Roman"/>
                <a:cs typeface="Times New Roman"/>
              </a:rPr>
              <a:t>95 Theses on </a:t>
            </a:r>
            <a:r>
              <a:rPr lang="en-US" sz="2000" dirty="0" smtClean="0">
                <a:latin typeface="Times New Roman"/>
                <a:cs typeface="Times New Roman"/>
              </a:rPr>
              <a:t>the church </a:t>
            </a:r>
            <a:r>
              <a:rPr lang="en-US" sz="2000" dirty="0">
                <a:latin typeface="Times New Roman"/>
                <a:cs typeface="Times New Roman"/>
              </a:rPr>
              <a:t>door in </a:t>
            </a:r>
            <a:r>
              <a:rPr lang="en-US" sz="2000" dirty="0" err="1">
                <a:latin typeface="Times New Roman"/>
                <a:cs typeface="Times New Roman"/>
              </a:rPr>
              <a:t>Wittenburg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 smtClean="0">
                <a:latin typeface="Times New Roman"/>
                <a:cs typeface="Times New Roman"/>
              </a:rPr>
              <a:t>Germany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The 95 theses summarized his </a:t>
            </a:r>
            <a:r>
              <a:rPr lang="en-US" sz="2000" dirty="0">
                <a:latin typeface="Times New Roman"/>
                <a:cs typeface="Times New Roman"/>
              </a:rPr>
              <a:t>criticisms of </a:t>
            </a:r>
            <a:r>
              <a:rPr lang="en-US" sz="2000" dirty="0" smtClean="0">
                <a:latin typeface="Times New Roman"/>
                <a:cs typeface="Times New Roman"/>
              </a:rPr>
              <a:t>Church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1000s </a:t>
            </a:r>
            <a:r>
              <a:rPr lang="en-US" sz="2000" dirty="0">
                <a:latin typeface="Times New Roman"/>
                <a:cs typeface="Times New Roman"/>
              </a:rPr>
              <a:t>of copies distributed </a:t>
            </a:r>
            <a:r>
              <a:rPr lang="en-US" sz="2000" dirty="0" smtClean="0">
                <a:latin typeface="Times New Roman"/>
                <a:cs typeface="Times New Roman"/>
              </a:rPr>
              <a:t>throughout Germany and Europe.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 </a:t>
            </a:r>
          </a:p>
          <a:p>
            <a:endParaRPr lang="en-US" dirty="0"/>
          </a:p>
        </p:txBody>
      </p:sp>
      <p:pic>
        <p:nvPicPr>
          <p:cNvPr id="3" name="Picture 7" descr="http://www.biblehelp.org/images/95%20thes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848" y="1556792"/>
            <a:ext cx="2209800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8959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4252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By </a:t>
            </a:r>
            <a:r>
              <a:rPr lang="en-US" sz="2000" dirty="0">
                <a:latin typeface="Times New Roman"/>
                <a:cs typeface="Times New Roman"/>
              </a:rPr>
              <a:t>1521 Luther </a:t>
            </a:r>
            <a:r>
              <a:rPr lang="en-US" sz="2000" dirty="0" smtClean="0">
                <a:latin typeface="Times New Roman"/>
                <a:cs typeface="Times New Roman"/>
              </a:rPr>
              <a:t>was calling for Germany to spilt </a:t>
            </a:r>
            <a:r>
              <a:rPr lang="en-US" sz="2000" dirty="0">
                <a:latin typeface="Times New Roman"/>
                <a:cs typeface="Times New Roman"/>
              </a:rPr>
              <a:t>from </a:t>
            </a:r>
            <a:r>
              <a:rPr lang="en-US" sz="2000" dirty="0" smtClean="0">
                <a:latin typeface="Times New Roman"/>
                <a:cs typeface="Times New Roman"/>
              </a:rPr>
              <a:t>the catholic Church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Wanted </a:t>
            </a:r>
            <a:r>
              <a:rPr lang="en-US" sz="2000" dirty="0" smtClean="0">
                <a:latin typeface="Times New Roman"/>
                <a:cs typeface="Times New Roman"/>
              </a:rPr>
              <a:t>German </a:t>
            </a:r>
            <a:r>
              <a:rPr lang="en-US" sz="2000" dirty="0">
                <a:latin typeface="Times New Roman"/>
                <a:cs typeface="Times New Roman"/>
              </a:rPr>
              <a:t>princes to overthrow Papal power in Germany </a:t>
            </a:r>
            <a:r>
              <a:rPr lang="en-US" sz="2000" dirty="0" smtClean="0">
                <a:latin typeface="Times New Roman"/>
                <a:cs typeface="Times New Roman"/>
              </a:rPr>
              <a:t>and establish </a:t>
            </a:r>
            <a:r>
              <a:rPr lang="en-US" sz="2000" dirty="0">
                <a:latin typeface="Times New Roman"/>
                <a:cs typeface="Times New Roman"/>
              </a:rPr>
              <a:t>a German </a:t>
            </a:r>
            <a:r>
              <a:rPr lang="en-US" sz="2000" dirty="0" smtClean="0">
                <a:latin typeface="Times New Roman"/>
                <a:cs typeface="Times New Roman"/>
              </a:rPr>
              <a:t>Church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Jan </a:t>
            </a:r>
            <a:r>
              <a:rPr lang="en-US" sz="2000" dirty="0">
                <a:latin typeface="Times New Roman"/>
                <a:cs typeface="Times New Roman"/>
              </a:rPr>
              <a:t>1521 – Luther </a:t>
            </a:r>
            <a:r>
              <a:rPr lang="en-US" sz="2000" dirty="0" smtClean="0">
                <a:latin typeface="Times New Roman"/>
                <a:cs typeface="Times New Roman"/>
              </a:rPr>
              <a:t>is excommunicated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He was summoned </a:t>
            </a:r>
            <a:r>
              <a:rPr lang="en-US" sz="2000" dirty="0">
                <a:latin typeface="Times New Roman"/>
                <a:cs typeface="Times New Roman"/>
              </a:rPr>
              <a:t>by Imperial Diet of </a:t>
            </a:r>
            <a:r>
              <a:rPr lang="en-US" sz="2000" dirty="0" smtClean="0">
                <a:latin typeface="Times New Roman"/>
                <a:cs typeface="Times New Roman"/>
              </a:rPr>
              <a:t>Holly Roman Empire </a:t>
            </a:r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dirty="0" smtClean="0">
                <a:latin typeface="Times New Roman"/>
                <a:cs typeface="Times New Roman"/>
              </a:rPr>
              <a:t>the city of Worms </a:t>
            </a:r>
            <a:r>
              <a:rPr lang="en-US" sz="2000" dirty="0">
                <a:latin typeface="Times New Roman"/>
                <a:cs typeface="Times New Roman"/>
              </a:rPr>
              <a:t>by Emperor Charles </a:t>
            </a:r>
            <a:r>
              <a:rPr lang="en-US" sz="2000" dirty="0" smtClean="0">
                <a:latin typeface="Times New Roman"/>
                <a:cs typeface="Times New Roman"/>
              </a:rPr>
              <a:t>V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and was ordered </a:t>
            </a:r>
            <a:r>
              <a:rPr lang="en-US" sz="2000" dirty="0">
                <a:latin typeface="Times New Roman"/>
                <a:cs typeface="Times New Roman"/>
              </a:rPr>
              <a:t>to change his </a:t>
            </a:r>
            <a:r>
              <a:rPr lang="en-US" sz="2000" dirty="0" smtClean="0">
                <a:latin typeface="Times New Roman"/>
                <a:cs typeface="Times New Roman"/>
              </a:rPr>
              <a:t>ideas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Luther – “NO</a:t>
            </a:r>
            <a:r>
              <a:rPr lang="en-US" sz="2000" dirty="0" smtClean="0">
                <a:latin typeface="Times New Roman"/>
                <a:cs typeface="Times New Roman"/>
              </a:rPr>
              <a:t>” – The Edict </a:t>
            </a:r>
            <a:r>
              <a:rPr lang="en-US" sz="2000" dirty="0">
                <a:latin typeface="Times New Roman"/>
                <a:cs typeface="Times New Roman"/>
              </a:rPr>
              <a:t>of Worms </a:t>
            </a:r>
            <a:r>
              <a:rPr lang="en-US" sz="2000" dirty="0" smtClean="0">
                <a:latin typeface="Times New Roman"/>
                <a:cs typeface="Times New Roman"/>
              </a:rPr>
              <a:t>was issued</a:t>
            </a:r>
            <a:r>
              <a:rPr lang="en-US" sz="2000" dirty="0">
                <a:latin typeface="Times New Roman"/>
                <a:cs typeface="Times New Roman"/>
              </a:rPr>
              <a:t>, making </a:t>
            </a:r>
            <a:r>
              <a:rPr lang="en-US" sz="2000" dirty="0" smtClean="0">
                <a:latin typeface="Times New Roman"/>
                <a:cs typeface="Times New Roman"/>
              </a:rPr>
              <a:t>Luther </a:t>
            </a:r>
            <a:r>
              <a:rPr lang="en-US" sz="2000" dirty="0">
                <a:latin typeface="Times New Roman"/>
                <a:cs typeface="Times New Roman"/>
              </a:rPr>
              <a:t>an outlaw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latin typeface="Times New Roman"/>
                <a:cs typeface="Times New Roman"/>
              </a:rPr>
              <a:t>Luther kept in hiding </a:t>
            </a:r>
            <a:r>
              <a:rPr lang="en-US" sz="2000" dirty="0" smtClean="0">
                <a:latin typeface="Times New Roman"/>
                <a:cs typeface="Times New Roman"/>
              </a:rPr>
              <a:t>by German princes</a:t>
            </a:r>
            <a:r>
              <a:rPr lang="en-US" sz="2000" dirty="0">
                <a:latin typeface="Times New Roman"/>
                <a:cs typeface="Times New Roman"/>
              </a:rPr>
              <a:t> </a:t>
            </a: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692696"/>
            <a:ext cx="77768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Reformation Begins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48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4584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latin typeface="Times New Roman"/>
                <a:cs typeface="Times New Roman"/>
              </a:rPr>
              <a:t>Lutheranism (Protestantism) Spreads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Followers </a:t>
            </a:r>
            <a:r>
              <a:rPr lang="en-US" sz="2000" dirty="0">
                <a:latin typeface="Times New Roman"/>
                <a:cs typeface="Times New Roman"/>
              </a:rPr>
              <a:t>of Luther’s religious </a:t>
            </a:r>
            <a:r>
              <a:rPr lang="en-US" sz="2000" dirty="0" smtClean="0">
                <a:latin typeface="Times New Roman"/>
                <a:cs typeface="Times New Roman"/>
              </a:rPr>
              <a:t>practices increased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Protestantism Gained </a:t>
            </a:r>
            <a:r>
              <a:rPr lang="en-US" sz="2000" dirty="0">
                <a:latin typeface="Times New Roman"/>
                <a:cs typeface="Times New Roman"/>
              </a:rPr>
              <a:t>support </a:t>
            </a:r>
            <a:r>
              <a:rPr lang="en-US" sz="2000" dirty="0" smtClean="0">
                <a:latin typeface="Times New Roman"/>
                <a:cs typeface="Times New Roman"/>
              </a:rPr>
              <a:t>among </a:t>
            </a:r>
            <a:r>
              <a:rPr lang="en-US" sz="2000" dirty="0">
                <a:latin typeface="Times New Roman"/>
                <a:cs typeface="Times New Roman"/>
              </a:rPr>
              <a:t>many German </a:t>
            </a:r>
            <a:r>
              <a:rPr lang="en-US" sz="2000" dirty="0" smtClean="0">
                <a:latin typeface="Times New Roman"/>
                <a:cs typeface="Times New Roman"/>
              </a:rPr>
              <a:t>princes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1524</a:t>
            </a:r>
            <a:r>
              <a:rPr lang="en-US" sz="2000" dirty="0">
                <a:latin typeface="Times New Roman"/>
                <a:cs typeface="Times New Roman"/>
              </a:rPr>
              <a:t>, German peasants revolted </a:t>
            </a:r>
            <a:r>
              <a:rPr lang="en-US" sz="2000" dirty="0" smtClean="0">
                <a:latin typeface="Times New Roman"/>
                <a:cs typeface="Times New Roman"/>
              </a:rPr>
              <a:t>(The Peasants’ Revolt) and </a:t>
            </a:r>
            <a:r>
              <a:rPr lang="en-US" sz="2000" dirty="0">
                <a:latin typeface="Times New Roman"/>
                <a:cs typeface="Times New Roman"/>
              </a:rPr>
              <a:t>hoped Luther would support them, </a:t>
            </a:r>
            <a:r>
              <a:rPr lang="en-US" sz="2000" dirty="0" smtClean="0">
                <a:latin typeface="Times New Roman"/>
                <a:cs typeface="Times New Roman"/>
              </a:rPr>
              <a:t>but… because </a:t>
            </a:r>
            <a:r>
              <a:rPr lang="en-US" sz="2000" dirty="0">
                <a:latin typeface="Times New Roman"/>
                <a:cs typeface="Times New Roman"/>
              </a:rPr>
              <a:t>Luther needed the </a:t>
            </a:r>
            <a:r>
              <a:rPr lang="en-US" sz="2000" dirty="0" smtClean="0">
                <a:latin typeface="Times New Roman"/>
                <a:cs typeface="Times New Roman"/>
              </a:rPr>
              <a:t>support of German princes, </a:t>
            </a:r>
            <a:r>
              <a:rPr lang="en-US" sz="2000" dirty="0">
                <a:latin typeface="Times New Roman"/>
                <a:cs typeface="Times New Roman"/>
              </a:rPr>
              <a:t>he did not help the </a:t>
            </a:r>
            <a:r>
              <a:rPr lang="en-US" sz="2000" dirty="0" smtClean="0">
                <a:latin typeface="Times New Roman"/>
                <a:cs typeface="Times New Roman"/>
              </a:rPr>
              <a:t>peasants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Germany is in </a:t>
            </a:r>
            <a:r>
              <a:rPr lang="en-US" sz="2000" dirty="0">
                <a:latin typeface="Times New Roman"/>
                <a:cs typeface="Times New Roman"/>
              </a:rPr>
              <a:t>turmoil – </a:t>
            </a:r>
            <a:r>
              <a:rPr lang="en-US" sz="2000" dirty="0" smtClean="0">
                <a:latin typeface="Times New Roman"/>
                <a:cs typeface="Times New Roman"/>
              </a:rPr>
              <a:t>is it Catholic</a:t>
            </a:r>
            <a:r>
              <a:rPr lang="en-US" sz="2000" dirty="0">
                <a:latin typeface="Times New Roman"/>
                <a:cs typeface="Times New Roman"/>
              </a:rPr>
              <a:t>? </a:t>
            </a:r>
            <a:r>
              <a:rPr lang="en-US" sz="2000" dirty="0" smtClean="0">
                <a:latin typeface="Times New Roman"/>
                <a:cs typeface="Times New Roman"/>
              </a:rPr>
              <a:t>Is it Lutheran?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To establish peace, the Holy Roman Emperor Charles </a:t>
            </a:r>
            <a:r>
              <a:rPr lang="en-US" sz="2000" dirty="0">
                <a:latin typeface="Times New Roman"/>
                <a:cs typeface="Times New Roman"/>
              </a:rPr>
              <a:t>V accepted the Peace of </a:t>
            </a:r>
            <a:r>
              <a:rPr lang="en-US" sz="2000" dirty="0" smtClean="0">
                <a:latin typeface="Times New Roman"/>
                <a:cs typeface="Times New Roman"/>
              </a:rPr>
              <a:t>Augsburg, and allowed German </a:t>
            </a:r>
            <a:r>
              <a:rPr lang="en-US" sz="2000" dirty="0">
                <a:latin typeface="Times New Roman"/>
                <a:cs typeface="Times New Roman"/>
              </a:rPr>
              <a:t>princes to choose </a:t>
            </a:r>
            <a:r>
              <a:rPr lang="en-US" sz="2000" dirty="0" smtClean="0">
                <a:latin typeface="Times New Roman"/>
                <a:cs typeface="Times New Roman"/>
              </a:rPr>
              <a:t>their own faith and religion.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660400"/>
            <a:ext cx="7992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Lutheranism</a:t>
            </a:r>
            <a:endParaRPr lang="en-US" sz="2400" b="1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9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2856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latin typeface="Times New Roman"/>
              <a:cs typeface="Times New Roman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Ulrich </a:t>
            </a:r>
            <a:r>
              <a:rPr lang="en-US" sz="2000" dirty="0" smtClean="0">
                <a:latin typeface="Times New Roman"/>
                <a:cs typeface="Times New Roman"/>
              </a:rPr>
              <a:t>Zwingli and the </a:t>
            </a:r>
            <a:r>
              <a:rPr lang="en-US" sz="2000" dirty="0" err="1" smtClean="0">
                <a:latin typeface="Times New Roman"/>
                <a:cs typeface="Times New Roman"/>
              </a:rPr>
              <a:t>Zwinglian</a:t>
            </a:r>
            <a:r>
              <a:rPr lang="en-US" sz="2000" dirty="0" smtClean="0">
                <a:latin typeface="Times New Roman"/>
                <a:cs typeface="Times New Roman"/>
              </a:rPr>
              <a:t> Reformation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John Calvin and Calvinism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Henry VIII and the English Reformation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711200"/>
            <a:ext cx="90047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sz="2400" b="1" dirty="0">
                <a:latin typeface="Times New Roman"/>
                <a:cs typeface="Times New Roman"/>
              </a:rPr>
              <a:t>Protestantism Spreads across Europe</a:t>
            </a:r>
          </a:p>
        </p:txBody>
      </p:sp>
    </p:spTree>
    <p:extLst>
      <p:ext uri="{BB962C8B-B14F-4D97-AF65-F5344CB8AC3E}">
        <p14:creationId xmlns:p14="http://schemas.microsoft.com/office/powerpoint/2010/main" val="1733691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Ulrich Zwingli (1484-1531) / The </a:t>
            </a:r>
            <a:r>
              <a:rPr lang="en-US" sz="2000" dirty="0" err="1" smtClean="0">
                <a:latin typeface="Times New Roman"/>
                <a:cs typeface="Times New Roman"/>
              </a:rPr>
              <a:t>Zwinglian</a:t>
            </a:r>
            <a:r>
              <a:rPr lang="en-US" sz="2000" dirty="0" smtClean="0">
                <a:latin typeface="Times New Roman"/>
                <a:cs typeface="Times New Roman"/>
              </a:rPr>
              <a:t> Reformation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priest in Zurich, </a:t>
            </a:r>
            <a:r>
              <a:rPr lang="en-US" sz="2000" dirty="0" smtClean="0">
                <a:latin typeface="Times New Roman"/>
                <a:cs typeface="Times New Roman"/>
              </a:rPr>
              <a:t>Switzerland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Revolted against the Catholic Church:</a:t>
            </a:r>
          </a:p>
          <a:p>
            <a:pPr eaLnBrk="1" hangingPunct="1">
              <a:defRPr/>
            </a:pPr>
            <a:r>
              <a:rPr lang="en-US" sz="2000" dirty="0">
                <a:latin typeface="Times New Roman"/>
                <a:cs typeface="Times New Roman"/>
              </a:rPr>
              <a:t>	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Banned </a:t>
            </a:r>
            <a:r>
              <a:rPr lang="en-US" sz="2000" dirty="0">
                <a:latin typeface="Times New Roman"/>
                <a:cs typeface="Times New Roman"/>
              </a:rPr>
              <a:t>all religious relics &amp; images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Whitewashed </a:t>
            </a:r>
            <a:r>
              <a:rPr lang="en-US" sz="2000" dirty="0">
                <a:latin typeface="Times New Roman"/>
                <a:cs typeface="Times New Roman"/>
              </a:rPr>
              <a:t>all church </a:t>
            </a:r>
            <a:r>
              <a:rPr lang="en-US" sz="2000" dirty="0" smtClean="0">
                <a:latin typeface="Times New Roman"/>
                <a:cs typeface="Times New Roman"/>
              </a:rPr>
              <a:t>interiors. 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Banned music </a:t>
            </a:r>
            <a:r>
              <a:rPr lang="en-US" sz="2000" dirty="0">
                <a:latin typeface="Times New Roman"/>
                <a:cs typeface="Times New Roman"/>
              </a:rPr>
              <a:t>in church </a:t>
            </a:r>
            <a:r>
              <a:rPr lang="en-US" sz="2000" dirty="0" smtClean="0">
                <a:latin typeface="Times New Roman"/>
                <a:cs typeface="Times New Roman"/>
              </a:rPr>
              <a:t>services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Did not </a:t>
            </a:r>
            <a:r>
              <a:rPr lang="en-US" sz="2000" dirty="0">
                <a:latin typeface="Times New Roman"/>
                <a:cs typeface="Times New Roman"/>
              </a:rPr>
              <a:t>merge </a:t>
            </a:r>
            <a:r>
              <a:rPr lang="en-US" sz="2000" dirty="0" smtClean="0">
                <a:latin typeface="Times New Roman"/>
                <a:cs typeface="Times New Roman"/>
              </a:rPr>
              <a:t>with Luther because he disagreed with him on communion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980728"/>
            <a:ext cx="2328470" cy="30637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9672" y="332656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Protestantism Spreads across Europe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24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/>
                <a:cs typeface="Times New Roman"/>
              </a:rPr>
              <a:t>John Calvin (1509-1564) and </a:t>
            </a:r>
            <a:r>
              <a:rPr lang="en-US" sz="2000" b="1" dirty="0">
                <a:latin typeface="Times New Roman"/>
                <a:cs typeface="Times New Roman"/>
              </a:rPr>
              <a:t>C</a:t>
            </a:r>
            <a:r>
              <a:rPr lang="en-US" sz="2000" b="1" dirty="0" smtClean="0">
                <a:latin typeface="Times New Roman"/>
                <a:cs typeface="Times New Roman"/>
              </a:rPr>
              <a:t>alvinism</a:t>
            </a:r>
            <a:endParaRPr lang="en-US" sz="2000" b="1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R</a:t>
            </a:r>
            <a:r>
              <a:rPr lang="en-US" sz="2000" dirty="0" smtClean="0">
                <a:latin typeface="Times New Roman"/>
                <a:cs typeface="Times New Roman"/>
              </a:rPr>
              <a:t>eplaced </a:t>
            </a:r>
            <a:r>
              <a:rPr lang="en-US" sz="2000" dirty="0">
                <a:latin typeface="Times New Roman"/>
                <a:cs typeface="Times New Roman"/>
              </a:rPr>
              <a:t>Zwingli (killed in </a:t>
            </a:r>
            <a:r>
              <a:rPr lang="en-US" sz="2000" dirty="0" smtClean="0">
                <a:latin typeface="Times New Roman"/>
                <a:cs typeface="Times New Roman"/>
              </a:rPr>
              <a:t>religious </a:t>
            </a:r>
            <a:r>
              <a:rPr lang="en-US" sz="2000" dirty="0">
                <a:latin typeface="Times New Roman"/>
                <a:cs typeface="Times New Roman"/>
              </a:rPr>
              <a:t>war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French</a:t>
            </a:r>
            <a:r>
              <a:rPr lang="en-US" sz="2000" dirty="0">
                <a:latin typeface="Times New Roman"/>
                <a:cs typeface="Times New Roman"/>
              </a:rPr>
              <a:t>, fled </a:t>
            </a:r>
            <a:r>
              <a:rPr lang="en-US" sz="2000" dirty="0" smtClean="0">
                <a:latin typeface="Times New Roman"/>
                <a:cs typeface="Times New Roman"/>
              </a:rPr>
              <a:t>to Switzerland for safety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1536 </a:t>
            </a:r>
            <a:r>
              <a:rPr lang="en-US" sz="2000" dirty="0">
                <a:latin typeface="Times New Roman"/>
                <a:cs typeface="Times New Roman"/>
              </a:rPr>
              <a:t>– began reforming Geneva, </a:t>
            </a:r>
            <a:r>
              <a:rPr lang="en-US" sz="2000" dirty="0" smtClean="0">
                <a:latin typeface="Times New Roman"/>
                <a:cs typeface="Times New Roman"/>
              </a:rPr>
              <a:t>Switzerland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Created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 smtClean="0">
                <a:latin typeface="Times New Roman"/>
                <a:cs typeface="Times New Roman"/>
              </a:rPr>
              <a:t>church-government </a:t>
            </a:r>
            <a:r>
              <a:rPr lang="en-US" sz="2000" dirty="0">
                <a:latin typeface="Times New Roman"/>
                <a:cs typeface="Times New Roman"/>
              </a:rPr>
              <a:t>of elect </a:t>
            </a:r>
            <a:r>
              <a:rPr lang="en-US" sz="2000" dirty="0" smtClean="0">
                <a:latin typeface="Times New Roman"/>
                <a:cs typeface="Times New Roman"/>
              </a:rPr>
              <a:t>and laity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Used </a:t>
            </a:r>
            <a:r>
              <a:rPr lang="en-US" sz="2000" dirty="0">
                <a:latin typeface="Times New Roman"/>
                <a:cs typeface="Times New Roman"/>
              </a:rPr>
              <a:t>consistory (moral police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Sent </a:t>
            </a:r>
            <a:r>
              <a:rPr lang="en-US" sz="2000" dirty="0">
                <a:latin typeface="Times New Roman"/>
                <a:cs typeface="Times New Roman"/>
              </a:rPr>
              <a:t>missionaries </a:t>
            </a:r>
            <a:r>
              <a:rPr lang="en-US" sz="2000" dirty="0" smtClean="0">
                <a:latin typeface="Times New Roman"/>
                <a:cs typeface="Times New Roman"/>
              </a:rPr>
              <a:t>throughout Europe </a:t>
            </a:r>
            <a:r>
              <a:rPr lang="en-US" sz="2000" dirty="0">
                <a:latin typeface="Times New Roman"/>
                <a:cs typeface="Times New Roman"/>
              </a:rPr>
              <a:t>to convert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eaLnBrk="1" hangingPunct="1"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Catholics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His ideas spread to France,</a:t>
            </a:r>
            <a:r>
              <a:rPr lang="en-US" sz="2000" dirty="0" smtClean="0">
                <a:latin typeface="Times New Roman"/>
                <a:cs typeface="Times New Roman"/>
                <a:sym typeface="Wingdings" pitchFamily="2" charset="2"/>
              </a:rPr>
              <a:t> Netherlands, Scotland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Mid </a:t>
            </a:r>
            <a:r>
              <a:rPr lang="en-US" sz="2000" dirty="0">
                <a:latin typeface="Times New Roman"/>
                <a:cs typeface="Times New Roman"/>
              </a:rPr>
              <a:t>16</a:t>
            </a:r>
            <a:r>
              <a:rPr lang="en-US" sz="2000" baseline="30000" dirty="0">
                <a:latin typeface="Times New Roman"/>
                <a:cs typeface="Times New Roman"/>
              </a:rPr>
              <a:t>th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Century </a:t>
            </a:r>
            <a:r>
              <a:rPr lang="en-US" sz="2000" dirty="0">
                <a:latin typeface="Times New Roman"/>
                <a:cs typeface="Times New Roman"/>
              </a:rPr>
              <a:t>– Calvinism more pop than Lutheranism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672" y="332656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Protestantism Spreads across Europe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020" y="1196752"/>
            <a:ext cx="3030372" cy="389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45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 smtClean="0">
              <a:latin typeface="Times New Roman"/>
              <a:cs typeface="Times New Roman"/>
            </a:endParaRPr>
          </a:p>
          <a:p>
            <a:endParaRPr lang="en-US" sz="2000" b="1" dirty="0">
              <a:latin typeface="Times New Roman"/>
              <a:cs typeface="Times New Roman"/>
            </a:endParaRPr>
          </a:p>
          <a:p>
            <a:endParaRPr lang="en-US" sz="2000" b="1" dirty="0" smtClean="0">
              <a:latin typeface="Times New Roman"/>
              <a:cs typeface="Times New Roman"/>
            </a:endParaRPr>
          </a:p>
          <a:p>
            <a:r>
              <a:rPr lang="en-US" sz="2000" b="1" dirty="0" smtClean="0">
                <a:latin typeface="Times New Roman"/>
                <a:cs typeface="Times New Roman"/>
              </a:rPr>
              <a:t>John </a:t>
            </a:r>
            <a:r>
              <a:rPr lang="en-US" sz="2000" b="1" dirty="0" smtClean="0">
                <a:latin typeface="Times New Roman"/>
                <a:cs typeface="Times New Roman"/>
              </a:rPr>
              <a:t>Calvin (</a:t>
            </a:r>
            <a:r>
              <a:rPr lang="en-US" sz="2000" b="1" dirty="0">
                <a:latin typeface="Times New Roman"/>
                <a:cs typeface="Times New Roman"/>
              </a:rPr>
              <a:t>1509-1564)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Anti-Catholic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Was </a:t>
            </a:r>
            <a:r>
              <a:rPr lang="en-US" sz="2000" dirty="0">
                <a:latin typeface="Times New Roman"/>
                <a:cs typeface="Times New Roman"/>
              </a:rPr>
              <a:t>influenced by Martin </a:t>
            </a:r>
            <a:r>
              <a:rPr lang="en-US" sz="2000" dirty="0" smtClean="0">
                <a:latin typeface="Times New Roman"/>
                <a:cs typeface="Times New Roman"/>
              </a:rPr>
              <a:t>Luther, but..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Disagreed with Luther’s “Salvation through Faith alone.”</a:t>
            </a:r>
          </a:p>
          <a:p>
            <a:pPr marL="342900" indent="-342900" eaLnBrk="1" hangingPunct="1">
              <a:buFont typeface="Wingdings" charset="2"/>
              <a:buChar char="v"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Established his own Protestant Religion in Switzerland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672" y="332656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Protestantism Spreads across Europe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764704"/>
            <a:ext cx="3024336" cy="347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41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/>
                <a:cs typeface="Times New Roman"/>
              </a:rPr>
              <a:t>Calvinism: </a:t>
            </a:r>
            <a:r>
              <a:rPr lang="en-US" sz="2000" dirty="0" smtClean="0">
                <a:latin typeface="Times New Roman"/>
                <a:cs typeface="Times New Roman"/>
              </a:rPr>
              <a:t>Started in Switzerland</a:t>
            </a:r>
            <a:endParaRPr lang="en-US" sz="2000" b="1" dirty="0" smtClean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England and America = Puritans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Scotland = The Presbyterians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Holland = The Dutch Reform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France = The Huguenots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Germany = The Reform Church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South Africa = Boers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672" y="332656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Protestantism Spreads across Europe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180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/>
                <a:cs typeface="Times New Roman"/>
              </a:rPr>
              <a:t>Calvinism believes in:</a:t>
            </a:r>
          </a:p>
          <a:p>
            <a:endParaRPr lang="en-US" sz="2000" b="1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Predestination: It is decided, at birth, if people will go to heaven or hell</a:t>
            </a: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Preach a purified existence and opposed to drinking, gambling, card playing, swearing, etc.</a:t>
            </a: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332656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Protestantism Spreads across Europe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221088"/>
            <a:ext cx="1440160" cy="1440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4247988"/>
            <a:ext cx="1512168" cy="1501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4077072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28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332656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Reformation in England</a:t>
            </a:r>
            <a:endParaRPr lang="en-US" sz="2400" b="1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7545" y="1484785"/>
            <a:ext cx="7704856" cy="3975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Political, not religious motives for </a:t>
            </a:r>
            <a:r>
              <a:rPr lang="en-US" sz="2000" dirty="0" smtClean="0">
                <a:latin typeface="Times New Roman"/>
                <a:cs typeface="Times New Roman"/>
              </a:rPr>
              <a:t>reform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Henry VIII – King of </a:t>
            </a:r>
            <a:r>
              <a:rPr lang="en-US" sz="2000" dirty="0" smtClean="0">
                <a:latin typeface="Times New Roman"/>
                <a:cs typeface="Times New Roman"/>
              </a:rPr>
              <a:t>England needs </a:t>
            </a:r>
            <a:r>
              <a:rPr lang="en-US" sz="2000" dirty="0">
                <a:latin typeface="Times New Roman"/>
                <a:cs typeface="Times New Roman"/>
              </a:rPr>
              <a:t>a male </a:t>
            </a:r>
            <a:r>
              <a:rPr lang="en-US" sz="2000" dirty="0" smtClean="0">
                <a:latin typeface="Times New Roman"/>
                <a:cs typeface="Times New Roman"/>
              </a:rPr>
              <a:t>heir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to carry on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Tudor </a:t>
            </a:r>
            <a:r>
              <a:rPr lang="en-US" sz="2000" dirty="0" smtClean="0">
                <a:latin typeface="Times New Roman"/>
                <a:cs typeface="Times New Roman"/>
              </a:rPr>
              <a:t>Dynasty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Married </a:t>
            </a:r>
            <a:r>
              <a:rPr lang="en-US" sz="2000" dirty="0">
                <a:latin typeface="Times New Roman"/>
                <a:cs typeface="Times New Roman"/>
              </a:rPr>
              <a:t>Catherine of Aragon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>
                <a:latin typeface="Times New Roman"/>
                <a:cs typeface="Times New Roman"/>
              </a:rPr>
              <a:t>  (Aunt of Charles V</a:t>
            </a:r>
            <a:r>
              <a:rPr lang="en-US" sz="2000" dirty="0" smtClean="0">
                <a:latin typeface="Times New Roman"/>
                <a:cs typeface="Times New Roman"/>
              </a:rPr>
              <a:t>, the Holly Roman Emperor)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Catherine gave him a </a:t>
            </a:r>
            <a:r>
              <a:rPr lang="en-US" sz="2000" dirty="0">
                <a:latin typeface="Times New Roman"/>
                <a:cs typeface="Times New Roman"/>
              </a:rPr>
              <a:t>daughter, </a:t>
            </a:r>
            <a:r>
              <a:rPr lang="en-US" sz="2000" dirty="0" smtClean="0">
                <a:latin typeface="Times New Roman"/>
                <a:cs typeface="Times New Roman"/>
              </a:rPr>
              <a:t>Mary and no </a:t>
            </a:r>
            <a:r>
              <a:rPr lang="en-US" sz="2000" dirty="0">
                <a:latin typeface="Times New Roman"/>
                <a:cs typeface="Times New Roman"/>
              </a:rPr>
              <a:t>son,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So </a:t>
            </a:r>
            <a:r>
              <a:rPr lang="en-US" sz="2000" dirty="0">
                <a:latin typeface="Times New Roman"/>
                <a:cs typeface="Times New Roman"/>
              </a:rPr>
              <a:t>Henry </a:t>
            </a:r>
            <a:r>
              <a:rPr lang="en-US" sz="2000" dirty="0" smtClean="0">
                <a:latin typeface="Times New Roman"/>
                <a:cs typeface="Times New Roman"/>
              </a:rPr>
              <a:t>wanted </a:t>
            </a:r>
            <a:r>
              <a:rPr lang="en-US" sz="2000" dirty="0">
                <a:latin typeface="Times New Roman"/>
                <a:cs typeface="Times New Roman"/>
              </a:rPr>
              <a:t>a divorce</a:t>
            </a:r>
            <a:r>
              <a:rPr lang="en-US" sz="2000" dirty="0" smtClean="0">
                <a:latin typeface="Times New Roman"/>
                <a:cs typeface="Times New Roman"/>
              </a:rPr>
              <a:t>!</a:t>
            </a:r>
          </a:p>
          <a:p>
            <a:pPr marL="800100" lvl="1" indent="-342900" eaLnBrk="1" hangingPunct="1">
              <a:lnSpc>
                <a:spcPct val="90000"/>
              </a:lnSpc>
              <a:buFont typeface="Arial"/>
              <a:buChar char="•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/>
              <a:buChar char="•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In </a:t>
            </a:r>
            <a:r>
              <a:rPr lang="en-US" sz="2000" dirty="0">
                <a:latin typeface="Times New Roman"/>
                <a:cs typeface="Times New Roman"/>
              </a:rPr>
              <a:t>the Catholic Church, you </a:t>
            </a:r>
            <a:r>
              <a:rPr lang="en-US" sz="2000" dirty="0" smtClean="0">
                <a:latin typeface="Times New Roman"/>
                <a:cs typeface="Times New Roman"/>
              </a:rPr>
              <a:t>need </a:t>
            </a:r>
            <a:r>
              <a:rPr lang="en-US" sz="2000" dirty="0">
                <a:latin typeface="Times New Roman"/>
                <a:cs typeface="Times New Roman"/>
              </a:rPr>
              <a:t>an annulment, granted by the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>
                <a:latin typeface="Times New Roman"/>
                <a:cs typeface="Times New Roman"/>
              </a:rPr>
              <a:t>  Church.  The Pope </a:t>
            </a:r>
            <a:r>
              <a:rPr lang="en-US" sz="2000" dirty="0" smtClean="0">
                <a:latin typeface="Times New Roman"/>
                <a:cs typeface="Times New Roman"/>
              </a:rPr>
              <a:t>ONLY can grant </a:t>
            </a:r>
            <a:r>
              <a:rPr lang="en-US" sz="2000" dirty="0">
                <a:latin typeface="Times New Roman"/>
                <a:cs typeface="Times New Roman"/>
              </a:rPr>
              <a:t>it </a:t>
            </a:r>
            <a:r>
              <a:rPr lang="en-US" sz="2000" dirty="0" smtClean="0">
                <a:latin typeface="Times New Roman"/>
                <a:cs typeface="Times New Roman"/>
              </a:rPr>
              <a:t>to </a:t>
            </a:r>
            <a:r>
              <a:rPr lang="en-US" sz="2000" dirty="0">
                <a:latin typeface="Times New Roman"/>
                <a:cs typeface="Times New Roman"/>
              </a:rPr>
              <a:t>a King.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1412776"/>
            <a:ext cx="252028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4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332656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Reformation in England</a:t>
            </a:r>
            <a:endParaRPr lang="en-US" sz="2400" b="1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7545" y="1484785"/>
            <a:ext cx="7704856" cy="3698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Political, not religious motives for </a:t>
            </a:r>
            <a:r>
              <a:rPr lang="en-US" sz="2000" dirty="0" smtClean="0">
                <a:latin typeface="Times New Roman"/>
                <a:cs typeface="Times New Roman"/>
              </a:rPr>
              <a:t>reform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The Pope refused to grant the annulment, too political 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Standoff between: The King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 smtClean="0">
                <a:latin typeface="Times New Roman"/>
                <a:cs typeface="Times New Roman"/>
              </a:rPr>
              <a:t>England and </a:t>
            </a:r>
            <a:r>
              <a:rPr lang="en-US" sz="2000" dirty="0">
                <a:latin typeface="Times New Roman"/>
                <a:cs typeface="Times New Roman"/>
              </a:rPr>
              <a:t>HRE </a:t>
            </a:r>
            <a:r>
              <a:rPr lang="en-US" sz="2000" dirty="0" smtClean="0">
                <a:latin typeface="Times New Roman"/>
                <a:cs typeface="Times New Roman"/>
              </a:rPr>
              <a:t>Emperor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After </a:t>
            </a:r>
            <a:r>
              <a:rPr lang="en-US" sz="2000" dirty="0">
                <a:latin typeface="Times New Roman"/>
                <a:cs typeface="Times New Roman"/>
              </a:rPr>
              <a:t>a long argument, Henry decided to break </a:t>
            </a:r>
            <a:r>
              <a:rPr lang="en-US" sz="2000" dirty="0" smtClean="0">
                <a:latin typeface="Times New Roman"/>
                <a:cs typeface="Times New Roman"/>
              </a:rPr>
              <a:t>away from the Catholic </a:t>
            </a:r>
            <a:r>
              <a:rPr lang="en-US" sz="2000" dirty="0">
                <a:latin typeface="Times New Roman"/>
                <a:cs typeface="Times New Roman"/>
              </a:rPr>
              <a:t>Church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Archbishop </a:t>
            </a:r>
            <a:r>
              <a:rPr lang="en-US" sz="2000" dirty="0">
                <a:latin typeface="Times New Roman"/>
                <a:cs typeface="Times New Roman"/>
              </a:rPr>
              <a:t>of Canterbury granted </a:t>
            </a:r>
            <a:r>
              <a:rPr lang="en-US" sz="2000" dirty="0" smtClean="0">
                <a:latin typeface="Times New Roman"/>
                <a:cs typeface="Times New Roman"/>
              </a:rPr>
              <a:t>Henry VIII a divorce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Act of Supremacy(1534) </a:t>
            </a:r>
            <a:r>
              <a:rPr lang="en-US" sz="2000" dirty="0" smtClean="0">
                <a:latin typeface="Times New Roman"/>
                <a:cs typeface="Times New Roman"/>
              </a:rPr>
              <a:t>established the </a:t>
            </a:r>
            <a:r>
              <a:rPr lang="en-US" sz="2000" dirty="0">
                <a:latin typeface="Times New Roman"/>
                <a:cs typeface="Times New Roman"/>
              </a:rPr>
              <a:t>Church of </a:t>
            </a:r>
            <a:r>
              <a:rPr lang="en-US" sz="2000" dirty="0" smtClean="0">
                <a:latin typeface="Times New Roman"/>
                <a:cs typeface="Times New Roman"/>
              </a:rPr>
              <a:t>England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King Now controls </a:t>
            </a:r>
            <a:r>
              <a:rPr lang="en-US" sz="2000" dirty="0">
                <a:latin typeface="Times New Roman"/>
                <a:cs typeface="Times New Roman"/>
              </a:rPr>
              <a:t>over </a:t>
            </a:r>
            <a:r>
              <a:rPr lang="en-US" sz="2000" dirty="0" smtClean="0">
                <a:latin typeface="Times New Roman"/>
                <a:cs typeface="Times New Roman"/>
              </a:rPr>
              <a:t>religious doctrine</a:t>
            </a:r>
            <a:r>
              <a:rPr lang="en-US" sz="2000" dirty="0">
                <a:latin typeface="Times New Roman"/>
                <a:cs typeface="Times New Roman"/>
              </a:rPr>
              <a:t>, appointments, </a:t>
            </a:r>
            <a:r>
              <a:rPr lang="en-US" sz="2000" dirty="0" err="1" smtClean="0">
                <a:latin typeface="Times New Roman"/>
                <a:cs typeface="Times New Roman"/>
              </a:rPr>
              <a:t>etc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Henry VIII dissolved Catholic claims, sold its land and possessions 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Took power but remained close to Catholic teachings</a:t>
            </a: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4644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332656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Henry and His Wives</a:t>
            </a:r>
            <a:endParaRPr lang="en-US" sz="2400" b="1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484785"/>
            <a:ext cx="5112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Henry was desperate for a son.  So much so he married 6 times!!</a:t>
            </a:r>
          </a:p>
          <a:p>
            <a:pPr eaLnBrk="1" hangingPunct="1"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saying goes…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>
                <a:latin typeface="Times New Roman"/>
                <a:cs typeface="Times New Roman"/>
              </a:rPr>
              <a:t>   Divorced, Beheaded, </a:t>
            </a:r>
            <a:r>
              <a:rPr lang="en-US" sz="2000" dirty="0" smtClean="0">
                <a:latin typeface="Times New Roman"/>
                <a:cs typeface="Times New Roman"/>
              </a:rPr>
              <a:t>Died </a:t>
            </a:r>
            <a:endParaRPr lang="en-US" sz="2000" dirty="0">
              <a:latin typeface="Times New Roman"/>
              <a:cs typeface="Times New Roman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>
                <a:latin typeface="Times New Roman"/>
                <a:cs typeface="Times New Roman"/>
              </a:rPr>
              <a:t>	Divorced, Beheaded, </a:t>
            </a:r>
            <a:r>
              <a:rPr lang="en-US" sz="2000" dirty="0" smtClean="0">
                <a:latin typeface="Times New Roman"/>
                <a:cs typeface="Times New Roman"/>
              </a:rPr>
              <a:t>Survived</a:t>
            </a:r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6" name="Picture 5" descr="http://www.larmouth.demon.co.uk/sarah-jayne/wives/wiv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056" y="2132856"/>
            <a:ext cx="3368055" cy="337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541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332656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The Church of England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1484785"/>
            <a:ext cx="8064896" cy="4252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>
                <a:latin typeface="Times New Roman"/>
                <a:cs typeface="Times New Roman"/>
              </a:rPr>
              <a:t>1547 – Henry died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latin typeface="Times New Roman"/>
                <a:cs typeface="Times New Roman"/>
              </a:rPr>
              <a:t>His 9 year old son, Edward VI, took the throne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Church of </a:t>
            </a:r>
            <a:r>
              <a:rPr lang="en-US" sz="2000" dirty="0" smtClean="0">
                <a:latin typeface="Times New Roman"/>
                <a:cs typeface="Times New Roman"/>
              </a:rPr>
              <a:t>England or the Anglican Church became </a:t>
            </a:r>
            <a:r>
              <a:rPr lang="en-US" sz="2000" dirty="0">
                <a:latin typeface="Times New Roman"/>
                <a:cs typeface="Times New Roman"/>
              </a:rPr>
              <a:t>more </a:t>
            </a:r>
            <a:r>
              <a:rPr lang="en-US" sz="2000" dirty="0" smtClean="0">
                <a:latin typeface="Times New Roman"/>
                <a:cs typeface="Times New Roman"/>
              </a:rPr>
              <a:t>Protestant, which triggered the anger of the Catholic Church</a:t>
            </a:r>
            <a:endParaRPr lang="en-US" sz="2000" dirty="0">
              <a:latin typeface="Times New Roman"/>
              <a:cs typeface="Times New Roman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1553 </a:t>
            </a:r>
            <a:r>
              <a:rPr lang="en-US" sz="2000" dirty="0">
                <a:latin typeface="Times New Roman"/>
                <a:cs typeface="Times New Roman"/>
              </a:rPr>
              <a:t>– Edward </a:t>
            </a:r>
            <a:r>
              <a:rPr lang="en-US" sz="2000" dirty="0" smtClean="0">
                <a:latin typeface="Times New Roman"/>
                <a:cs typeface="Times New Roman"/>
              </a:rPr>
              <a:t>VI died</a:t>
            </a:r>
            <a:endParaRPr lang="en-US" sz="2000" dirty="0">
              <a:latin typeface="Times New Roman"/>
              <a:cs typeface="Times New Roman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>
                <a:latin typeface="Times New Roman"/>
                <a:cs typeface="Times New Roman"/>
              </a:rPr>
              <a:t>His half-sister Mary (Catholic) </a:t>
            </a:r>
            <a:r>
              <a:rPr lang="en-US" sz="2000" dirty="0" smtClean="0">
                <a:latin typeface="Times New Roman"/>
                <a:cs typeface="Times New Roman"/>
              </a:rPr>
              <a:t>took </a:t>
            </a:r>
            <a:r>
              <a:rPr lang="en-US" sz="2000" dirty="0">
                <a:latin typeface="Times New Roman"/>
                <a:cs typeface="Times New Roman"/>
              </a:rPr>
              <a:t>throne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Mary wanted </a:t>
            </a:r>
            <a:r>
              <a:rPr lang="en-US" sz="2000" dirty="0">
                <a:latin typeface="Times New Roman"/>
                <a:cs typeface="Times New Roman"/>
              </a:rPr>
              <a:t>to restore </a:t>
            </a:r>
            <a:r>
              <a:rPr lang="en-US" sz="2000" dirty="0" smtClean="0">
                <a:latin typeface="Times New Roman"/>
                <a:cs typeface="Times New Roman"/>
              </a:rPr>
              <a:t>Catholicism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She had over 300 Protestants </a:t>
            </a:r>
            <a:r>
              <a:rPr lang="en-US" sz="2000" dirty="0">
                <a:latin typeface="Times New Roman"/>
                <a:cs typeface="Times New Roman"/>
              </a:rPr>
              <a:t>burned </a:t>
            </a:r>
            <a:r>
              <a:rPr lang="en-US" sz="2000" dirty="0" smtClean="0">
                <a:latin typeface="Times New Roman"/>
                <a:cs typeface="Times New Roman"/>
              </a:rPr>
              <a:t>alive as heretics, which earned her the title “Bloody Mary.”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  <a:defRPr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000" dirty="0" smtClean="0">
                <a:latin typeface="Times New Roman"/>
                <a:cs typeface="Times New Roman"/>
              </a:rPr>
              <a:t>Mary increased tensions between Catholics and Protestants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4562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x-none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2619</TotalTime>
  <Words>1199</Words>
  <Application>Microsoft Macintosh PowerPoint</Application>
  <PresentationFormat>On-screen Show (4:3)</PresentationFormat>
  <Paragraphs>313</Paragraphs>
  <Slides>25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المحاضرة التمهيدية</vt:lpstr>
      <vt:lpstr>PowerPoint Presentation</vt:lpstr>
      <vt:lpstr>  Causes of the Renaissance: The Reformation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Fouzi Slisli</cp:lastModifiedBy>
  <cp:revision>244</cp:revision>
  <dcterms:created xsi:type="dcterms:W3CDTF">1601-01-01T00:00:00Z</dcterms:created>
  <dcterms:modified xsi:type="dcterms:W3CDTF">2012-09-25T21:16:18Z</dcterms:modified>
</cp:coreProperties>
</file>